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0" r:id="rId2"/>
    <p:sldMasterId id="2147483696" r:id="rId3"/>
    <p:sldMasterId id="2147483708" r:id="rId4"/>
    <p:sldMasterId id="2147483743" r:id="rId5"/>
    <p:sldMasterId id="2147483773" r:id="rId6"/>
    <p:sldMasterId id="2147483791" r:id="rId7"/>
  </p:sldMasterIdLst>
  <p:notesMasterIdLst>
    <p:notesMasterId r:id="rId70"/>
  </p:notesMasterIdLst>
  <p:handoutMasterIdLst>
    <p:handoutMasterId r:id="rId71"/>
  </p:handoutMasterIdLst>
  <p:sldIdLst>
    <p:sldId id="655" r:id="rId8"/>
    <p:sldId id="628" r:id="rId9"/>
    <p:sldId id="629" r:id="rId10"/>
    <p:sldId id="645" r:id="rId11"/>
    <p:sldId id="654" r:id="rId12"/>
    <p:sldId id="641" r:id="rId13"/>
    <p:sldId id="648" r:id="rId14"/>
    <p:sldId id="656" r:id="rId15"/>
    <p:sldId id="657" r:id="rId16"/>
    <p:sldId id="649" r:id="rId17"/>
    <p:sldId id="650" r:id="rId18"/>
    <p:sldId id="643" r:id="rId19"/>
    <p:sldId id="652" r:id="rId20"/>
    <p:sldId id="644" r:id="rId21"/>
    <p:sldId id="658" r:id="rId22"/>
    <p:sldId id="659" r:id="rId23"/>
    <p:sldId id="646" r:id="rId24"/>
    <p:sldId id="642" r:id="rId25"/>
    <p:sldId id="324" r:id="rId26"/>
    <p:sldId id="528" r:id="rId27"/>
    <p:sldId id="604" r:id="rId28"/>
    <p:sldId id="605" r:id="rId29"/>
    <p:sldId id="631" r:id="rId30"/>
    <p:sldId id="634" r:id="rId31"/>
    <p:sldId id="637" r:id="rId32"/>
    <p:sldId id="647" r:id="rId33"/>
    <p:sldId id="640" r:id="rId34"/>
    <p:sldId id="610" r:id="rId35"/>
    <p:sldId id="607" r:id="rId36"/>
    <p:sldId id="621" r:id="rId37"/>
    <p:sldId id="651" r:id="rId38"/>
    <p:sldId id="573" r:id="rId39"/>
    <p:sldId id="611" r:id="rId40"/>
    <p:sldId id="612" r:id="rId41"/>
    <p:sldId id="618" r:id="rId42"/>
    <p:sldId id="616" r:id="rId43"/>
    <p:sldId id="617" r:id="rId44"/>
    <p:sldId id="619" r:id="rId45"/>
    <p:sldId id="576" r:id="rId46"/>
    <p:sldId id="582" r:id="rId47"/>
    <p:sldId id="583" r:id="rId48"/>
    <p:sldId id="584" r:id="rId49"/>
    <p:sldId id="585" r:id="rId50"/>
    <p:sldId id="586" r:id="rId51"/>
    <p:sldId id="588" r:id="rId52"/>
    <p:sldId id="322" r:id="rId53"/>
    <p:sldId id="323" r:id="rId54"/>
    <p:sldId id="479" r:id="rId55"/>
    <p:sldId id="466" r:id="rId56"/>
    <p:sldId id="504" r:id="rId57"/>
    <p:sldId id="490" r:id="rId58"/>
    <p:sldId id="491" r:id="rId59"/>
    <p:sldId id="500" r:id="rId60"/>
    <p:sldId id="469" r:id="rId61"/>
    <p:sldId id="501" r:id="rId62"/>
    <p:sldId id="510" r:id="rId63"/>
    <p:sldId id="499" r:id="rId64"/>
    <p:sldId id="522" r:id="rId65"/>
    <p:sldId id="601" r:id="rId66"/>
    <p:sldId id="602" r:id="rId67"/>
    <p:sldId id="603" r:id="rId68"/>
    <p:sldId id="609"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75" autoAdjust="0"/>
    <p:restoredTop sz="65779" autoAdjust="0"/>
  </p:normalViewPr>
  <p:slideViewPr>
    <p:cSldViewPr snapToGrid="0">
      <p:cViewPr varScale="1">
        <p:scale>
          <a:sx n="65" d="100"/>
          <a:sy n="65" d="100"/>
        </p:scale>
        <p:origin x="840" y="43"/>
      </p:cViewPr>
      <p:guideLst>
        <p:guide orient="horz" pos="2160"/>
        <p:guide pos="3840"/>
      </p:guideLst>
    </p:cSldViewPr>
  </p:slideViewPr>
  <p:notesTextViewPr>
    <p:cViewPr>
      <p:scale>
        <a:sx n="1" d="1"/>
        <a:sy n="1" d="1"/>
      </p:scale>
      <p:origin x="0" y="0"/>
    </p:cViewPr>
  </p:notesTextViewPr>
  <p:sorterViewPr>
    <p:cViewPr varScale="1">
      <p:scale>
        <a:sx n="1" d="1"/>
        <a:sy n="1" d="1"/>
      </p:scale>
      <p:origin x="0" y="-7972"/>
    </p:cViewPr>
  </p:sorterViewPr>
  <p:notesViewPr>
    <p:cSldViewPr snapToGrid="0">
      <p:cViewPr varScale="1">
        <p:scale>
          <a:sx n="67" d="100"/>
          <a:sy n="67" d="100"/>
        </p:scale>
        <p:origin x="2266"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 Type="http://schemas.openxmlformats.org/officeDocument/2006/relationships/slideMaster" Target="slideMasters/slideMaster7.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EF87A14-CD1B-4C7A-AD2A-E6A5AE47005A}">
      <dgm:prSet phldrT="[Text]" custT="1"/>
      <dgm:spPr/>
      <dgm:t>
        <a:bodyPr/>
        <a:lstStyle/>
        <a:p>
          <a:r>
            <a:rPr lang="en-US" sz="2000" dirty="0"/>
            <a:t>Health Check</a:t>
          </a:r>
        </a:p>
      </dgm:t>
    </dgm:pt>
    <dgm:pt modelId="{A09BE54F-79F5-4681-B28A-9140D3082AA8}" type="parTrans" cxnId="{3527C197-016F-4431-A862-8C4E579A3C78}">
      <dgm:prSet/>
      <dgm:spPr/>
      <dgm:t>
        <a:bodyPr/>
        <a:lstStyle/>
        <a:p>
          <a:endParaRPr lang="en-US" sz="2000"/>
        </a:p>
      </dgm:t>
    </dgm:pt>
    <dgm:pt modelId="{43A4FD19-F269-4C16-AC73-2D096854B3FF}" type="sibTrans" cxnId="{3527C197-016F-4431-A862-8C4E579A3C78}">
      <dgm:prSet/>
      <dgm:spPr/>
      <dgm:t>
        <a:bodyPr/>
        <a:lstStyle/>
        <a:p>
          <a:endParaRPr lang="en-US" sz="2000"/>
        </a:p>
      </dgm:t>
    </dgm:pt>
    <dgm:pt modelId="{7606BCA9-C302-4783-BFBD-2DC518E778CD}">
      <dgm:prSet phldrT="[Text]" custT="1"/>
      <dgm:spPr/>
      <dgm:t>
        <a:bodyPr/>
        <a:lstStyle/>
        <a:p>
          <a:r>
            <a:rPr lang="en-US" sz="2000" dirty="0"/>
            <a:t>Monitor &amp; Optimize</a:t>
          </a:r>
        </a:p>
      </dgm:t>
    </dgm:pt>
    <dgm:pt modelId="{0028FD89-5221-4A08-BB87-C2FA6BE4E51E}" type="parTrans" cxnId="{98680B21-BD29-449C-BACB-F7DFCC4278D3}">
      <dgm:prSet/>
      <dgm:spPr/>
      <dgm:t>
        <a:bodyPr/>
        <a:lstStyle/>
        <a:p>
          <a:endParaRPr lang="en-US" sz="2000"/>
        </a:p>
      </dgm:t>
    </dgm:pt>
    <dgm:pt modelId="{C76DB427-5F76-4C03-B2F4-D396A18A7955}" type="sibTrans" cxnId="{98680B21-BD29-449C-BACB-F7DFCC4278D3}">
      <dgm:prSet/>
      <dgm:spPr/>
      <dgm:t>
        <a:bodyPr/>
        <a:lstStyle/>
        <a:p>
          <a:endParaRPr lang="en-US" sz="2000"/>
        </a:p>
      </dgm:t>
    </dgm:pt>
    <dgm:pt modelId="{7C5F65D0-987A-4547-8956-DEAEB930EF01}">
      <dgm:prSet phldrT="[Text]" custT="1"/>
      <dgm:spPr/>
      <dgm:t>
        <a:bodyPr/>
        <a:lstStyle/>
        <a:p>
          <a:r>
            <a:rPr lang="en-US" sz="2000" dirty="0"/>
            <a:t>Detect &amp; Debug</a:t>
          </a:r>
        </a:p>
      </dgm:t>
    </dgm:pt>
    <dgm:pt modelId="{C79765E4-F24E-4124-B276-6978EC5B6055}" type="parTrans" cxnId="{5AD82AE1-483F-4DCF-8549-E1AE7AF88F67}">
      <dgm:prSet/>
      <dgm:spPr/>
      <dgm:t>
        <a:bodyPr/>
        <a:lstStyle/>
        <a:p>
          <a:endParaRPr lang="en-US"/>
        </a:p>
      </dgm:t>
    </dgm:pt>
    <dgm:pt modelId="{C81B2EF9-E743-4021-95C3-DD07C516F72A}" type="sibTrans" cxnId="{5AD82AE1-483F-4DCF-8549-E1AE7AF88F67}">
      <dgm:prSet/>
      <dgm:spPr/>
      <dgm:t>
        <a:bodyPr/>
        <a:lstStyle/>
        <a:p>
          <a:endParaRPr lang="en-US"/>
        </a:p>
      </dgm:t>
    </dgm:pt>
    <dgm:pt modelId="{CA91E749-730E-4094-B695-0D9F2963D1ED}">
      <dgm:prSet phldrT="[Text]" custT="1"/>
      <dgm:spPr/>
      <dgm:t>
        <a:bodyPr/>
        <a:lstStyle/>
        <a:p>
          <a:r>
            <a:rPr lang="en-US" sz="2000" dirty="0"/>
            <a:t>Data Analytics</a:t>
          </a:r>
        </a:p>
      </dgm:t>
    </dgm:pt>
    <dgm:pt modelId="{B367A802-62F2-467B-B7FB-E5B37E06CF86}" type="parTrans" cxnId="{14337AC6-EC19-46CF-BFEF-B4EB42AF4FCA}">
      <dgm:prSet/>
      <dgm:spPr/>
      <dgm:t>
        <a:bodyPr/>
        <a:lstStyle/>
        <a:p>
          <a:endParaRPr lang="en-US"/>
        </a:p>
      </dgm:t>
    </dgm:pt>
    <dgm:pt modelId="{2224C933-293D-461E-9ECE-774206E35998}" type="sibTrans" cxnId="{14337AC6-EC19-46CF-BFEF-B4EB42AF4FCA}">
      <dgm:prSet/>
      <dgm:spPr/>
      <dgm:t>
        <a:bodyPr/>
        <a:lstStyle/>
        <a:p>
          <a:endParaRPr lang="en-US"/>
        </a:p>
      </dgm:t>
    </dgm:pt>
    <dgm:pt modelId="{0841CD39-4A26-4AA0-9C2A-2566F1D538AF}" type="pres">
      <dgm:prSet presAssocID="{473F8D28-9B24-45F7-82C2-D98FCC74B220}" presName="diagram" presStyleCnt="0">
        <dgm:presLayoutVars>
          <dgm:dir/>
          <dgm:resizeHandles val="exact"/>
        </dgm:presLayoutVars>
      </dgm:prSet>
      <dgm:spPr/>
    </dgm:pt>
    <dgm:pt modelId="{0645E0B4-3376-40A3-98C2-7265730819FB}" type="pres">
      <dgm:prSet presAssocID="{AEF87A14-CD1B-4C7A-AD2A-E6A5AE47005A}" presName="node" presStyleLbl="node1" presStyleIdx="0" presStyleCnt="4" custLinFactNeighborX="0" custLinFactNeighborY="-620">
        <dgm:presLayoutVars>
          <dgm:bulletEnabled val="1"/>
        </dgm:presLayoutVars>
      </dgm:prSet>
      <dgm:spPr/>
    </dgm:pt>
    <dgm:pt modelId="{740435A0-1B4D-4F63-9F7E-638B284A8FF8}" type="pres">
      <dgm:prSet presAssocID="{43A4FD19-F269-4C16-AC73-2D096854B3FF}" presName="sibTrans" presStyleCnt="0"/>
      <dgm:spPr/>
    </dgm:pt>
    <dgm:pt modelId="{01BD7407-6600-49EC-AE01-3BB05AB2888D}" type="pres">
      <dgm:prSet presAssocID="{7606BCA9-C302-4783-BFBD-2DC518E778CD}" presName="node" presStyleLbl="node1" presStyleIdx="1" presStyleCnt="4">
        <dgm:presLayoutVars>
          <dgm:bulletEnabled val="1"/>
        </dgm:presLayoutVars>
      </dgm:prSet>
      <dgm:spPr/>
    </dgm:pt>
    <dgm:pt modelId="{269A08DE-71C5-417B-AD5F-2075A3BC26E4}" type="pres">
      <dgm:prSet presAssocID="{C76DB427-5F76-4C03-B2F4-D396A18A7955}" presName="sibTrans" presStyleCnt="0"/>
      <dgm:spPr/>
    </dgm:pt>
    <dgm:pt modelId="{9148E4B0-2B22-4978-9CF0-F1BF187149D8}" type="pres">
      <dgm:prSet presAssocID="{7C5F65D0-987A-4547-8956-DEAEB930EF01}" presName="node" presStyleLbl="node1" presStyleIdx="2" presStyleCnt="4">
        <dgm:presLayoutVars>
          <dgm:bulletEnabled val="1"/>
        </dgm:presLayoutVars>
      </dgm:prSet>
      <dgm:spPr/>
    </dgm:pt>
    <dgm:pt modelId="{E03CBAD9-5476-47DE-885F-890B17FFC59D}" type="pres">
      <dgm:prSet presAssocID="{C81B2EF9-E743-4021-95C3-DD07C516F72A}" presName="sibTrans" presStyleCnt="0"/>
      <dgm:spPr/>
    </dgm:pt>
    <dgm:pt modelId="{ED078599-38AC-4CC7-A33E-CB36959F71AE}" type="pres">
      <dgm:prSet presAssocID="{CA91E749-730E-4094-B695-0D9F2963D1ED}" presName="node" presStyleLbl="node1" presStyleIdx="3" presStyleCnt="4">
        <dgm:presLayoutVars>
          <dgm:bulletEnabled val="1"/>
        </dgm:presLayoutVars>
      </dgm:prSet>
      <dgm:spPr/>
    </dgm:pt>
  </dgm:ptLst>
  <dgm:cxnLst>
    <dgm:cxn modelId="{98680B21-BD29-449C-BACB-F7DFCC4278D3}" srcId="{473F8D28-9B24-45F7-82C2-D98FCC74B220}" destId="{7606BCA9-C302-4783-BFBD-2DC518E778CD}" srcOrd="1" destOrd="0" parTransId="{0028FD89-5221-4A08-BB87-C2FA6BE4E51E}" sibTransId="{C76DB427-5F76-4C03-B2F4-D396A18A7955}"/>
    <dgm:cxn modelId="{0180E537-8291-4E1F-8F0B-3C14A38D6E83}" type="presOf" srcId="{AEF87A14-CD1B-4C7A-AD2A-E6A5AE47005A}" destId="{0645E0B4-3376-40A3-98C2-7265730819FB}" srcOrd="0" destOrd="0" presId="urn:microsoft.com/office/officeart/2005/8/layout/default"/>
    <dgm:cxn modelId="{7618F15C-726C-42DD-A593-6A1F75945879}" type="presOf" srcId="{7606BCA9-C302-4783-BFBD-2DC518E778CD}" destId="{01BD7407-6600-49EC-AE01-3BB05AB2888D}" srcOrd="0" destOrd="0" presId="urn:microsoft.com/office/officeart/2005/8/layout/default"/>
    <dgm:cxn modelId="{E1240879-126E-487E-95D9-78194CDFE505}" type="presOf" srcId="{473F8D28-9B24-45F7-82C2-D98FCC74B220}" destId="{0841CD39-4A26-4AA0-9C2A-2566F1D538AF}" srcOrd="0" destOrd="0" presId="urn:microsoft.com/office/officeart/2005/8/layout/default"/>
    <dgm:cxn modelId="{4FBA1F7F-A27F-45AA-8C4F-7FFFD864CA26}" type="presOf" srcId="{7C5F65D0-987A-4547-8956-DEAEB930EF01}" destId="{9148E4B0-2B22-4978-9CF0-F1BF187149D8}" srcOrd="0" destOrd="0" presId="urn:microsoft.com/office/officeart/2005/8/layout/default"/>
    <dgm:cxn modelId="{3527C197-016F-4431-A862-8C4E579A3C78}" srcId="{473F8D28-9B24-45F7-82C2-D98FCC74B220}" destId="{AEF87A14-CD1B-4C7A-AD2A-E6A5AE47005A}" srcOrd="0" destOrd="0" parTransId="{A09BE54F-79F5-4681-B28A-9140D3082AA8}" sibTransId="{43A4FD19-F269-4C16-AC73-2D096854B3FF}"/>
    <dgm:cxn modelId="{14337AC6-EC19-46CF-BFEF-B4EB42AF4FCA}" srcId="{473F8D28-9B24-45F7-82C2-D98FCC74B220}" destId="{CA91E749-730E-4094-B695-0D9F2963D1ED}" srcOrd="3" destOrd="0" parTransId="{B367A802-62F2-467B-B7FB-E5B37E06CF86}" sibTransId="{2224C933-293D-461E-9ECE-774206E35998}"/>
    <dgm:cxn modelId="{5AD82AE1-483F-4DCF-8549-E1AE7AF88F67}" srcId="{473F8D28-9B24-45F7-82C2-D98FCC74B220}" destId="{7C5F65D0-987A-4547-8956-DEAEB930EF01}" srcOrd="2" destOrd="0" parTransId="{C79765E4-F24E-4124-B276-6978EC5B6055}" sibTransId="{C81B2EF9-E743-4021-95C3-DD07C516F72A}"/>
    <dgm:cxn modelId="{CB550BE7-92DB-4D12-86A8-76661CBEA7A5}" type="presOf" srcId="{CA91E749-730E-4094-B695-0D9F2963D1ED}" destId="{ED078599-38AC-4CC7-A33E-CB36959F71AE}" srcOrd="0" destOrd="0" presId="urn:microsoft.com/office/officeart/2005/8/layout/default"/>
    <dgm:cxn modelId="{C2B9C0E9-77DC-4F07-B583-A5A12A74B4C1}" type="presParOf" srcId="{0841CD39-4A26-4AA0-9C2A-2566F1D538AF}" destId="{0645E0B4-3376-40A3-98C2-7265730819FB}" srcOrd="0" destOrd="0" presId="urn:microsoft.com/office/officeart/2005/8/layout/default"/>
    <dgm:cxn modelId="{EAA22A8F-5F5E-494B-84A9-868AFB286932}" type="presParOf" srcId="{0841CD39-4A26-4AA0-9C2A-2566F1D538AF}" destId="{740435A0-1B4D-4F63-9F7E-638B284A8FF8}" srcOrd="1" destOrd="0" presId="urn:microsoft.com/office/officeart/2005/8/layout/default"/>
    <dgm:cxn modelId="{89F538E3-EA41-4571-AF97-7D1D61D54886}" type="presParOf" srcId="{0841CD39-4A26-4AA0-9C2A-2566F1D538AF}" destId="{01BD7407-6600-49EC-AE01-3BB05AB2888D}" srcOrd="2" destOrd="0" presId="urn:microsoft.com/office/officeart/2005/8/layout/default"/>
    <dgm:cxn modelId="{00C9BB48-A5D3-488B-8D8E-1051FC5410BD}" type="presParOf" srcId="{0841CD39-4A26-4AA0-9C2A-2566F1D538AF}" destId="{269A08DE-71C5-417B-AD5F-2075A3BC26E4}" srcOrd="3" destOrd="0" presId="urn:microsoft.com/office/officeart/2005/8/layout/default"/>
    <dgm:cxn modelId="{3FE7909B-2FCE-42F4-BF13-5247AAEEA0C0}" type="presParOf" srcId="{0841CD39-4A26-4AA0-9C2A-2566F1D538AF}" destId="{9148E4B0-2B22-4978-9CF0-F1BF187149D8}" srcOrd="4" destOrd="0" presId="urn:microsoft.com/office/officeart/2005/8/layout/default"/>
    <dgm:cxn modelId="{B35BA3BC-D94E-4CC9-A705-69E237DC158C}" type="presParOf" srcId="{0841CD39-4A26-4AA0-9C2A-2566F1D538AF}" destId="{E03CBAD9-5476-47DE-885F-890B17FFC59D}" srcOrd="5" destOrd="0" presId="urn:microsoft.com/office/officeart/2005/8/layout/default"/>
    <dgm:cxn modelId="{F82D345F-81F7-494D-A26A-73691C7D60FD}" type="presParOf" srcId="{0841CD39-4A26-4AA0-9C2A-2566F1D538AF}" destId="{ED078599-38AC-4CC7-A33E-CB36959F71AE}"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3F8D28-9B24-45F7-82C2-D98FCC74B220}" type="doc">
      <dgm:prSet loTypeId="urn:microsoft.com/office/officeart/2005/8/layout/default" loCatId="list" qsTypeId="urn:microsoft.com/office/officeart/2005/8/quickstyle/simple5" qsCatId="simple" csTypeId="urn:microsoft.com/office/officeart/2005/8/colors/colorful3" csCatId="colorful" phldr="1"/>
      <dgm:spPr/>
    </dgm:pt>
    <dgm:pt modelId="{AC6C38C4-CBF8-4F1B-A426-F11B739C6B4C}">
      <dgm:prSet phldrT="[Text]" custT="1"/>
      <dgm:spPr/>
      <dgm:t>
        <a:bodyPr/>
        <a:lstStyle/>
        <a:p>
          <a:r>
            <a:rPr lang="en-US" sz="2000" dirty="0"/>
            <a:t>Take  Actions</a:t>
          </a:r>
        </a:p>
      </dgm:t>
    </dgm:pt>
    <dgm:pt modelId="{AA95B964-C624-4251-9A3A-CB52B0C2180A}" type="parTrans" cxnId="{EDEED619-FA9C-4873-9A73-FAE5E67BD5A7}">
      <dgm:prSet/>
      <dgm:spPr/>
      <dgm:t>
        <a:bodyPr/>
        <a:lstStyle/>
        <a:p>
          <a:endParaRPr lang="en-US" sz="2000"/>
        </a:p>
      </dgm:t>
    </dgm:pt>
    <dgm:pt modelId="{7022702F-478F-4B60-BF4C-318E5F52F08A}" type="sibTrans" cxnId="{EDEED619-FA9C-4873-9A73-FAE5E67BD5A7}">
      <dgm:prSet/>
      <dgm:spPr/>
      <dgm:t>
        <a:bodyPr/>
        <a:lstStyle/>
        <a:p>
          <a:endParaRPr lang="en-US" sz="2000"/>
        </a:p>
      </dgm:t>
    </dgm:pt>
    <dgm:pt modelId="{E7E7CB74-77D2-4279-BD26-5F6281F2F861}">
      <dgm:prSet phldrT="[Text]" custT="1"/>
      <dgm:spPr/>
      <dgm:t>
        <a:bodyPr/>
        <a:lstStyle/>
        <a:p>
          <a:r>
            <a:rPr lang="en-US" sz="2000" dirty="0"/>
            <a:t>Export &amp; Correlate</a:t>
          </a:r>
        </a:p>
      </dgm:t>
    </dgm:pt>
    <dgm:pt modelId="{A3FC83BA-0267-4E55-B825-DE0F7B0A81E8}" type="sibTrans" cxnId="{52D78533-16AB-4C5C-8934-CA5166598391}">
      <dgm:prSet/>
      <dgm:spPr/>
      <dgm:t>
        <a:bodyPr/>
        <a:lstStyle/>
        <a:p>
          <a:endParaRPr lang="en-US" sz="2000"/>
        </a:p>
      </dgm:t>
    </dgm:pt>
    <dgm:pt modelId="{68ECEDFF-AA23-48AE-A3A3-889D274934D7}" type="parTrans" cxnId="{52D78533-16AB-4C5C-8934-CA5166598391}">
      <dgm:prSet/>
      <dgm:spPr/>
      <dgm:t>
        <a:bodyPr/>
        <a:lstStyle/>
        <a:p>
          <a:endParaRPr lang="en-US" sz="2000"/>
        </a:p>
      </dgm:t>
    </dgm:pt>
    <dgm:pt modelId="{FC113269-521D-4F5E-9C28-A5C23380EC98}">
      <dgm:prSet phldrT="[Text]" custT="1"/>
      <dgm:spPr/>
      <dgm:t>
        <a:bodyPr/>
        <a:lstStyle/>
        <a:p>
          <a:r>
            <a:rPr lang="en-US" sz="2000" dirty="0"/>
            <a:t>DevOps Workflows</a:t>
          </a:r>
        </a:p>
      </dgm:t>
    </dgm:pt>
    <dgm:pt modelId="{443BDDDB-B3A3-4BB1-983E-83E2CAAACFB2}" type="sibTrans" cxnId="{F9977D25-97C7-42A6-BF76-E2A431B8D631}">
      <dgm:prSet/>
      <dgm:spPr/>
      <dgm:t>
        <a:bodyPr/>
        <a:lstStyle/>
        <a:p>
          <a:endParaRPr lang="en-US" sz="2000"/>
        </a:p>
      </dgm:t>
    </dgm:pt>
    <dgm:pt modelId="{740A5BDD-38B0-4BA6-81E3-596B3D057901}" type="parTrans" cxnId="{F9977D25-97C7-42A6-BF76-E2A431B8D631}">
      <dgm:prSet/>
      <dgm:spPr/>
      <dgm:t>
        <a:bodyPr/>
        <a:lstStyle/>
        <a:p>
          <a:endParaRPr lang="en-US" sz="2000"/>
        </a:p>
      </dgm:t>
    </dgm:pt>
    <dgm:pt modelId="{2173BF89-492F-4970-BB08-3DF68BB1E2F4}">
      <dgm:prSet phldrT="[Text]" custT="1"/>
      <dgm:spPr/>
      <dgm:t>
        <a:bodyPr/>
        <a:lstStyle/>
        <a:p>
          <a:r>
            <a:rPr lang="en-US" sz="2000" dirty="0"/>
            <a:t>Customer Insights</a:t>
          </a:r>
        </a:p>
      </dgm:t>
    </dgm:pt>
    <dgm:pt modelId="{078AED14-1D1D-4F04-9D9F-95F6098E9DC7}" type="parTrans" cxnId="{DD5C2B6A-4B57-474C-BEF3-70EB677B6633}">
      <dgm:prSet/>
      <dgm:spPr/>
      <dgm:t>
        <a:bodyPr/>
        <a:lstStyle/>
        <a:p>
          <a:endParaRPr lang="en-US" sz="2000"/>
        </a:p>
      </dgm:t>
    </dgm:pt>
    <dgm:pt modelId="{FADC5B1E-B857-42CD-8234-89F50D0D4030}" type="sibTrans" cxnId="{DD5C2B6A-4B57-474C-BEF3-70EB677B6633}">
      <dgm:prSet/>
      <dgm:spPr/>
      <dgm:t>
        <a:bodyPr/>
        <a:lstStyle/>
        <a:p>
          <a:endParaRPr lang="en-US" sz="2000"/>
        </a:p>
      </dgm:t>
    </dgm:pt>
    <dgm:pt modelId="{0841CD39-4A26-4AA0-9C2A-2566F1D538AF}" type="pres">
      <dgm:prSet presAssocID="{473F8D28-9B24-45F7-82C2-D98FCC74B220}" presName="diagram" presStyleCnt="0">
        <dgm:presLayoutVars>
          <dgm:dir/>
          <dgm:resizeHandles val="exact"/>
        </dgm:presLayoutVars>
      </dgm:prSet>
      <dgm:spPr/>
    </dgm:pt>
    <dgm:pt modelId="{F3820D46-0FEA-4B16-823A-EE57A0B7F217}" type="pres">
      <dgm:prSet presAssocID="{AC6C38C4-CBF8-4F1B-A426-F11B739C6B4C}" presName="node" presStyleLbl="node1" presStyleIdx="0" presStyleCnt="4">
        <dgm:presLayoutVars>
          <dgm:bulletEnabled val="1"/>
        </dgm:presLayoutVars>
      </dgm:prSet>
      <dgm:spPr/>
    </dgm:pt>
    <dgm:pt modelId="{08DD9495-EF8F-4649-B243-6300CF01679C}" type="pres">
      <dgm:prSet presAssocID="{7022702F-478F-4B60-BF4C-318E5F52F08A}" presName="sibTrans" presStyleCnt="0"/>
      <dgm:spPr/>
    </dgm:pt>
    <dgm:pt modelId="{1443D666-4A2B-4056-85CE-D842A38B160C}" type="pres">
      <dgm:prSet presAssocID="{2173BF89-492F-4970-BB08-3DF68BB1E2F4}" presName="node" presStyleLbl="node1" presStyleIdx="1" presStyleCnt="4">
        <dgm:presLayoutVars>
          <dgm:bulletEnabled val="1"/>
        </dgm:presLayoutVars>
      </dgm:prSet>
      <dgm:spPr/>
    </dgm:pt>
    <dgm:pt modelId="{B600E667-8FB0-4050-95EF-A0E557760378}" type="pres">
      <dgm:prSet presAssocID="{FADC5B1E-B857-42CD-8234-89F50D0D4030}" presName="sibTrans" presStyleCnt="0"/>
      <dgm:spPr/>
    </dgm:pt>
    <dgm:pt modelId="{830675DB-577B-46EE-9C0E-06640DC020B0}" type="pres">
      <dgm:prSet presAssocID="{FC113269-521D-4F5E-9C28-A5C23380EC98}" presName="node" presStyleLbl="node1" presStyleIdx="2" presStyleCnt="4">
        <dgm:presLayoutVars>
          <dgm:bulletEnabled val="1"/>
        </dgm:presLayoutVars>
      </dgm:prSet>
      <dgm:spPr/>
    </dgm:pt>
    <dgm:pt modelId="{B2B19356-2CC9-406F-9194-B4787FF831F7}" type="pres">
      <dgm:prSet presAssocID="{443BDDDB-B3A3-4BB1-983E-83E2CAAACFB2}" presName="sibTrans" presStyleCnt="0"/>
      <dgm:spPr/>
    </dgm:pt>
    <dgm:pt modelId="{3E5624FC-8C14-47DA-A1DC-6DBEF1F5BB5A}" type="pres">
      <dgm:prSet presAssocID="{E7E7CB74-77D2-4279-BD26-5F6281F2F861}" presName="node" presStyleLbl="node1" presStyleIdx="3" presStyleCnt="4">
        <dgm:presLayoutVars>
          <dgm:bulletEnabled val="1"/>
        </dgm:presLayoutVars>
      </dgm:prSet>
      <dgm:spPr/>
    </dgm:pt>
  </dgm:ptLst>
  <dgm:cxnLst>
    <dgm:cxn modelId="{8111640A-2844-4029-A509-9769482F7794}" type="presOf" srcId="{2173BF89-492F-4970-BB08-3DF68BB1E2F4}" destId="{1443D666-4A2B-4056-85CE-D842A38B160C}" srcOrd="0" destOrd="0" presId="urn:microsoft.com/office/officeart/2005/8/layout/default"/>
    <dgm:cxn modelId="{EDEED619-FA9C-4873-9A73-FAE5E67BD5A7}" srcId="{473F8D28-9B24-45F7-82C2-D98FCC74B220}" destId="{AC6C38C4-CBF8-4F1B-A426-F11B739C6B4C}" srcOrd="0" destOrd="0" parTransId="{AA95B964-C624-4251-9A3A-CB52B0C2180A}" sibTransId="{7022702F-478F-4B60-BF4C-318E5F52F08A}"/>
    <dgm:cxn modelId="{F9977D25-97C7-42A6-BF76-E2A431B8D631}" srcId="{473F8D28-9B24-45F7-82C2-D98FCC74B220}" destId="{FC113269-521D-4F5E-9C28-A5C23380EC98}" srcOrd="2" destOrd="0" parTransId="{740A5BDD-38B0-4BA6-81E3-596B3D057901}" sibTransId="{443BDDDB-B3A3-4BB1-983E-83E2CAAACFB2}"/>
    <dgm:cxn modelId="{015A9626-F1A8-4FA9-A799-2F3D14EEC3EA}" type="presOf" srcId="{FC113269-521D-4F5E-9C28-A5C23380EC98}" destId="{830675DB-577B-46EE-9C0E-06640DC020B0}" srcOrd="0" destOrd="0" presId="urn:microsoft.com/office/officeart/2005/8/layout/default"/>
    <dgm:cxn modelId="{52D78533-16AB-4C5C-8934-CA5166598391}" srcId="{473F8D28-9B24-45F7-82C2-D98FCC74B220}" destId="{E7E7CB74-77D2-4279-BD26-5F6281F2F861}" srcOrd="3" destOrd="0" parTransId="{68ECEDFF-AA23-48AE-A3A3-889D274934D7}" sibTransId="{A3FC83BA-0267-4E55-B825-DE0F7B0A81E8}"/>
    <dgm:cxn modelId="{5540BA3A-12EA-48CE-80AA-3CCEBFC40EEE}" type="presOf" srcId="{E7E7CB74-77D2-4279-BD26-5F6281F2F861}" destId="{3E5624FC-8C14-47DA-A1DC-6DBEF1F5BB5A}" srcOrd="0" destOrd="0" presId="urn:microsoft.com/office/officeart/2005/8/layout/default"/>
    <dgm:cxn modelId="{DD5C2B6A-4B57-474C-BEF3-70EB677B6633}" srcId="{473F8D28-9B24-45F7-82C2-D98FCC74B220}" destId="{2173BF89-492F-4970-BB08-3DF68BB1E2F4}" srcOrd="1" destOrd="0" parTransId="{078AED14-1D1D-4F04-9D9F-95F6098E9DC7}" sibTransId="{FADC5B1E-B857-42CD-8234-89F50D0D4030}"/>
    <dgm:cxn modelId="{DEBA99A4-4CB1-4ABB-9DA0-AAE02DAED69F}" type="presOf" srcId="{AC6C38C4-CBF8-4F1B-A426-F11B739C6B4C}" destId="{F3820D46-0FEA-4B16-823A-EE57A0B7F217}" srcOrd="0" destOrd="0" presId="urn:microsoft.com/office/officeart/2005/8/layout/default"/>
    <dgm:cxn modelId="{7E1047F4-F481-4DE6-B176-38E12C0D062E}" type="presOf" srcId="{473F8D28-9B24-45F7-82C2-D98FCC74B220}" destId="{0841CD39-4A26-4AA0-9C2A-2566F1D538AF}" srcOrd="0" destOrd="0" presId="urn:microsoft.com/office/officeart/2005/8/layout/default"/>
    <dgm:cxn modelId="{B17DDEBE-2B6B-4F22-9B90-DA8009BC1B68}" type="presParOf" srcId="{0841CD39-4A26-4AA0-9C2A-2566F1D538AF}" destId="{F3820D46-0FEA-4B16-823A-EE57A0B7F217}" srcOrd="0" destOrd="0" presId="urn:microsoft.com/office/officeart/2005/8/layout/default"/>
    <dgm:cxn modelId="{FEDCA40B-FC51-450B-A15E-5ECAE3565E19}" type="presParOf" srcId="{0841CD39-4A26-4AA0-9C2A-2566F1D538AF}" destId="{08DD9495-EF8F-4649-B243-6300CF01679C}" srcOrd="1" destOrd="0" presId="urn:microsoft.com/office/officeart/2005/8/layout/default"/>
    <dgm:cxn modelId="{E8F0ECC4-24B2-4B15-9513-645A411A3914}" type="presParOf" srcId="{0841CD39-4A26-4AA0-9C2A-2566F1D538AF}" destId="{1443D666-4A2B-4056-85CE-D842A38B160C}" srcOrd="2" destOrd="0" presId="urn:microsoft.com/office/officeart/2005/8/layout/default"/>
    <dgm:cxn modelId="{AC070A01-779A-4AAC-BDE5-8D0BE4F6C506}" type="presParOf" srcId="{0841CD39-4A26-4AA0-9C2A-2566F1D538AF}" destId="{B600E667-8FB0-4050-95EF-A0E557760378}" srcOrd="3" destOrd="0" presId="urn:microsoft.com/office/officeart/2005/8/layout/default"/>
    <dgm:cxn modelId="{5150B5A5-B282-4D71-BCD1-8D797ADD48DD}" type="presParOf" srcId="{0841CD39-4A26-4AA0-9C2A-2566F1D538AF}" destId="{830675DB-577B-46EE-9C0E-06640DC020B0}" srcOrd="4" destOrd="0" presId="urn:microsoft.com/office/officeart/2005/8/layout/default"/>
    <dgm:cxn modelId="{3E3AD04A-5139-4426-B7DE-31C30F21AA3B}" type="presParOf" srcId="{0841CD39-4A26-4AA0-9C2A-2566F1D538AF}" destId="{B2B19356-2CC9-406F-9194-B4787FF831F7}" srcOrd="5" destOrd="0" presId="urn:microsoft.com/office/officeart/2005/8/layout/default"/>
    <dgm:cxn modelId="{5AA6D342-7032-49ED-9B12-AFD8CCE24731}" type="presParOf" srcId="{0841CD39-4A26-4AA0-9C2A-2566F1D538AF}" destId="{3E5624FC-8C14-47DA-A1DC-6DBEF1F5BB5A}" srcOrd="6"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5E0B4-3376-40A3-98C2-7265730819FB}">
      <dsp:nvSpPr>
        <dsp:cNvPr id="0" name=""/>
        <dsp:cNvSpPr/>
      </dsp:nvSpPr>
      <dsp:spPr>
        <a:xfrm>
          <a:off x="0" y="342376"/>
          <a:ext cx="1507787" cy="904672"/>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Health Check</a:t>
          </a:r>
        </a:p>
      </dsp:txBody>
      <dsp:txXfrm>
        <a:off x="0" y="342376"/>
        <a:ext cx="1507787" cy="904672"/>
      </dsp:txXfrm>
    </dsp:sp>
    <dsp:sp modelId="{01BD7407-6600-49EC-AE01-3BB05AB2888D}">
      <dsp:nvSpPr>
        <dsp:cNvPr id="0" name=""/>
        <dsp:cNvSpPr/>
      </dsp:nvSpPr>
      <dsp:spPr>
        <a:xfrm>
          <a:off x="0" y="1403436"/>
          <a:ext cx="1507787" cy="904672"/>
        </a:xfrm>
        <a:prstGeom prst="rect">
          <a:avLst/>
        </a:prstGeom>
        <a:solidFill>
          <a:schemeClr val="accent3">
            <a:hueOff val="4320077"/>
            <a:satOff val="33333"/>
            <a:lumOff val="-5229"/>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Monitor &amp; Optimize</a:t>
          </a:r>
        </a:p>
      </dsp:txBody>
      <dsp:txXfrm>
        <a:off x="0" y="1403436"/>
        <a:ext cx="1507787" cy="904672"/>
      </dsp:txXfrm>
    </dsp:sp>
    <dsp:sp modelId="{9148E4B0-2B22-4978-9CF0-F1BF187149D8}">
      <dsp:nvSpPr>
        <dsp:cNvPr id="0" name=""/>
        <dsp:cNvSpPr/>
      </dsp:nvSpPr>
      <dsp:spPr>
        <a:xfrm>
          <a:off x="0" y="2458887"/>
          <a:ext cx="1507787" cy="904672"/>
        </a:xfrm>
        <a:prstGeom prst="rect">
          <a:avLst/>
        </a:prstGeom>
        <a:solidFill>
          <a:schemeClr val="accent3">
            <a:hueOff val="8640154"/>
            <a:satOff val="66667"/>
            <a:lumOff val="-1045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Detect &amp; Debug</a:t>
          </a:r>
        </a:p>
      </dsp:txBody>
      <dsp:txXfrm>
        <a:off x="0" y="2458887"/>
        <a:ext cx="1507787" cy="904672"/>
      </dsp:txXfrm>
    </dsp:sp>
    <dsp:sp modelId="{ED078599-38AC-4CC7-A33E-CB36959F71AE}">
      <dsp:nvSpPr>
        <dsp:cNvPr id="0" name=""/>
        <dsp:cNvSpPr/>
      </dsp:nvSpPr>
      <dsp:spPr>
        <a:xfrm>
          <a:off x="0" y="3514338"/>
          <a:ext cx="1507787" cy="904672"/>
        </a:xfrm>
        <a:prstGeom prst="rect">
          <a:avLst/>
        </a:prstGeom>
        <a:solidFill>
          <a:schemeClr val="accent3">
            <a:hueOff val="12960231"/>
            <a:satOff val="100000"/>
            <a:lumOff val="-1568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Analytics</a:t>
          </a:r>
        </a:p>
      </dsp:txBody>
      <dsp:txXfrm>
        <a:off x="0" y="3514338"/>
        <a:ext cx="1507787" cy="904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820D46-0FEA-4B16-823A-EE57A0B7F217}">
      <dsp:nvSpPr>
        <dsp:cNvPr id="0" name=""/>
        <dsp:cNvSpPr/>
      </dsp:nvSpPr>
      <dsp:spPr>
        <a:xfrm>
          <a:off x="0" y="329229"/>
          <a:ext cx="1521680" cy="913008"/>
        </a:xfrm>
        <a:prstGeom prst="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Take  Actions</a:t>
          </a:r>
        </a:p>
      </dsp:txBody>
      <dsp:txXfrm>
        <a:off x="0" y="329229"/>
        <a:ext cx="1521680" cy="913008"/>
      </dsp:txXfrm>
    </dsp:sp>
    <dsp:sp modelId="{1443D666-4A2B-4056-85CE-D842A38B160C}">
      <dsp:nvSpPr>
        <dsp:cNvPr id="0" name=""/>
        <dsp:cNvSpPr/>
      </dsp:nvSpPr>
      <dsp:spPr>
        <a:xfrm>
          <a:off x="0" y="1394406"/>
          <a:ext cx="1521680" cy="913008"/>
        </a:xfrm>
        <a:prstGeom prst="rect">
          <a:avLst/>
        </a:prstGeom>
        <a:solidFill>
          <a:schemeClr val="accent3">
            <a:hueOff val="4320077"/>
            <a:satOff val="33333"/>
            <a:lumOff val="-5229"/>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Customer Insights</a:t>
          </a:r>
        </a:p>
      </dsp:txBody>
      <dsp:txXfrm>
        <a:off x="0" y="1394406"/>
        <a:ext cx="1521680" cy="913008"/>
      </dsp:txXfrm>
    </dsp:sp>
    <dsp:sp modelId="{830675DB-577B-46EE-9C0E-06640DC020B0}">
      <dsp:nvSpPr>
        <dsp:cNvPr id="0" name=""/>
        <dsp:cNvSpPr/>
      </dsp:nvSpPr>
      <dsp:spPr>
        <a:xfrm>
          <a:off x="0" y="2459582"/>
          <a:ext cx="1521680" cy="913008"/>
        </a:xfrm>
        <a:prstGeom prst="rect">
          <a:avLst/>
        </a:prstGeom>
        <a:solidFill>
          <a:schemeClr val="accent3">
            <a:hueOff val="8640154"/>
            <a:satOff val="66667"/>
            <a:lumOff val="-10458"/>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DevOps Workflows</a:t>
          </a:r>
        </a:p>
      </dsp:txBody>
      <dsp:txXfrm>
        <a:off x="0" y="2459582"/>
        <a:ext cx="1521680" cy="913008"/>
      </dsp:txXfrm>
    </dsp:sp>
    <dsp:sp modelId="{3E5624FC-8C14-47DA-A1DC-6DBEF1F5BB5A}">
      <dsp:nvSpPr>
        <dsp:cNvPr id="0" name=""/>
        <dsp:cNvSpPr/>
      </dsp:nvSpPr>
      <dsp:spPr>
        <a:xfrm>
          <a:off x="0" y="3524758"/>
          <a:ext cx="1521680" cy="913008"/>
        </a:xfrm>
        <a:prstGeom prst="rect">
          <a:avLst/>
        </a:prstGeom>
        <a:solidFill>
          <a:schemeClr val="accent3">
            <a:hueOff val="12960231"/>
            <a:satOff val="100000"/>
            <a:lumOff val="-15687"/>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Export &amp; Correlate</a:t>
          </a:r>
        </a:p>
      </dsp:txBody>
      <dsp:txXfrm>
        <a:off x="0" y="3524758"/>
        <a:ext cx="1521680" cy="91300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D44051-66E2-4006-80A2-BD85057051F8}" type="datetimeFigureOut">
              <a:rPr lang="en-US" smtClean="0"/>
              <a:t>8/15/2018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1D7F-161B-4D39-BB3B-69956891E63C}" type="slidenum">
              <a:rPr lang="en-US" smtClean="0"/>
              <a:t>‹#›</a:t>
            </a:fld>
            <a:endParaRPr lang="en-US"/>
          </a:p>
        </p:txBody>
      </p:sp>
    </p:spTree>
    <p:extLst>
      <p:ext uri="{BB962C8B-B14F-4D97-AF65-F5344CB8AC3E}">
        <p14:creationId xmlns:p14="http://schemas.microsoft.com/office/powerpoint/2010/main" val="3362863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07CE4-6ECC-4F8B-9D67-3C1718795CEC}" type="datetimeFigureOut">
              <a:rPr lang="en-US" smtClean="0"/>
              <a:t>8/15/2018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E4902-292F-4370-AFC1-6D92B180E54E}" type="slidenum">
              <a:rPr lang="en-US" smtClean="0"/>
              <a:t>‹#›</a:t>
            </a:fld>
            <a:endParaRPr lang="en-US"/>
          </a:p>
        </p:txBody>
      </p:sp>
    </p:spTree>
    <p:extLst>
      <p:ext uri="{BB962C8B-B14F-4D97-AF65-F5344CB8AC3E}">
        <p14:creationId xmlns:p14="http://schemas.microsoft.com/office/powerpoint/2010/main" val="2525967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zure.microsoft.com/services/logic-apps"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docs.microsoft.com/en-us/azure/logic-apps/logic-apps-overview#logic-app-concept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azureplatform-dev.azurewebsites.net/Content/release-notes.tx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azure.microsoft.com/documentation/services/log-analytics" TargetMode="External"/><Relationship Id="rId7" Type="http://schemas.openxmlformats.org/officeDocument/2006/relationships/hyperlink" Target="https://docs.microsoft.com/en-us/azure/log-analytics/log-analytics-data-collector-api"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docs.microsoft.com/en-us/azure/log-analytics/log-analytics-azure-storage" TargetMode="External"/><Relationship Id="rId5" Type="http://schemas.openxmlformats.org/officeDocument/2006/relationships/hyperlink" Target="https://docs.microsoft.com/en-us/azure/log-analytics/log-analytics-linux-agents" TargetMode="External"/><Relationship Id="rId4" Type="http://schemas.openxmlformats.org/officeDocument/2006/relationships/hyperlink" Target="https://docs.microsoft.com/en-us/azure/log-analytics/log-analytics-windows-agents"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azure.microsoft.com/en-in/documentation/articles/backup-configure-vault/" TargetMode="External"/><Relationship Id="rId7" Type="http://schemas.openxmlformats.org/officeDocument/2006/relationships/hyperlink" Target="https://azure.microsoft.com/en-in/documentation/articles/backup-azure-vms-introduction/"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azure.microsoft.com/en-in/documentation/articles/backup-azure-backup-sql/" TargetMode="External"/><Relationship Id="rId5" Type="http://schemas.openxmlformats.org/officeDocument/2006/relationships/hyperlink" Target="https://azure.microsoft.com/en-in/documentation/articles/backup-azure-microsoft-azure-backup/" TargetMode="External"/><Relationship Id="rId4" Type="http://schemas.openxmlformats.org/officeDocument/2006/relationships/hyperlink" Target="https://azure.microsoft.com/en-in/documentation/articles/backup-azure-dpm-introduction/"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azure/automation/automation-hybrid-runbook-worker"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http://aka.ms/certification/70-534</a:t>
            </a:r>
            <a:r>
              <a:rPr lang="en-US" sz="1100" i="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https://mslibrary.measureup.com/</a:t>
            </a:r>
          </a:p>
          <a:p>
            <a:endParaRPr lang="en-US" dirty="0"/>
          </a:p>
        </p:txBody>
      </p:sp>
      <p:sp>
        <p:nvSpPr>
          <p:cNvPr id="6" name="Date Placeholder 5"/>
          <p:cNvSpPr>
            <a:spLocks noGrp="1"/>
          </p:cNvSpPr>
          <p:nvPr>
            <p:ph type="dt" idx="12"/>
          </p:nvPr>
        </p:nvSpPr>
        <p:spPr/>
        <p:txBody>
          <a:bodyPr/>
          <a:lstStyle/>
          <a:p>
            <a:fld id="{2A14FA6D-5CC1-477D-A0DC-F2245326A311}" type="datetime1">
              <a:rPr lang="en-US" smtClean="0"/>
              <a:t>8/15/2018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851613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Get actionable insights through application performance management and instant analytics</a:t>
            </a:r>
          </a:p>
          <a:p>
            <a:pPr algn="l">
              <a:buFont typeface="Arial" panose="020B0604020202020204" pitchFamily="34" charset="0"/>
              <a:buChar char="•"/>
            </a:pPr>
            <a:r>
              <a:rPr lang="en-US" b="0" i="0" dirty="0">
                <a:solidFill>
                  <a:srgbClr val="FFFFFF"/>
                </a:solidFill>
                <a:effectLst/>
                <a:latin typeface="Segoe UI" panose="020B0502040204020203" pitchFamily="34" charset="0"/>
              </a:rPr>
              <a:t>Detect and diagnose exceptions and application performance issues</a:t>
            </a:r>
          </a:p>
          <a:p>
            <a:pPr algn="l">
              <a:buFont typeface="Arial" panose="020B0604020202020204" pitchFamily="34" charset="0"/>
              <a:buChar char="•"/>
            </a:pPr>
            <a:r>
              <a:rPr lang="en-US" b="0" i="0" dirty="0">
                <a:solidFill>
                  <a:srgbClr val="FFFFFF"/>
                </a:solidFill>
                <a:effectLst/>
                <a:latin typeface="Segoe UI" panose="020B0502040204020203" pitchFamily="34" charset="0"/>
              </a:rPr>
              <a:t>Monitor Azure websites, including those hosted in containers, plus websites on-premises and with other cloud providers</a:t>
            </a:r>
          </a:p>
          <a:p>
            <a:pPr algn="l">
              <a:buFont typeface="Arial" panose="020B0604020202020204" pitchFamily="34" charset="0"/>
              <a:buChar char="•"/>
            </a:pPr>
            <a:r>
              <a:rPr lang="en-US" b="0" i="0" dirty="0">
                <a:solidFill>
                  <a:srgbClr val="FFFFFF"/>
                </a:solidFill>
                <a:effectLst/>
                <a:latin typeface="Segoe UI" panose="020B0502040204020203" pitchFamily="34" charset="0"/>
              </a:rPr>
              <a:t>Seamlessly integrate with your DevOps pipeline using Visual Studio Team Services, GitHub, and our </a:t>
            </a:r>
            <a:r>
              <a:rPr lang="en-US" b="0" i="0" dirty="0" err="1">
                <a:solidFill>
                  <a:srgbClr val="FFFFFF"/>
                </a:solidFill>
                <a:effectLst/>
                <a:latin typeface="Segoe UI" panose="020B0502040204020203" pitchFamily="34" charset="0"/>
              </a:rPr>
              <a:t>webhooks</a:t>
            </a:r>
            <a:endParaRPr lang="en-US" b="0" i="0" dirty="0">
              <a:solidFill>
                <a:srgbClr val="FFFFFF"/>
              </a:solidFill>
              <a:effectLst/>
              <a:latin typeface="Segoe UI" panose="020B0502040204020203" pitchFamily="34" charset="0"/>
            </a:endParaRPr>
          </a:p>
          <a:p>
            <a:pPr algn="l">
              <a:buFont typeface="Arial" panose="020B0604020202020204" pitchFamily="34" charset="0"/>
              <a:buChar char="•"/>
            </a:pPr>
            <a:r>
              <a:rPr lang="en-US" b="0" i="0" dirty="0">
                <a:solidFill>
                  <a:srgbClr val="FFFFFF"/>
                </a:solidFill>
                <a:effectLst/>
                <a:latin typeface="Segoe UI" panose="020B0502040204020203" pitchFamily="34" charset="0"/>
              </a:rPr>
              <a:t>Get started from within Visual Studio, or monitor existing apps without redeploying</a:t>
            </a:r>
          </a:p>
          <a:p>
            <a:endParaRPr lang="en-US" dirty="0"/>
          </a:p>
        </p:txBody>
      </p:sp>
      <p:sp>
        <p:nvSpPr>
          <p:cNvPr id="4" name="Slide Number Placeholder 3"/>
          <p:cNvSpPr>
            <a:spLocks noGrp="1"/>
          </p:cNvSpPr>
          <p:nvPr>
            <p:ph type="sldNum" sz="quarter" idx="10"/>
          </p:nvPr>
        </p:nvSpPr>
        <p:spPr/>
        <p:txBody>
          <a:bodyPr/>
          <a:lstStyle/>
          <a:p>
            <a:fld id="{9012606A-9F27-46D4-A8CB-C445BEA630EA}"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885833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32742">
              <a:defRPr/>
            </a:pPr>
            <a:r>
              <a:rPr lang="en-US">
                <a:solidFill>
                  <a:prstClr val="black"/>
                </a:solidFill>
                <a:latin typeface="Segoe UI" pitchFamily="34" charset="0"/>
              </a:rPr>
              <a:t>Microsoft Build 2016</a:t>
            </a: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7150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32742">
              <a:defRPr/>
            </a:pPr>
            <a:fld id="{38EEC551-8CDA-4EB6-89BB-2A86C9F091C8}" type="datetime8">
              <a:rPr lang="en-US" smtClean="0">
                <a:solidFill>
                  <a:prstClr val="black"/>
                </a:solidFill>
                <a:latin typeface="Segoe UI" pitchFamily="34" charset="0"/>
              </a:rPr>
              <a:pPr defTabSz="932742">
                <a:defRPr/>
              </a:pPr>
              <a:t>8/15/2018 1:38 PM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32742">
              <a:defRPr/>
            </a:pPr>
            <a:fld id="{B4008EB6-D09E-4580-8CD6-DDB14511944F}" type="slidenum">
              <a:rPr lang="en-US" smtClean="0">
                <a:solidFill>
                  <a:prstClr val="black"/>
                </a:solidFill>
                <a:latin typeface="Segoe UI" pitchFamily="34" charset="0"/>
              </a:rPr>
              <a:pPr defTabSz="932742">
                <a:defRPr/>
              </a:pPr>
              <a:t>11</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718247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12</a:t>
            </a:fld>
            <a:endParaRPr lang="en-US"/>
          </a:p>
        </p:txBody>
      </p:sp>
    </p:spTree>
    <p:extLst>
      <p:ext uri="{BB962C8B-B14F-4D97-AF65-F5344CB8AC3E}">
        <p14:creationId xmlns:p14="http://schemas.microsoft.com/office/powerpoint/2010/main" val="2895097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investments of what MSFT/Azure sees as important for enterprise cloud management platform</a:t>
            </a:r>
          </a:p>
          <a:p>
            <a:pPr lvl="0"/>
            <a:r>
              <a:rPr lang="en-US" dirty="0"/>
              <a:t>The combination together is powerful. Truly integrated capabilities SaaS management and security.</a:t>
            </a:r>
          </a:p>
          <a:p>
            <a:pPr lvl="0"/>
            <a:r>
              <a:rPr lang="en-US" dirty="0"/>
              <a:t>To be successful in the Cloud era, enterprises must have visibility/metrics and controls on every component to pinpoint issues efficiently, optimize and scale effectively, while having the assurance the security, compliance and polices are in place to ensure the velocity.</a:t>
            </a:r>
          </a:p>
          <a:p>
            <a:pPr lvl="0"/>
            <a:r>
              <a:rPr lang="en-US" b="1" dirty="0"/>
              <a:t>Native Security and Management in Azure</a:t>
            </a:r>
            <a:endParaRPr lang="en-US" dirty="0"/>
          </a:p>
          <a:p>
            <a:pPr lvl="1"/>
            <a:r>
              <a:rPr lang="en-US" dirty="0"/>
              <a:t>Enterprise grade capabilities natively from the cloud provider Azure</a:t>
            </a:r>
          </a:p>
          <a:p>
            <a:pPr lvl="1"/>
            <a:r>
              <a:rPr lang="en-US" dirty="0"/>
              <a:t>Integrated and interconnected across data and experiences</a:t>
            </a:r>
          </a:p>
          <a:p>
            <a:pPr lvl="1"/>
            <a:r>
              <a:rPr lang="en-US" dirty="0"/>
              <a:t>Management capabilities included with the flexibility to increase or choose 3</a:t>
            </a:r>
            <a:r>
              <a:rPr lang="en-US" baseline="30000" dirty="0"/>
              <a:t>rd</a:t>
            </a:r>
            <a:r>
              <a:rPr lang="en-US" dirty="0"/>
              <a:t> party</a:t>
            </a:r>
          </a:p>
          <a:p>
            <a:pPr lvl="0"/>
            <a:endParaRPr lang="en-US" dirty="0"/>
          </a:p>
          <a:p>
            <a:pPr lvl="0"/>
            <a:r>
              <a:rPr lang="en-US" dirty="0"/>
              <a:t>Can make the point that for those familiar with OMS these were the foundation for what we now have natively within Azure.</a:t>
            </a:r>
          </a:p>
          <a:p>
            <a:endParaRPr lang="en-US" dirty="0"/>
          </a:p>
          <a:p>
            <a:r>
              <a:rPr lang="en-US" dirty="0"/>
              <a:t>5 main areas:</a:t>
            </a:r>
          </a:p>
          <a:p>
            <a:pPr marL="232943" indent="-232943">
              <a:buAutoNum type="arabicPeriod"/>
            </a:pPr>
            <a:r>
              <a:rPr lang="en-US" b="1" dirty="0"/>
              <a:t>Secure: </a:t>
            </a:r>
            <a:r>
              <a:rPr lang="en-US" dirty="0"/>
              <a:t>While Azure is trusted and secure platform, you as a customer have your own security settings you need to manage.  You also need to be able to protect your individual machines against threats and monitor the security posture of your system. </a:t>
            </a:r>
          </a:p>
          <a:p>
            <a:pPr marL="232943" indent="-232943">
              <a:buAutoNum type="arabicPeriod"/>
            </a:pPr>
            <a:r>
              <a:rPr lang="en-US" b="1" dirty="0"/>
              <a:t>Protect: </a:t>
            </a:r>
            <a:r>
              <a:rPr lang="en-US" dirty="0"/>
              <a:t>Your VMs and applications in the cloud need to be backed up and protected in the event of data loss. With disaster recovery from on-</a:t>
            </a:r>
            <a:r>
              <a:rPr lang="en-US" dirty="0" err="1"/>
              <a:t>prem</a:t>
            </a:r>
            <a:r>
              <a:rPr lang="en-US" dirty="0"/>
              <a:t> to the cloud, or from one cloud to another, you can avoid downtime and keep your applications up and running.</a:t>
            </a:r>
          </a:p>
          <a:p>
            <a:pPr marL="232943" indent="-232943">
              <a:buAutoNum type="arabicPeriod"/>
            </a:pPr>
            <a:r>
              <a:rPr lang="en-US" b="1" dirty="0"/>
              <a:t>Monitor: </a:t>
            </a:r>
            <a:r>
              <a:rPr lang="en-US" dirty="0"/>
              <a:t>Every operations manager and every developer needs to be able to see the health and performance of their applications, infrastructure, and network. And seeing insights across all three together in a single dashboard can save time and resources in troubleshooting and preventing issues in the future.</a:t>
            </a:r>
          </a:p>
          <a:p>
            <a:pPr marL="232943" indent="-232943">
              <a:buAutoNum type="arabicPeriod"/>
            </a:pPr>
            <a:r>
              <a:rPr lang="en-US" b="1" dirty="0"/>
              <a:t>Configure: </a:t>
            </a:r>
            <a:r>
              <a:rPr lang="en-US" dirty="0"/>
              <a:t>For managing Azure and hybrid workloads at scale, automation and configuration capabilities help you create runbooks to automate tasks, manage the configuration settings and track changes, and monitor and deploy missing updates. Additionally in Azure you can use PowerShell and Cloud Shell for command line scripting.</a:t>
            </a:r>
          </a:p>
          <a:p>
            <a:pPr marL="232943" indent="-232943">
              <a:buAutoNum type="arabicPeriod"/>
            </a:pPr>
            <a:r>
              <a:rPr lang="en-US" b="1" dirty="0"/>
              <a:t>Govern: </a:t>
            </a:r>
            <a:r>
              <a:rPr lang="en-US" b="0" dirty="0"/>
              <a:t>Many customers need a way to look across cloud resources to assess and enforce enterprise-wide standards and policy compliance for security and management. In addition, they need to manage and monitor costs for the cloud. We recently acquired </a:t>
            </a:r>
            <a:r>
              <a:rPr lang="en-US" b="0" dirty="0" err="1"/>
              <a:t>Cloudyn</a:t>
            </a:r>
            <a:r>
              <a:rPr lang="en-US" b="0" dirty="0"/>
              <a:t>, a multi-cloud cost management solution to help our customers with this challenge. </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fld id="{7EF46881-0CD0-4730-B19B-096431EF232C}" type="slidenum">
              <a:rPr lang="en-US" smtClean="0"/>
              <a:t>13</a:t>
            </a:fld>
            <a:endParaRPr lang="en-US"/>
          </a:p>
        </p:txBody>
      </p:sp>
    </p:spTree>
    <p:extLst>
      <p:ext uri="{BB962C8B-B14F-4D97-AF65-F5344CB8AC3E}">
        <p14:creationId xmlns:p14="http://schemas.microsoft.com/office/powerpoint/2010/main" val="10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https://docs.microsoft.com/en-us/azure/security-center/security-center-intro</a:t>
            </a:r>
          </a:p>
          <a:p>
            <a:r>
              <a:rPr lang="en-US" sz="1200" b="1" i="0" u="none" strike="noStrike" kern="1200" dirty="0">
                <a:solidFill>
                  <a:schemeClr val="tx1"/>
                </a:solidFill>
                <a:effectLst/>
                <a:latin typeface="+mn-lt"/>
                <a:ea typeface="+mn-ea"/>
                <a:cs typeface="+mn-cs"/>
              </a:rPr>
              <a:t>Centralized policy management</a:t>
            </a:r>
            <a:r>
              <a:rPr lang="en-US" sz="1200" b="0" i="0" u="none" strike="noStrike" kern="1200" dirty="0">
                <a:solidFill>
                  <a:schemeClr val="tx1"/>
                </a:solidFill>
                <a:effectLst/>
                <a:latin typeface="+mn-lt"/>
                <a:ea typeface="+mn-ea"/>
                <a:cs typeface="+mn-cs"/>
              </a:rPr>
              <a:t> – Ensure compliance with company or regulatory security requirements by centrally managing security policies across all your hybrid cloud workloads.</a:t>
            </a:r>
          </a:p>
          <a:p>
            <a:r>
              <a:rPr lang="en-US" sz="1200" b="1" i="0" u="none" strike="noStrike" kern="1200" dirty="0">
                <a:solidFill>
                  <a:schemeClr val="tx1"/>
                </a:solidFill>
                <a:effectLst/>
                <a:latin typeface="+mn-lt"/>
                <a:ea typeface="+mn-ea"/>
                <a:cs typeface="+mn-cs"/>
              </a:rPr>
              <a:t>Continuous security assessment</a:t>
            </a:r>
            <a:r>
              <a:rPr lang="en-US" sz="1200" b="0" i="0" u="none" strike="noStrike" kern="1200" dirty="0">
                <a:solidFill>
                  <a:schemeClr val="tx1"/>
                </a:solidFill>
                <a:effectLst/>
                <a:latin typeface="+mn-lt"/>
                <a:ea typeface="+mn-ea"/>
                <a:cs typeface="+mn-cs"/>
              </a:rPr>
              <a:t> – Monitor the security of machines, networks, storage and data services, and applications to discover potential security issues.</a:t>
            </a:r>
          </a:p>
          <a:p>
            <a:r>
              <a:rPr lang="en-US" sz="1200" b="1" i="0" u="none" strike="noStrike" kern="1200" dirty="0">
                <a:solidFill>
                  <a:schemeClr val="tx1"/>
                </a:solidFill>
                <a:effectLst/>
                <a:latin typeface="+mn-lt"/>
                <a:ea typeface="+mn-ea"/>
                <a:cs typeface="+mn-cs"/>
              </a:rPr>
              <a:t>Actionable recommendations</a:t>
            </a:r>
            <a:r>
              <a:rPr lang="en-US" sz="1200" b="0" i="0" u="none" strike="noStrike" kern="1200" dirty="0">
                <a:solidFill>
                  <a:schemeClr val="tx1"/>
                </a:solidFill>
                <a:effectLst/>
                <a:latin typeface="+mn-lt"/>
                <a:ea typeface="+mn-ea"/>
                <a:cs typeface="+mn-cs"/>
              </a:rPr>
              <a:t> – Remediate security vulnerabilities before they can be exploited by attackers with prioritized and actionable security recommendations.</a:t>
            </a:r>
          </a:p>
          <a:p>
            <a:r>
              <a:rPr lang="en-US" sz="1200" b="1" i="0" u="none" strike="noStrike" kern="1200" dirty="0">
                <a:solidFill>
                  <a:schemeClr val="tx1"/>
                </a:solidFill>
                <a:effectLst/>
                <a:latin typeface="+mn-lt"/>
                <a:ea typeface="+mn-ea"/>
                <a:cs typeface="+mn-cs"/>
              </a:rPr>
              <a:t>Advanced cloud defenses</a:t>
            </a:r>
            <a:r>
              <a:rPr lang="en-US" sz="1200" b="0" i="0" u="none" strike="noStrike" kern="1200" dirty="0">
                <a:solidFill>
                  <a:schemeClr val="tx1"/>
                </a:solidFill>
                <a:effectLst/>
                <a:latin typeface="+mn-lt"/>
                <a:ea typeface="+mn-ea"/>
                <a:cs typeface="+mn-cs"/>
              </a:rPr>
              <a:t> – Reduce threats with just in time access to management ports and whitelisting to control applications running on your VMs.</a:t>
            </a:r>
          </a:p>
          <a:p>
            <a:r>
              <a:rPr lang="en-US" sz="1200" b="1" i="0" u="none" strike="noStrike" kern="1200" dirty="0">
                <a:solidFill>
                  <a:schemeClr val="tx1"/>
                </a:solidFill>
                <a:effectLst/>
                <a:latin typeface="+mn-lt"/>
                <a:ea typeface="+mn-ea"/>
                <a:cs typeface="+mn-cs"/>
              </a:rPr>
              <a:t>Prioritized alerts and incidents</a:t>
            </a:r>
            <a:r>
              <a:rPr lang="en-US" sz="1200" b="0" i="0" u="none" strike="noStrike" kern="1200" dirty="0">
                <a:solidFill>
                  <a:schemeClr val="tx1"/>
                </a:solidFill>
                <a:effectLst/>
                <a:latin typeface="+mn-lt"/>
                <a:ea typeface="+mn-ea"/>
                <a:cs typeface="+mn-cs"/>
              </a:rPr>
              <a:t> - Focus on the most critical threats first with prioritized security alerts and incidents.</a:t>
            </a:r>
          </a:p>
          <a:p>
            <a:r>
              <a:rPr lang="en-US" sz="1200" b="1" i="0" u="none" strike="noStrike" kern="1200" dirty="0">
                <a:solidFill>
                  <a:schemeClr val="tx1"/>
                </a:solidFill>
                <a:effectLst/>
                <a:latin typeface="+mn-lt"/>
                <a:ea typeface="+mn-ea"/>
                <a:cs typeface="+mn-cs"/>
              </a:rPr>
              <a:t>Integrated security solutions</a:t>
            </a:r>
            <a:r>
              <a:rPr lang="en-US" sz="1200" b="0" i="0" u="none" strike="noStrike" kern="1200" dirty="0">
                <a:solidFill>
                  <a:schemeClr val="tx1"/>
                </a:solidFill>
                <a:effectLst/>
                <a:latin typeface="+mn-lt"/>
                <a:ea typeface="+mn-ea"/>
                <a:cs typeface="+mn-cs"/>
              </a:rPr>
              <a:t> - Collect, search, and analyze security data from a variety of sources, including connected partner solutions.</a:t>
            </a:r>
          </a:p>
          <a:p>
            <a:endParaRPr lang="en-US"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14</a:t>
            </a:fld>
            <a:endParaRPr lang="en-US"/>
          </a:p>
        </p:txBody>
      </p:sp>
    </p:spTree>
    <p:extLst>
      <p:ext uri="{BB962C8B-B14F-4D97-AF65-F5344CB8AC3E}">
        <p14:creationId xmlns:p14="http://schemas.microsoft.com/office/powerpoint/2010/main" val="4138063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Your personalized recommendation guide to Azure best practices</a:t>
            </a:r>
          </a:p>
          <a:p>
            <a:pPr algn="l">
              <a:buFont typeface="Arial" panose="020B0604020202020204" pitchFamily="34" charset="0"/>
              <a:buChar char="•"/>
            </a:pPr>
            <a:r>
              <a:rPr lang="en-US" b="0" i="0" dirty="0">
                <a:solidFill>
                  <a:srgbClr val="FFFFFF"/>
                </a:solidFill>
                <a:effectLst/>
                <a:latin typeface="Segoe UI" panose="020B0502040204020203" pitchFamily="34" charset="0"/>
              </a:rPr>
              <a:t>Optimize your Azure resources for high availability, security, performance, and cost</a:t>
            </a:r>
          </a:p>
          <a:p>
            <a:pPr algn="l">
              <a:buFont typeface="Arial" panose="020B0604020202020204" pitchFamily="34" charset="0"/>
              <a:buChar char="•"/>
            </a:pPr>
            <a:r>
              <a:rPr lang="en-US" b="0" i="0" dirty="0">
                <a:solidFill>
                  <a:srgbClr val="FFFFFF"/>
                </a:solidFill>
                <a:effectLst/>
                <a:latin typeface="Segoe UI" panose="020B0502040204020203" pitchFamily="34" charset="0"/>
              </a:rPr>
              <a:t>Implement personalized recommendations with ease</a:t>
            </a:r>
          </a:p>
          <a:p>
            <a:pPr algn="l">
              <a:buFont typeface="Arial" panose="020B0604020202020204" pitchFamily="34" charset="0"/>
              <a:buChar char="•"/>
            </a:pPr>
            <a:r>
              <a:rPr lang="en-US" b="0" i="0" dirty="0">
                <a:solidFill>
                  <a:srgbClr val="FFFFFF"/>
                </a:solidFill>
                <a:effectLst/>
                <a:latin typeface="Segoe UI" panose="020B0502040204020203" pitchFamily="34" charset="0"/>
              </a:rPr>
              <a:t>Access best practice optimizations at no additional cost</a:t>
            </a:r>
          </a:p>
          <a:p>
            <a:pPr algn="l">
              <a:buFont typeface="Arial" panose="020B0604020202020204" pitchFamily="34" charset="0"/>
              <a:buChar char="•"/>
            </a:pPr>
            <a:endParaRPr lang="en-US" b="0" i="0" dirty="0">
              <a:solidFill>
                <a:srgbClr val="FFFFFF"/>
              </a:solidFill>
              <a:effectLst/>
              <a:latin typeface="Segoe UI" panose="020B0502040204020203" pitchFamily="34" charset="0"/>
            </a:endParaRPr>
          </a:p>
          <a:p>
            <a:r>
              <a:rPr lang="en-US" sz="1200" b="0" i="0" kern="1200" dirty="0">
                <a:solidFill>
                  <a:schemeClr val="tx1"/>
                </a:solidFill>
                <a:effectLst/>
                <a:latin typeface="+mn-lt"/>
                <a:ea typeface="+mn-ea"/>
                <a:cs typeface="+mn-cs"/>
              </a:rPr>
              <a:t>Advisor is a personalized cloud consultant that helps you follow best practices to optimize your Azure deployments. It analyzes your resource configuration and usage telemetry and then recommends solutions that can help you improve the cost effectiveness, performance, high availability, and security of your Azure resources.</a:t>
            </a:r>
            <a:r>
              <a:rPr lang="en-US" sz="1200" b="0" i="0" u="none" strike="noStrike" kern="1200" dirty="0">
                <a:solidFill>
                  <a:schemeClr val="tx1"/>
                </a:solidFill>
                <a:effectLst/>
                <a:latin typeface="+mn-lt"/>
                <a:ea typeface="+mn-ea"/>
                <a:cs typeface="+mn-cs"/>
              </a:rPr>
              <a: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Advisor, you can:</a:t>
            </a:r>
          </a:p>
          <a:p>
            <a:r>
              <a:rPr lang="en-US" sz="1200" b="0" i="0" kern="1200" dirty="0">
                <a:solidFill>
                  <a:schemeClr val="tx1"/>
                </a:solidFill>
                <a:effectLst/>
                <a:latin typeface="+mn-lt"/>
                <a:ea typeface="+mn-ea"/>
                <a:cs typeface="+mn-cs"/>
              </a:rPr>
              <a:t>Get proactive, actionable, and personalized best practices recommendations.</a:t>
            </a:r>
          </a:p>
          <a:p>
            <a:r>
              <a:rPr lang="en-US" sz="1200" b="0" i="0" kern="1200" dirty="0">
                <a:solidFill>
                  <a:schemeClr val="tx1"/>
                </a:solidFill>
                <a:effectLst/>
                <a:latin typeface="+mn-lt"/>
                <a:ea typeface="+mn-ea"/>
                <a:cs typeface="+mn-cs"/>
              </a:rPr>
              <a:t>Improve the performance, security, and high availability of your resources, as you identify opportunities to reduce your overall Azure spend.</a:t>
            </a:r>
          </a:p>
          <a:p>
            <a:r>
              <a:rPr lang="en-US" sz="1200" b="0" i="0" kern="1200" dirty="0">
                <a:solidFill>
                  <a:schemeClr val="tx1"/>
                </a:solidFill>
                <a:effectLst/>
                <a:latin typeface="+mn-lt"/>
                <a:ea typeface="+mn-ea"/>
                <a:cs typeface="+mn-cs"/>
              </a:rPr>
              <a:t>Get recommendations with proposed actions inline.</a:t>
            </a:r>
          </a:p>
          <a:p>
            <a:pPr algn="l">
              <a:buFont typeface="Arial" panose="020B0604020202020204" pitchFamily="34" charset="0"/>
              <a:buChar char="•"/>
            </a:pPr>
            <a:endParaRPr lang="en-US" b="0" i="0" dirty="0">
              <a:solidFill>
                <a:srgbClr val="FFFFFF"/>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15</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4118863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b="1" dirty="0"/>
              <a:t>Monitor, diagnose, and gain insights to your network performance and health</a:t>
            </a:r>
          </a:p>
          <a:p>
            <a:pPr>
              <a:buFont typeface="Arial" panose="020B0604020202020204" pitchFamily="34" charset="0"/>
              <a:buChar char="•"/>
            </a:pPr>
            <a:r>
              <a:rPr lang="en-US" dirty="0"/>
              <a:t>Remotely capture packet data for your virtual machines</a:t>
            </a:r>
          </a:p>
          <a:p>
            <a:pPr>
              <a:buFont typeface="Arial" panose="020B0604020202020204" pitchFamily="34" charset="0"/>
              <a:buChar char="•"/>
            </a:pPr>
            <a:r>
              <a:rPr lang="en-US" dirty="0"/>
              <a:t>Monitor your virtual machine network security using flow logs and security group view</a:t>
            </a:r>
          </a:p>
          <a:p>
            <a:pPr>
              <a:buFont typeface="Arial" panose="020B0604020202020204" pitchFamily="34" charset="0"/>
              <a:buChar char="•"/>
            </a:pPr>
            <a:r>
              <a:rPr lang="en-US" dirty="0"/>
              <a:t>Diagnose your VPN connectivity issues</a:t>
            </a:r>
          </a:p>
          <a:p>
            <a:pPr algn="l">
              <a:buFont typeface="Arial" panose="020B0604020202020204" pitchFamily="34" charset="0"/>
              <a:buNone/>
            </a:pPr>
            <a:endParaRPr lang="en-US" b="0" i="0" dirty="0">
              <a:solidFill>
                <a:srgbClr val="FFFFFF"/>
              </a:solidFill>
              <a:effectLst/>
              <a:latin typeface="Segoe UI" panose="020B0502040204020203" pitchFamily="34" charset="0"/>
            </a:endParaRPr>
          </a:p>
          <a:p>
            <a:pPr algn="l">
              <a:buFont typeface="Arial" panose="020B0604020202020204" pitchFamily="34" charset="0"/>
              <a:buNone/>
            </a:pPr>
            <a:r>
              <a:rPr lang="en-US" b="0" i="0" dirty="0">
                <a:solidFill>
                  <a:srgbClr val="FFFFFF"/>
                </a:solidFill>
                <a:effectLst/>
                <a:latin typeface="Segoe UI" panose="020B0502040204020203" pitchFamily="34" charset="0"/>
              </a:rPr>
              <a:t>Network Watcher provides the following features: • Topology • Variable Packet Capture • IP Flow Verify • Next Hop • Diagnostics Logging • Security Group View • NSG Flow Logging • VPN Gateway Troubleshooting • Network Subscription Limits • Role Based Access Control • Connectivity </a:t>
            </a:r>
          </a:p>
          <a:p>
            <a:pPr algn="l">
              <a:buFont typeface="Arial" panose="020B0604020202020204" pitchFamily="34" charset="0"/>
              <a:buNone/>
            </a:pPr>
            <a:endParaRPr lang="en-US" b="0" i="0" dirty="0">
              <a:solidFill>
                <a:srgbClr val="FFFFFF"/>
              </a:solidFill>
              <a:effectLst/>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92947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8/15/2018 1:38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215396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Automation provides a way for users to automate the manual, long-running, error-prone, and frequently repeated tasks that are commonly performed in a cloud and enterprise environment. It saves time and increases the reliability of regular administrative tasks and even schedules them to be automatically performed at regular intervals. You can automate processes using runbooks or automate configuration management using Desired State Configuration. </a:t>
            </a:r>
          </a:p>
        </p:txBody>
      </p:sp>
      <p:sp>
        <p:nvSpPr>
          <p:cNvPr id="4" name="Slide Number Placeholder 3"/>
          <p:cNvSpPr>
            <a:spLocks noGrp="1"/>
          </p:cNvSpPr>
          <p:nvPr>
            <p:ph type="sldNum" sz="quarter" idx="10"/>
          </p:nvPr>
        </p:nvSpPr>
        <p:spPr/>
        <p:txBody>
          <a:bodyPr/>
          <a:lstStyle/>
          <a:p>
            <a:fld id="{3C6E4902-292F-4370-AFC1-6D92B180E54E}" type="slidenum">
              <a:rPr lang="en-US" smtClean="0"/>
              <a:t>18</a:t>
            </a:fld>
            <a:endParaRPr lang="en-US"/>
          </a:p>
        </p:txBody>
      </p:sp>
    </p:spTree>
    <p:extLst>
      <p:ext uri="{BB962C8B-B14F-4D97-AF65-F5344CB8AC3E}">
        <p14:creationId xmlns:p14="http://schemas.microsoft.com/office/powerpoint/2010/main" val="523406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8/15/2018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8438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https://www.microsoft.com/en-us/learning/exam-70-535.aspx</a:t>
            </a:r>
          </a:p>
        </p:txBody>
      </p:sp>
      <p:sp>
        <p:nvSpPr>
          <p:cNvPr id="4" name="Slide Number Placeholder 3"/>
          <p:cNvSpPr>
            <a:spLocks noGrp="1"/>
          </p:cNvSpPr>
          <p:nvPr>
            <p:ph type="sldNum" sz="quarter" idx="10"/>
          </p:nvPr>
        </p:nvSpPr>
        <p:spPr/>
        <p:txBody>
          <a:bodyPr/>
          <a:lstStyle/>
          <a:p>
            <a:fld id="{3AB32C7E-D9C3-40D4-8B5C-4BFC5FA60907}"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035771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20</a:t>
            </a:fld>
            <a:endParaRPr lang="en-US"/>
          </a:p>
        </p:txBody>
      </p:sp>
    </p:spTree>
    <p:extLst>
      <p:ext uri="{BB962C8B-B14F-4D97-AF65-F5344CB8AC3E}">
        <p14:creationId xmlns:p14="http://schemas.microsoft.com/office/powerpoint/2010/main" val="747014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Install or remove windows roles and features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Running Windows PowerShell scripts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registry settings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files and directories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Starting, stopping, and managing processes and services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groups and user accounts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Deploying new software</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Managing environment variables</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Discovering the actual </a:t>
            </a:r>
            <a:r>
              <a:rPr lang="en-US" sz="1200" dirty="0" err="1">
                <a:solidFill>
                  <a:srgbClr val="000000"/>
                </a:solidFill>
                <a:latin typeface="Calibri" panose="020F0502020204030204" pitchFamily="34" charset="0"/>
                <a:cs typeface="Calibri" panose="020F0502020204030204" pitchFamily="34" charset="0"/>
              </a:rPr>
              <a:t>confi</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guration</a:t>
            </a:r>
            <a:r>
              <a:rPr lang="en-US" sz="1200" dirty="0">
                <a:solidFill>
                  <a:srgbClr val="000000"/>
                </a:solidFill>
                <a:latin typeface="Calibri" panose="020F0502020204030204" pitchFamily="34" charset="0"/>
                <a:cs typeface="Calibri" panose="020F0502020204030204" pitchFamily="34" charset="0"/>
              </a:rPr>
              <a:t> state on a given node</a:t>
            </a:r>
          </a:p>
          <a:p>
            <a:pPr marL="342900" indent="-342900">
              <a:spcBef>
                <a:spcPts val="1200"/>
              </a:spcBef>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Fixing a </a:t>
            </a:r>
            <a:r>
              <a:rPr lang="en-US" sz="1200" dirty="0" err="1">
                <a:solidFill>
                  <a:srgbClr val="000000"/>
                </a:solidFill>
                <a:latin typeface="Calibri" panose="020F0502020204030204" pitchFamily="34" charset="0"/>
                <a:cs typeface="Calibri" panose="020F0502020204030204" pitchFamily="34" charset="0"/>
              </a:rPr>
              <a:t>confi</a:t>
            </a:r>
            <a:r>
              <a:rPr lang="en-US" sz="1200" dirty="0">
                <a:solidFill>
                  <a:srgbClr val="000000"/>
                </a:solidFill>
                <a:latin typeface="Calibri" panose="020F0502020204030204" pitchFamily="34" charset="0"/>
                <a:cs typeface="Calibri" panose="020F0502020204030204" pitchFamily="34" charset="0"/>
              </a:rPr>
              <a:t> </a:t>
            </a:r>
            <a:r>
              <a:rPr lang="en-US" sz="1200" dirty="0" err="1">
                <a:solidFill>
                  <a:srgbClr val="000000"/>
                </a:solidFill>
                <a:latin typeface="Calibri" panose="020F0502020204030204" pitchFamily="34" charset="0"/>
                <a:cs typeface="Calibri" panose="020F0502020204030204" pitchFamily="34" charset="0"/>
              </a:rPr>
              <a:t>guration</a:t>
            </a:r>
            <a:r>
              <a:rPr lang="en-US" sz="1200" dirty="0">
                <a:solidFill>
                  <a:srgbClr val="000000"/>
                </a:solidFill>
                <a:latin typeface="Calibri" panose="020F0502020204030204" pitchFamily="34" charset="0"/>
                <a:cs typeface="Calibri" panose="020F0502020204030204" pitchFamily="34" charset="0"/>
              </a:rPr>
              <a:t> that has drifted away from the desired state</a:t>
            </a:r>
            <a:endParaRPr lang="en-US" sz="800" dirty="0">
              <a:solidFill>
                <a:srgbClr val="000000"/>
              </a:solidFill>
              <a:latin typeface="Calibri" panose="020F0502020204030204" pitchFamily="34" charset="0"/>
              <a:cs typeface="Calibri" panose="020F0502020204030204" pitchFamily="34" charset="0"/>
            </a:endParaRPr>
          </a:p>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84390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4988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23</a:t>
            </a:fld>
            <a:endParaRPr lang="en-US"/>
          </a:p>
        </p:txBody>
      </p:sp>
    </p:spTree>
    <p:extLst>
      <p:ext uri="{BB962C8B-B14F-4D97-AF65-F5344CB8AC3E}">
        <p14:creationId xmlns:p14="http://schemas.microsoft.com/office/powerpoint/2010/main" val="1780584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Near Real Time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Sub-second end-to-end latency in the </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a:t>
            </a:r>
            <a:r>
              <a:rPr lang="en-US" b="1" baseline="30000"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th</a:t>
            </a: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 percentile</a:t>
            </a:r>
          </a:p>
          <a:p>
            <a:endParaRPr lang="en-US" dirty="0"/>
          </a:p>
          <a:p>
            <a:r>
              <a:rPr lang="en-US" dirty="0"/>
              <a:t>Massive Scale Out</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per second per region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Highly</a:t>
            </a:r>
            <a:r>
              <a:rPr lang="en-US" baseline="0" dirty="0"/>
              <a:t> Reliability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24</a:t>
            </a:fld>
            <a:endParaRPr lang="en-US"/>
          </a:p>
        </p:txBody>
      </p:sp>
    </p:spTree>
    <p:extLst>
      <p:ext uri="{BB962C8B-B14F-4D97-AF65-F5344CB8AC3E}">
        <p14:creationId xmlns:p14="http://schemas.microsoft.com/office/powerpoint/2010/main" val="212404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25</a:t>
            </a:fld>
            <a:endParaRPr lang="en-US"/>
          </a:p>
        </p:txBody>
      </p:sp>
    </p:spTree>
    <p:extLst>
      <p:ext uri="{BB962C8B-B14F-4D97-AF65-F5344CB8AC3E}">
        <p14:creationId xmlns:p14="http://schemas.microsoft.com/office/powerpoint/2010/main" val="777908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https://docs.microsoft.com/en-us/azure/logic-apps/logic-apps-what-are-logic-apps</a:t>
            </a:r>
          </a:p>
          <a:p>
            <a:endParaRPr lang="en-US" dirty="0"/>
          </a:p>
          <a:p>
            <a:pPr rtl="0"/>
            <a:r>
              <a:rPr lang="en-US" dirty="0">
                <a:hlinkClick r:id="rId3"/>
              </a:rPr>
              <a:t>Logic Apps</a:t>
            </a:r>
            <a:r>
              <a:rPr lang="en-US" dirty="0"/>
              <a:t> helps you build, schedule, and automate processes as </a:t>
            </a:r>
            <a:r>
              <a:rPr lang="en-US" dirty="0">
                <a:hlinkClick r:id="rId4"/>
              </a:rPr>
              <a:t>workflows</a:t>
            </a:r>
            <a:r>
              <a:rPr lang="en-US" dirty="0"/>
              <a:t> so you can integrate apps, data, systems, and services across enterprises or organizations. Logic Apps simplifies how you design and create scalable solutions for app integration, data integration, system integration, enterprise application integration (EAI), and business-to-business (B2B) communication, whether in the cloud, on premises, or both.</a:t>
            </a:r>
          </a:p>
          <a:p>
            <a:pPr rtl="0"/>
            <a:endParaRPr lang="en-US" dirty="0"/>
          </a:p>
          <a:p>
            <a:pPr rtl="0"/>
            <a:r>
              <a:rPr lang="en-US" dirty="0"/>
              <a:t>For example, here are just a few workloads that you can automate with logic apps:</a:t>
            </a:r>
          </a:p>
          <a:p>
            <a:pPr rtl="0"/>
            <a:r>
              <a:rPr lang="en-US" dirty="0"/>
              <a:t> </a:t>
            </a:r>
          </a:p>
          <a:p>
            <a:pPr rtl="0"/>
            <a:r>
              <a:rPr lang="en-US" dirty="0"/>
              <a:t>Process and route orders across on-premises systems and cloud services.</a:t>
            </a:r>
          </a:p>
          <a:p>
            <a:pPr rtl="0"/>
            <a:r>
              <a:rPr lang="en-US" dirty="0"/>
              <a:t>Move uploaded files from an FTP server to Azure Storage. </a:t>
            </a:r>
          </a:p>
          <a:p>
            <a:pPr rtl="0"/>
            <a:r>
              <a:rPr lang="en-US" dirty="0"/>
              <a:t>Monitor tweets for a specific subject, analyze the sentiment, and create alerts or tasks for items that need review.</a:t>
            </a:r>
          </a:p>
          <a:p>
            <a:endParaRPr lang="en-US" dirty="0"/>
          </a:p>
        </p:txBody>
      </p:sp>
      <p:sp>
        <p:nvSpPr>
          <p:cNvPr id="4" name="Slide Number Placeholder 3"/>
          <p:cNvSpPr>
            <a:spLocks noGrp="1"/>
          </p:cNvSpPr>
          <p:nvPr>
            <p:ph type="sldNum" sz="quarter" idx="10"/>
          </p:nvPr>
        </p:nvSpPr>
        <p:spPr/>
        <p:txBody>
          <a:bodyPr/>
          <a:lstStyle/>
          <a:p>
            <a:fld id="{3AB32C7E-D9C3-40D4-8B5C-4BFC5FA60907}" type="slidenum">
              <a:rPr lang="en-US" smtClean="0"/>
              <a:t>26</a:t>
            </a:fld>
            <a:endParaRPr lang="en-US" dirty="0"/>
          </a:p>
        </p:txBody>
      </p:sp>
    </p:spTree>
    <p:extLst>
      <p:ext uri="{BB962C8B-B14F-4D97-AF65-F5344CB8AC3E}">
        <p14:creationId xmlns:p14="http://schemas.microsoft.com/office/powerpoint/2010/main" val="1644703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https://azure.microsoft.com/en-us/blog/manage-your-business-needs-with-new-enhancements-in-azure-autoscale/</a:t>
            </a:r>
          </a:p>
          <a:p>
            <a:endParaRPr lang="en-US" dirty="0"/>
          </a:p>
          <a:p>
            <a:r>
              <a:rPr lang="en-US" dirty="0"/>
              <a:t>https://docs.microsoft.com/en-us/azure/monitoring-and-diagnostics/monitoring-overview-autoscale</a:t>
            </a:r>
          </a:p>
        </p:txBody>
      </p:sp>
      <p:sp>
        <p:nvSpPr>
          <p:cNvPr id="4" name="Slide Number Placeholder 3"/>
          <p:cNvSpPr>
            <a:spLocks noGrp="1"/>
          </p:cNvSpPr>
          <p:nvPr>
            <p:ph type="sldNum" sz="quarter" idx="10"/>
          </p:nvPr>
        </p:nvSpPr>
        <p:spPr/>
        <p:txBody>
          <a:bodyPr/>
          <a:lstStyle/>
          <a:p>
            <a:fld id="{3C6E4902-292F-4370-AFC1-6D92B180E54E}" type="slidenum">
              <a:rPr lang="en-US" smtClean="0"/>
              <a:t>27</a:t>
            </a:fld>
            <a:endParaRPr lang="en-US"/>
          </a:p>
        </p:txBody>
      </p:sp>
    </p:spTree>
    <p:extLst>
      <p:ext uri="{BB962C8B-B14F-4D97-AF65-F5344CB8AC3E}">
        <p14:creationId xmlns:p14="http://schemas.microsoft.com/office/powerpoint/2010/main" val="2737311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28</a:t>
            </a:fld>
            <a:endParaRPr lang="en-US"/>
          </a:p>
        </p:txBody>
      </p:sp>
    </p:spTree>
    <p:extLst>
      <p:ext uri="{BB962C8B-B14F-4D97-AF65-F5344CB8AC3E}">
        <p14:creationId xmlns:p14="http://schemas.microsoft.com/office/powerpoint/2010/main" val="3425743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29</a:t>
            </a:fld>
            <a:endParaRPr lang="en-US"/>
          </a:p>
        </p:txBody>
      </p:sp>
    </p:spTree>
    <p:extLst>
      <p:ext uri="{BB962C8B-B14F-4D97-AF65-F5344CB8AC3E}">
        <p14:creationId xmlns:p14="http://schemas.microsoft.com/office/powerpoint/2010/main" val="4087200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1200" b="0" i="0" u="none" strike="noStrike" kern="1200" dirty="0">
                <a:solidFill>
                  <a:schemeClr val="tx1"/>
                </a:solidFill>
                <a:effectLst/>
                <a:latin typeface="+mn-lt"/>
                <a:ea typeface="+mn-ea"/>
                <a:cs typeface="+mn-cs"/>
                <a:hlinkClick r:id="rId3"/>
              </a:rPr>
              <a:t>Preview Version 1.7 (2017-04-20)</a:t>
            </a:r>
            <a:endParaRPr lang="de-DE" dirty="0"/>
          </a:p>
        </p:txBody>
      </p:sp>
      <p:sp>
        <p:nvSpPr>
          <p:cNvPr id="4" name="Slide Number Placeholder 3"/>
          <p:cNvSpPr>
            <a:spLocks noGrp="1"/>
          </p:cNvSpPr>
          <p:nvPr>
            <p:ph type="sldNum" sz="quarter" idx="10"/>
          </p:nvPr>
        </p:nvSpPr>
        <p:spPr/>
        <p:txBody>
          <a:bodyPr/>
          <a:lstStyle/>
          <a:p>
            <a:pPr>
              <a:defRPr/>
            </a:pPr>
            <a:fld id="{BC0D98F3-66B1-4734-AFB3-E657E989C9AD}" type="slidenum">
              <a:rPr lang="de-DE" smtClean="0">
                <a:solidFill>
                  <a:prstClr val="black"/>
                </a:solidFill>
              </a:rPr>
              <a:pPr>
                <a:defRPr/>
              </a:pPr>
              <a:t>3</a:t>
            </a:fld>
            <a:endParaRPr lang="de-DE">
              <a:solidFill>
                <a:prstClr val="black"/>
              </a:solidFill>
            </a:endParaRPr>
          </a:p>
        </p:txBody>
      </p:sp>
    </p:spTree>
    <p:extLst>
      <p:ext uri="{BB962C8B-B14F-4D97-AF65-F5344CB8AC3E}">
        <p14:creationId xmlns:p14="http://schemas.microsoft.com/office/powerpoint/2010/main" val="515770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30</a:t>
            </a:fld>
            <a:endParaRPr lang="en-US"/>
          </a:p>
        </p:txBody>
      </p:sp>
    </p:spTree>
    <p:extLst>
      <p:ext uri="{BB962C8B-B14F-4D97-AF65-F5344CB8AC3E}">
        <p14:creationId xmlns:p14="http://schemas.microsoft.com/office/powerpoint/2010/main" val="733772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31</a:t>
            </a:fld>
            <a:endParaRPr lang="en-US"/>
          </a:p>
        </p:txBody>
      </p:sp>
    </p:spTree>
    <p:extLst>
      <p:ext uri="{BB962C8B-B14F-4D97-AF65-F5344CB8AC3E}">
        <p14:creationId xmlns:p14="http://schemas.microsoft.com/office/powerpoint/2010/main" val="29559275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Application Insights is an extensible </a:t>
            </a:r>
            <a:r>
              <a:rPr lang="en-US" sz="1200" b="1" i="0" kern="1200" dirty="0">
                <a:solidFill>
                  <a:schemeClr val="tx1"/>
                </a:solidFill>
                <a:effectLst/>
                <a:latin typeface="+mn-lt"/>
                <a:ea typeface="+mn-ea"/>
                <a:cs typeface="+mn-cs"/>
              </a:rPr>
              <a:t>Application Performance Management (APM) </a:t>
            </a:r>
            <a:r>
              <a:rPr lang="en-US" sz="1200" b="0" i="0" kern="1200" dirty="0">
                <a:solidFill>
                  <a:schemeClr val="tx1"/>
                </a:solidFill>
                <a:effectLst/>
                <a:latin typeface="+mn-lt"/>
                <a:ea typeface="+mn-ea"/>
                <a:cs typeface="+mn-cs"/>
              </a:rPr>
              <a:t>service for web developers on multiple platforms.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 Use it to monitor your live web application. It will automatically detect performance anomalies.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It includes powerful analytics tools to help you diagnose issues and to understand what users actually do with your app.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It's designed to help you continuously improve performance and usability. It works for apps on a wide variety of platforms including .NET,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and J2EE, </a:t>
            </a:r>
            <a:r>
              <a:rPr lang="en-US" sz="1200" b="1" i="0" kern="1200" dirty="0">
                <a:solidFill>
                  <a:schemeClr val="tx1"/>
                </a:solidFill>
                <a:effectLst/>
                <a:latin typeface="+mn-lt"/>
                <a:ea typeface="+mn-ea"/>
                <a:cs typeface="+mn-cs"/>
              </a:rPr>
              <a:t>hosted on-premises or in the cloud</a:t>
            </a:r>
            <a:r>
              <a:rPr lang="en-US" sz="1200" b="0" i="0" kern="1200" dirty="0">
                <a:solidFill>
                  <a:schemeClr val="tx1"/>
                </a:solidFill>
                <a:effectLst/>
                <a:latin typeface="+mn-lt"/>
                <a:ea typeface="+mn-ea"/>
                <a:cs typeface="+mn-cs"/>
              </a:rPr>
              <a:t>. It integrates with your </a:t>
            </a:r>
            <a:r>
              <a:rPr lang="en-US" sz="1200" b="1" i="0" kern="1200" dirty="0" err="1">
                <a:solidFill>
                  <a:schemeClr val="tx1"/>
                </a:solidFill>
                <a:effectLst/>
                <a:latin typeface="+mn-lt"/>
                <a:ea typeface="+mn-ea"/>
                <a:cs typeface="+mn-cs"/>
              </a:rPr>
              <a:t>devOps</a:t>
            </a:r>
            <a:r>
              <a:rPr lang="en-US" sz="1200" b="1" i="0" kern="1200" dirty="0">
                <a:solidFill>
                  <a:schemeClr val="tx1"/>
                </a:solidFill>
                <a:effectLst/>
                <a:latin typeface="+mn-lt"/>
                <a:ea typeface="+mn-ea"/>
                <a:cs typeface="+mn-cs"/>
              </a:rPr>
              <a:t> process</a:t>
            </a:r>
            <a:r>
              <a:rPr lang="en-US" sz="1200" b="0" i="0" kern="1200" dirty="0">
                <a:solidFill>
                  <a:schemeClr val="tx1"/>
                </a:solidFill>
                <a:effectLst/>
                <a:latin typeface="+mn-lt"/>
                <a:ea typeface="+mn-ea"/>
                <a:cs typeface="+mn-cs"/>
              </a:rPr>
              <a:t>, and has connection points to a variety of development tools.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b="1" dirty="0"/>
              <a:t>Request rates, response times, and failure rates</a:t>
            </a:r>
            <a:r>
              <a:rPr lang="en-US" dirty="0"/>
              <a:t> </a:t>
            </a:r>
          </a:p>
          <a:p>
            <a:r>
              <a:rPr lang="en-US" b="1" dirty="0"/>
              <a:t>Performance counters</a:t>
            </a:r>
            <a:r>
              <a:rPr lang="en-US" dirty="0"/>
              <a:t> from your Windows or Linux server machines, such as CPU, memory, and network usage.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Page views and load performance</a:t>
            </a:r>
            <a:r>
              <a:rPr lang="en-US" sz="1200" b="0" i="0" kern="1200" dirty="0">
                <a:solidFill>
                  <a:schemeClr val="tx1"/>
                </a:solidFill>
                <a:effectLst/>
                <a:latin typeface="+mn-lt"/>
                <a:ea typeface="+mn-ea"/>
                <a:cs typeface="+mn-cs"/>
              </a:rPr>
              <a:t> - reported by your users' browsers.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Dependency rates, response times, and failure rates</a:t>
            </a:r>
            <a:r>
              <a:rPr lang="en-US" sz="1200" b="0" i="0" kern="1200" dirty="0">
                <a:solidFill>
                  <a:schemeClr val="tx1"/>
                </a:solidFill>
                <a:effectLst/>
                <a:latin typeface="+mn-lt"/>
                <a:ea typeface="+mn-ea"/>
                <a:cs typeface="+mn-cs"/>
              </a:rPr>
              <a:t> - Find out whether external services are slowing you down.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-us/azure/application-insights/app-insights-overview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32</a:t>
            </a:fld>
            <a:endParaRPr lang="en-US"/>
          </a:p>
        </p:txBody>
      </p:sp>
    </p:spTree>
    <p:extLst>
      <p:ext uri="{BB962C8B-B14F-4D97-AF65-F5344CB8AC3E}">
        <p14:creationId xmlns:p14="http://schemas.microsoft.com/office/powerpoint/2010/main" val="1053552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Availability tests</a:t>
            </a:r>
          </a:p>
          <a:p>
            <a:r>
              <a:rPr lang="en-US" sz="1200" b="1" i="0" kern="1200" dirty="0">
                <a:solidFill>
                  <a:schemeClr val="tx1"/>
                </a:solidFill>
                <a:effectLst/>
                <a:latin typeface="+mn-lt"/>
                <a:ea typeface="+mn-ea"/>
                <a:cs typeface="+mn-cs"/>
              </a:rPr>
              <a:t>Client-side component </a:t>
            </a:r>
            <a:r>
              <a:rPr lang="en-US" sz="1200" b="0" i="0" kern="1200" dirty="0">
                <a:solidFill>
                  <a:schemeClr val="tx1"/>
                </a:solidFill>
                <a:effectLst/>
                <a:latin typeface="+mn-lt"/>
                <a:ea typeface="+mn-ea"/>
                <a:cs typeface="+mn-cs"/>
              </a:rPr>
              <a:t>(monitored with the JavaScript SDK)</a:t>
            </a:r>
          </a:p>
          <a:p>
            <a:r>
              <a:rPr lang="en-US" sz="1200" b="1" i="0" kern="1200" dirty="0">
                <a:solidFill>
                  <a:schemeClr val="tx1"/>
                </a:solidFill>
                <a:effectLst/>
                <a:latin typeface="+mn-lt"/>
                <a:ea typeface="+mn-ea"/>
                <a:cs typeface="+mn-cs"/>
              </a:rPr>
              <a:t>Server-side component</a:t>
            </a:r>
          </a:p>
          <a:p>
            <a:r>
              <a:rPr lang="en-US" sz="1200" b="1" i="0" kern="1200" dirty="0">
                <a:solidFill>
                  <a:schemeClr val="tx1"/>
                </a:solidFill>
                <a:effectLst/>
                <a:latin typeface="+mn-lt"/>
                <a:ea typeface="+mn-ea"/>
                <a:cs typeface="+mn-cs"/>
              </a:rPr>
              <a:t>Dependencies </a:t>
            </a:r>
            <a:r>
              <a:rPr lang="en-US" sz="1200" b="0" i="0" kern="1200" dirty="0">
                <a:solidFill>
                  <a:schemeClr val="tx1"/>
                </a:solidFill>
                <a:effectLst/>
                <a:latin typeface="+mn-lt"/>
                <a:ea typeface="+mn-ea"/>
                <a:cs typeface="+mn-cs"/>
              </a:rPr>
              <a:t>of the client and server components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can expand and collapse dependency link groups: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33</a:t>
            </a:fld>
            <a:endParaRPr lang="en-US"/>
          </a:p>
        </p:txBody>
      </p:sp>
    </p:spTree>
    <p:extLst>
      <p:ext uri="{BB962C8B-B14F-4D97-AF65-F5344CB8AC3E}">
        <p14:creationId xmlns:p14="http://schemas.microsoft.com/office/powerpoint/2010/main" val="46345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map shows:</a:t>
            </a:r>
          </a:p>
          <a:p>
            <a:r>
              <a:rPr lang="en-US" sz="1200" b="1" i="0" kern="1200" dirty="0">
                <a:solidFill>
                  <a:schemeClr val="tx1"/>
                </a:solidFill>
                <a:effectLst/>
                <a:latin typeface="+mn-lt"/>
                <a:ea typeface="+mn-ea"/>
                <a:cs typeface="+mn-cs"/>
              </a:rPr>
              <a:t>If you use SQL Azure, there's an icon that shows when there are recommendations on how you can improve performance.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-us/azure/application-insights/app-insights-app-map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7D3B7E-72DE-8848-9B1F-1B342C0533AC}" type="slidenum">
              <a:rPr lang="en-US" smtClean="0"/>
              <a:t>34</a:t>
            </a:fld>
            <a:endParaRPr lang="en-US"/>
          </a:p>
        </p:txBody>
      </p:sp>
    </p:spTree>
    <p:extLst>
      <p:ext uri="{BB962C8B-B14F-4D97-AF65-F5344CB8AC3E}">
        <p14:creationId xmlns:p14="http://schemas.microsoft.com/office/powerpoint/2010/main" val="1933826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core functionality </a:t>
            </a:r>
            <a:r>
              <a:rPr lang="en-US" sz="1200" b="0" i="0" kern="1200" dirty="0">
                <a:solidFill>
                  <a:schemeClr val="tx1"/>
                </a:solidFill>
                <a:effectLst/>
                <a:latin typeface="+mn-lt"/>
                <a:ea typeface="+mn-ea"/>
                <a:cs typeface="+mn-cs"/>
              </a:rPr>
              <a:t>of OMS is provided by a set of services that run in Azure.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service provides a specific management function, and you can combine services to achieve different management scenarios</a:t>
            </a:r>
            <a:endParaRPr lang="en-US" dirty="0"/>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35</a:t>
            </a:fld>
            <a:endParaRPr lang="en-US"/>
          </a:p>
        </p:txBody>
      </p:sp>
    </p:spTree>
    <p:extLst>
      <p:ext uri="{BB962C8B-B14F-4D97-AF65-F5344CB8AC3E}">
        <p14:creationId xmlns:p14="http://schemas.microsoft.com/office/powerpoint/2010/main" val="1682868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sng" kern="1200" dirty="0">
                <a:solidFill>
                  <a:schemeClr val="tx1"/>
                </a:solidFill>
                <a:effectLst/>
                <a:latin typeface="+mn-lt"/>
                <a:ea typeface="+mn-ea"/>
                <a:cs typeface="+mn-cs"/>
                <a:hlinkClick r:id="rId3"/>
              </a:rPr>
              <a:t>Log Analytics</a:t>
            </a:r>
            <a:r>
              <a:rPr lang="en-US" sz="1200" b="0" i="0" kern="1200" dirty="0">
                <a:solidFill>
                  <a:schemeClr val="tx1"/>
                </a:solidFill>
                <a:effectLst/>
                <a:latin typeface="+mn-lt"/>
                <a:ea typeface="+mn-ea"/>
                <a:cs typeface="+mn-cs"/>
              </a:rPr>
              <a:t> provides monitoring services for OMS by collecting data from managed resources into a central repository.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data could include events, performance data, or custom data provided through the API.</a:t>
            </a:r>
          </a:p>
          <a:p>
            <a:r>
              <a:rPr lang="en-US" sz="1200" b="0" i="0" kern="1200" dirty="0">
                <a:solidFill>
                  <a:schemeClr val="tx1"/>
                </a:solidFill>
                <a:effectLst/>
                <a:latin typeface="+mn-lt"/>
                <a:ea typeface="+mn-ea"/>
                <a:cs typeface="+mn-cs"/>
              </a:rPr>
              <a:t>Once collected, the data is available for alerting, analysis, and export.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method allows you to consolidate data from a variety of sources so you can combine data from your Azure services with your existing on-premises environment.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also clearly separates the collection of the data from the action taken on that data so that all actions are available to all kinds of data</a:t>
            </a:r>
            <a:endParaRPr lang="en-US" dirty="0"/>
          </a:p>
          <a:p>
            <a:endParaRPr lang="en-US" dirty="0"/>
          </a:p>
          <a:p>
            <a:endParaRPr lang="en-US" dirty="0"/>
          </a:p>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Windows and Linux</a:t>
            </a:r>
          </a:p>
          <a:p>
            <a:r>
              <a:rPr lang="en-US" sz="1200" b="0" i="0" kern="1200" dirty="0">
                <a:solidFill>
                  <a:schemeClr val="tx1"/>
                </a:solidFill>
                <a:effectLst/>
                <a:latin typeface="+mn-lt"/>
                <a:ea typeface="+mn-ea"/>
                <a:cs typeface="+mn-cs"/>
              </a:rPr>
              <a:t>You install the Microsoft Monitoring Agent on </a:t>
            </a:r>
            <a:r>
              <a:rPr lang="en-US" sz="1200" b="0" i="0" u="none" strike="noStrike" kern="1200" dirty="0">
                <a:solidFill>
                  <a:schemeClr val="tx1"/>
                </a:solidFill>
                <a:effectLst/>
                <a:latin typeface="+mn-lt"/>
                <a:ea typeface="+mn-ea"/>
                <a:cs typeface="+mn-cs"/>
                <a:hlinkClick r:id="rId4"/>
              </a:rPr>
              <a:t>Windows</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5"/>
              </a:rPr>
              <a:t>Linux</a:t>
            </a:r>
            <a:r>
              <a:rPr lang="en-US" sz="1200" b="0" i="0" kern="1200" dirty="0">
                <a:solidFill>
                  <a:schemeClr val="tx1"/>
                </a:solidFill>
                <a:effectLst/>
                <a:latin typeface="+mn-lt"/>
                <a:ea typeface="+mn-ea"/>
                <a:cs typeface="+mn-cs"/>
              </a:rPr>
              <a:t> computers or virtual machines that you want to collect data from.</a:t>
            </a:r>
          </a:p>
          <a:p>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Azure services.</a:t>
            </a:r>
            <a:r>
              <a:rPr lang="en-US" sz="1200" b="0" i="0" kern="1200" dirty="0">
                <a:solidFill>
                  <a:schemeClr val="tx1"/>
                </a:solidFill>
                <a:effectLst/>
                <a:latin typeface="+mn-lt"/>
                <a:ea typeface="+mn-ea"/>
                <a:cs typeface="+mn-cs"/>
              </a:rPr>
              <a:t> Log Analytics collects telemetry from </a:t>
            </a:r>
            <a:r>
              <a:rPr lang="en-US" sz="1200" b="0" i="0" u="none" strike="noStrike" kern="1200" dirty="0">
                <a:solidFill>
                  <a:schemeClr val="tx1"/>
                </a:solidFill>
                <a:effectLst/>
                <a:latin typeface="+mn-lt"/>
                <a:ea typeface="+mn-ea"/>
                <a:cs typeface="+mn-cs"/>
                <a:hlinkClick r:id="rId6"/>
              </a:rPr>
              <a:t>Azure Diagnostics and Azure Monitoring</a:t>
            </a:r>
            <a:r>
              <a:rPr lang="en-US" sz="1200" b="0" i="0" kern="1200" dirty="0">
                <a:solidFill>
                  <a:schemeClr val="tx1"/>
                </a:solidFill>
                <a:effectLst/>
                <a:latin typeface="+mn-lt"/>
                <a:ea typeface="+mn-ea"/>
                <a:cs typeface="+mn-cs"/>
              </a:rPr>
              <a:t> into the repository so that you can monitor Azure resources.</a:t>
            </a:r>
          </a:p>
          <a:p>
            <a:r>
              <a:rPr lang="en-US" sz="1200" b="1" i="0" kern="1200" dirty="0">
                <a:solidFill>
                  <a:schemeClr val="tx1"/>
                </a:solidFill>
                <a:effectLst/>
                <a:latin typeface="+mn-lt"/>
                <a:ea typeface="+mn-ea"/>
                <a:cs typeface="+mn-cs"/>
              </a:rPr>
              <a:t>Data Collector API.</a:t>
            </a:r>
            <a:r>
              <a:rPr lang="en-US" sz="1200" b="0" i="0" kern="1200" dirty="0">
                <a:solidFill>
                  <a:schemeClr val="tx1"/>
                </a:solidFill>
                <a:effectLst/>
                <a:latin typeface="+mn-lt"/>
                <a:ea typeface="+mn-ea"/>
                <a:cs typeface="+mn-cs"/>
              </a:rPr>
              <a:t> Log Analytics has a </a:t>
            </a:r>
            <a:r>
              <a:rPr lang="en-US" sz="1200" b="0" i="0" u="none" strike="noStrike" kern="1200" dirty="0">
                <a:solidFill>
                  <a:schemeClr val="tx1"/>
                </a:solidFill>
                <a:effectLst/>
                <a:latin typeface="+mn-lt"/>
                <a:ea typeface="+mn-ea"/>
                <a:cs typeface="+mn-cs"/>
                <a:hlinkClick r:id="rId7"/>
              </a:rPr>
              <a:t>REST API for populating data from any client</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Solution Packs</a:t>
            </a:r>
          </a:p>
          <a:p>
            <a:r>
              <a:rPr lang="en-US" sz="1200" b="0" i="0" kern="1200" dirty="0">
                <a:solidFill>
                  <a:schemeClr val="tx1"/>
                </a:solidFill>
                <a:effectLst/>
                <a:latin typeface="+mn-lt"/>
                <a:ea typeface="+mn-ea"/>
                <a:cs typeface="+mn-cs"/>
              </a:rPr>
              <a:t>AD Replication Health Solution Packs, AD Replication Solution Pack, Over network health. Tons of</a:t>
            </a:r>
            <a:r>
              <a:rPr lang="en-US" sz="1200" b="0" i="0" kern="1200" baseline="0" dirty="0">
                <a:solidFill>
                  <a:schemeClr val="tx1"/>
                </a:solidFill>
                <a:effectLst/>
                <a:latin typeface="+mn-lt"/>
                <a:ea typeface="+mn-ea"/>
                <a:cs typeface="+mn-cs"/>
              </a:rPr>
              <a:t> 3</a:t>
            </a:r>
            <a:r>
              <a:rPr lang="en-US" sz="1200" b="0" i="0" kern="1200" baseline="30000" dirty="0">
                <a:solidFill>
                  <a:schemeClr val="tx1"/>
                </a:solidFill>
                <a:effectLst/>
                <a:latin typeface="+mn-lt"/>
                <a:ea typeface="+mn-ea"/>
                <a:cs typeface="+mn-cs"/>
              </a:rPr>
              <a:t>rd</a:t>
            </a:r>
            <a:r>
              <a:rPr lang="en-US" sz="1200" b="0" i="0" kern="1200" baseline="0" dirty="0">
                <a:solidFill>
                  <a:schemeClr val="tx1"/>
                </a:solidFill>
                <a:effectLst/>
                <a:latin typeface="+mn-lt"/>
                <a:ea typeface="+mn-ea"/>
                <a:cs typeface="+mn-cs"/>
              </a:rPr>
              <a:t> party tool</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Views and dashboards</a:t>
            </a:r>
            <a:r>
              <a:rPr lang="en-US" sz="1200" b="1" i="0" kern="1200" baseline="0" dirty="0">
                <a:solidFill>
                  <a:schemeClr val="tx1"/>
                </a:solidFill>
                <a:effectLst/>
                <a:latin typeface="+mn-lt"/>
                <a:ea typeface="+mn-ea"/>
                <a:cs typeface="+mn-cs"/>
              </a:rPr>
              <a:t> </a:t>
            </a:r>
            <a:r>
              <a:rPr lang="mr-IN" sz="1200" b="1" i="0" kern="1200" baseline="0" dirty="0">
                <a:solidFill>
                  <a:schemeClr val="tx1"/>
                </a:solidFill>
                <a:effectLst/>
                <a:latin typeface="+mn-lt"/>
                <a:ea typeface="+mn-ea"/>
                <a:cs typeface="+mn-cs"/>
              </a:rPr>
              <a:t>–</a:t>
            </a:r>
            <a:r>
              <a:rPr lang="en-US" sz="1200" b="1" i="0" kern="1200" baseline="0" dirty="0">
                <a:solidFill>
                  <a:schemeClr val="tx1"/>
                </a:solidFill>
                <a:effectLst/>
                <a:latin typeface="+mn-lt"/>
                <a:ea typeface="+mn-ea"/>
                <a:cs typeface="+mn-cs"/>
              </a:rPr>
              <a:t> output</a:t>
            </a:r>
          </a:p>
          <a:p>
            <a:r>
              <a:rPr lang="en-US" sz="1200" b="1" i="0" kern="1200" baseline="0" dirty="0">
                <a:solidFill>
                  <a:schemeClr val="tx1"/>
                </a:solidFill>
                <a:effectLst/>
                <a:latin typeface="+mn-lt"/>
                <a:ea typeface="+mn-ea"/>
                <a:cs typeface="+mn-cs"/>
              </a:rPr>
              <a:t>Power BI- you can export to Power BI</a:t>
            </a:r>
          </a:p>
          <a:p>
            <a:r>
              <a:rPr lang="en-US" sz="1200" b="1" i="0" kern="1200" dirty="0">
                <a:solidFill>
                  <a:schemeClr val="tx1"/>
                </a:solidFill>
                <a:effectLst/>
                <a:latin typeface="+mn-lt"/>
                <a:ea typeface="+mn-ea"/>
                <a:cs typeface="+mn-cs"/>
              </a:rPr>
              <a:t>Log Search API. </a:t>
            </a:r>
            <a:r>
              <a:rPr lang="mr-I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 to export to 3</a:t>
            </a:r>
            <a:r>
              <a:rPr lang="en-US" sz="1200" b="1" i="0" kern="1200" baseline="30000" dirty="0">
                <a:solidFill>
                  <a:schemeClr val="tx1"/>
                </a:solidFill>
                <a:effectLst/>
                <a:latin typeface="+mn-lt"/>
                <a:ea typeface="+mn-ea"/>
                <a:cs typeface="+mn-cs"/>
              </a:rPr>
              <a:t>rd</a:t>
            </a:r>
            <a:r>
              <a:rPr lang="en-US" sz="1200" b="1" i="0" kern="1200" dirty="0">
                <a:solidFill>
                  <a:schemeClr val="tx1"/>
                </a:solidFill>
                <a:effectLst/>
                <a:latin typeface="+mn-lt"/>
                <a:ea typeface="+mn-ea"/>
                <a:cs typeface="+mn-cs"/>
              </a:rPr>
              <a:t> part tool</a:t>
            </a:r>
            <a:endParaRPr lang="en-US" sz="1200" b="0" i="0" kern="1200" dirty="0">
              <a:solidFill>
                <a:schemeClr val="tx1"/>
              </a:solidFill>
              <a:effectLst/>
              <a:latin typeface="+mn-lt"/>
              <a:ea typeface="+mn-ea"/>
              <a:cs typeface="+mn-cs"/>
            </a:endParaRPr>
          </a:p>
          <a:p>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36</a:t>
            </a:fld>
            <a:endParaRPr lang="en-US"/>
          </a:p>
        </p:txBody>
      </p:sp>
    </p:spTree>
    <p:extLst>
      <p:ext uri="{BB962C8B-B14F-4D97-AF65-F5344CB8AC3E}">
        <p14:creationId xmlns:p14="http://schemas.microsoft.com/office/powerpoint/2010/main" val="18622830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37</a:t>
            </a:fld>
            <a:endParaRPr lang="en-US"/>
          </a:p>
        </p:txBody>
      </p:sp>
    </p:spTree>
    <p:extLst>
      <p:ext uri="{BB962C8B-B14F-4D97-AF65-F5344CB8AC3E}">
        <p14:creationId xmlns:p14="http://schemas.microsoft.com/office/powerpoint/2010/main" val="5855983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Hybrid</a:t>
            </a:r>
          </a:p>
          <a:p>
            <a:r>
              <a:rPr lang="en-US" sz="1200" b="0" i="0" kern="1200" dirty="0">
                <a:solidFill>
                  <a:schemeClr val="tx1"/>
                </a:solidFill>
                <a:effectLst/>
                <a:latin typeface="+mn-lt"/>
                <a:ea typeface="+mn-ea"/>
                <a:cs typeface="+mn-cs"/>
              </a:rPr>
              <a:t>Resources in your data center most likely cannot be accessed from a runbook running in the cloud. </a:t>
            </a:r>
          </a:p>
          <a:p>
            <a:r>
              <a:rPr lang="en-US" sz="1200" b="0" i="0" kern="1200" dirty="0">
                <a:solidFill>
                  <a:schemeClr val="tx1"/>
                </a:solidFill>
                <a:effectLst/>
                <a:latin typeface="+mn-lt"/>
                <a:ea typeface="+mn-ea"/>
                <a:cs typeface="+mn-cs"/>
              </a:rPr>
              <a:t>You can install one or more </a:t>
            </a:r>
            <a:r>
              <a:rPr lang="en-US" sz="1200" b="0" i="0" u="none" strike="noStrike" kern="1200" dirty="0">
                <a:solidFill>
                  <a:schemeClr val="tx1"/>
                </a:solidFill>
                <a:effectLst/>
                <a:latin typeface="+mn-lt"/>
                <a:ea typeface="+mn-ea"/>
                <a:cs typeface="+mn-cs"/>
                <a:hlinkClick r:id="rId3"/>
              </a:rPr>
              <a:t>Hybrid Runbook Workers</a:t>
            </a:r>
            <a:r>
              <a:rPr lang="en-US" sz="1200" b="0" i="0" kern="1200" dirty="0">
                <a:solidFill>
                  <a:schemeClr val="tx1"/>
                </a:solidFill>
                <a:effectLst/>
                <a:latin typeface="+mn-lt"/>
                <a:ea typeface="+mn-ea"/>
                <a:cs typeface="+mn-cs"/>
              </a:rPr>
              <a:t> (HRW) in your data center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runbooks run in the cloud, they can access any resources accessible from the cloud. </a:t>
            </a:r>
          </a:p>
          <a:p>
            <a:r>
              <a:rPr lang="en-US" sz="1200" b="0" i="0" kern="1200" dirty="0">
                <a:solidFill>
                  <a:schemeClr val="tx1"/>
                </a:solidFill>
                <a:effectLst/>
                <a:latin typeface="+mn-lt"/>
                <a:ea typeface="+mn-ea"/>
                <a:cs typeface="+mn-cs"/>
              </a:rPr>
              <a:t>This could </a:t>
            </a:r>
            <a:r>
              <a:rPr lang="en-US" sz="1200" b="1" i="0" kern="1200" dirty="0">
                <a:solidFill>
                  <a:schemeClr val="tx1"/>
                </a:solidFill>
                <a:effectLst/>
                <a:latin typeface="+mn-lt"/>
                <a:ea typeface="+mn-ea"/>
                <a:cs typeface="+mn-cs"/>
              </a:rPr>
              <a:t>be resources in your Azure subscription, </a:t>
            </a:r>
            <a:r>
              <a:rPr lang="en-US" sz="1200" b="0" i="0" kern="1200" dirty="0">
                <a:solidFill>
                  <a:schemeClr val="tx1"/>
                </a:solidFill>
                <a:effectLst/>
                <a:latin typeface="+mn-lt"/>
                <a:ea typeface="+mn-ea"/>
                <a:cs typeface="+mn-cs"/>
              </a:rPr>
              <a:t>in another cloud such </a:t>
            </a:r>
            <a:r>
              <a:rPr lang="en-US" sz="1200" b="1" i="0" kern="1200" dirty="0">
                <a:solidFill>
                  <a:schemeClr val="tx1"/>
                </a:solidFill>
                <a:effectLst/>
                <a:latin typeface="+mn-lt"/>
                <a:ea typeface="+mn-ea"/>
                <a:cs typeface="+mn-cs"/>
              </a:rPr>
              <a:t>as Amazon Web Services (AWS</a:t>
            </a:r>
            <a:r>
              <a:rPr lang="en-US" sz="1200" b="0" i="0" kern="1200" dirty="0">
                <a:solidFill>
                  <a:schemeClr val="tx1"/>
                </a:solidFill>
                <a:effectLst/>
                <a:latin typeface="+mn-lt"/>
                <a:ea typeface="+mn-ea"/>
                <a:cs typeface="+mn-cs"/>
              </a:rPr>
              <a:t>), or a service accessible through a REST API.</a:t>
            </a:r>
            <a:endParaRPr lang="en-US" dirty="0"/>
          </a:p>
          <a:p>
            <a:r>
              <a:rPr lang="en-US" dirty="0"/>
              <a:t>https://</a:t>
            </a:r>
            <a:r>
              <a:rPr lang="en-US" dirty="0" err="1"/>
              <a:t>docs.microsoft.com</a:t>
            </a:r>
            <a:r>
              <a:rPr lang="en-US" dirty="0"/>
              <a:t>/</a:t>
            </a:r>
            <a:r>
              <a:rPr lang="en-US" dirty="0" err="1"/>
              <a:t>en</a:t>
            </a:r>
            <a:r>
              <a:rPr lang="en-US" dirty="0"/>
              <a:t>-us/azure/operations-management-suite/operations-management-suite-overview</a:t>
            </a:r>
          </a:p>
        </p:txBody>
      </p:sp>
      <p:sp>
        <p:nvSpPr>
          <p:cNvPr id="4" name="Slide Number Placeholder 3"/>
          <p:cNvSpPr>
            <a:spLocks noGrp="1"/>
          </p:cNvSpPr>
          <p:nvPr>
            <p:ph type="sldNum" sz="quarter" idx="10"/>
          </p:nvPr>
        </p:nvSpPr>
        <p:spPr/>
        <p:txBody>
          <a:bodyPr/>
          <a:lstStyle/>
          <a:p>
            <a:fld id="{6B7D3B7E-72DE-8848-9B1F-1B342C0533AC}" type="slidenum">
              <a:rPr lang="en-US" smtClean="0"/>
              <a:t>38</a:t>
            </a:fld>
            <a:endParaRPr lang="en-US"/>
          </a:p>
        </p:txBody>
      </p:sp>
    </p:spTree>
    <p:extLst>
      <p:ext uri="{BB962C8B-B14F-4D97-AF65-F5344CB8AC3E}">
        <p14:creationId xmlns:p14="http://schemas.microsoft.com/office/powerpoint/2010/main" val="1592491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Azure Monitor provides base level infrastructure metrics and logs for most services in Microsoft Azure. Azure services that do not yet put their data into Azure Monitor will in the future.</a:t>
            </a:r>
            <a:r>
              <a:rPr lang="en-US" sz="1200" b="0" i="0" u="none" strike="noStrike"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Microsoft ships additional products and services that provide additional monitoring capabilities for developers, DevOps, or IT Ops that also have on-premises installations. For an overview and understanding of how these different products and services work together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docs.microsoft.com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-us/azure/monitoring-and-diagnostics/monitoring-overview-azure-monitor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Service Level Agreement (SLA) describes Microsoft’s commitments for uptime and connectivity.</a:t>
            </a:r>
            <a:endParaRPr lang="en-US" baseline="0" dirty="0"/>
          </a:p>
          <a:p>
            <a:r>
              <a:rPr lang="en-US" baseline="0" dirty="0"/>
              <a:t>https://</a:t>
            </a:r>
            <a:r>
              <a:rPr lang="en-US" baseline="0" dirty="0" err="1"/>
              <a:t>azure.microsoft.com</a:t>
            </a:r>
            <a:r>
              <a:rPr lang="en-US" baseline="0" dirty="0"/>
              <a:t>/</a:t>
            </a:r>
            <a:r>
              <a:rPr lang="en-US" baseline="0" dirty="0" err="1"/>
              <a:t>en</a:t>
            </a:r>
            <a:r>
              <a:rPr lang="en-US" baseline="0" dirty="0"/>
              <a:t>-us/support/legal/</a:t>
            </a:r>
            <a:r>
              <a:rPr lang="en-US" baseline="0" dirty="0" err="1"/>
              <a:t>sla</a:t>
            </a:r>
            <a:r>
              <a:rPr lang="en-US" baseline="0" dirty="0"/>
              <a:t>/summary/</a:t>
            </a:r>
            <a:endParaRPr lang="en-US" dirty="0"/>
          </a:p>
        </p:txBody>
      </p:sp>
      <p:sp>
        <p:nvSpPr>
          <p:cNvPr id="4" name="Slide Number Placeholder 3"/>
          <p:cNvSpPr>
            <a:spLocks noGrp="1"/>
          </p:cNvSpPr>
          <p:nvPr>
            <p:ph type="sldNum" sz="quarter" idx="10"/>
          </p:nvPr>
        </p:nvSpPr>
        <p:spPr/>
        <p:txBody>
          <a:bodyPr/>
          <a:lstStyle/>
          <a:p>
            <a:fld id="{6B7D3B7E-72DE-8848-9B1F-1B342C0533AC}" type="slidenum">
              <a:rPr lang="en-US" smtClean="0"/>
              <a:t>39</a:t>
            </a:fld>
            <a:endParaRPr lang="en-US"/>
          </a:p>
        </p:txBody>
      </p:sp>
    </p:spTree>
    <p:extLst>
      <p:ext uri="{BB962C8B-B14F-4D97-AF65-F5344CB8AC3E}">
        <p14:creationId xmlns:p14="http://schemas.microsoft.com/office/powerpoint/2010/main" val="1864395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60813" defTabSz="914049"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defTabSz="915300">
              <a:defRPr/>
            </a:pPr>
            <a:fld id="{E74353ED-ACB2-44BF-A903-985B0AF962B7}" type="datetime1">
              <a:rPr lang="en-US" smtClean="0">
                <a:solidFill>
                  <a:prstClr val="black"/>
                </a:solidFill>
                <a:latin typeface="Segoe UI" pitchFamily="34" charset="0"/>
              </a:rPr>
              <a:pPr defTabSz="915300">
                <a:defRPr/>
              </a:pPr>
              <a:t>8/15/2018</a:t>
            </a:fld>
            <a:endParaRPr lang="en-US" dirty="0">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15300">
              <a:defRPr/>
            </a:pPr>
            <a:fld id="{B4008EB6-D09E-4580-8CD6-DDB14511944F}" type="slidenum">
              <a:rPr lang="en-US" smtClean="0">
                <a:solidFill>
                  <a:prstClr val="black"/>
                </a:solidFill>
                <a:latin typeface="Segoe UI" pitchFamily="34" charset="0"/>
              </a:rPr>
              <a:pPr defTabSz="915300">
                <a:defRPr/>
              </a:pPr>
              <a:t>4</a:t>
            </a:fld>
            <a:endParaRPr lang="en-US" dirty="0">
              <a:solidFill>
                <a:prstClr val="black"/>
              </a:solidFill>
              <a:latin typeface="Segoe UI" pitchFamily="34" charset="0"/>
            </a:endParaRPr>
          </a:p>
        </p:txBody>
      </p:sp>
      <p:sp>
        <p:nvSpPr>
          <p:cNvPr id="7" name="TextBox 6"/>
          <p:cNvSpPr txBox="1"/>
          <p:nvPr>
            <p:custDataLst>
              <p:tags r:id="rId1"/>
            </p:custDataLst>
          </p:nvPr>
        </p:nvSpPr>
        <p:spPr>
          <a:xfrm>
            <a:off x="0" y="0"/>
            <a:ext cx="3727174" cy="367605"/>
          </a:xfrm>
          <a:prstGeom prst="rect">
            <a:avLst/>
          </a:prstGeom>
          <a:noFill/>
        </p:spPr>
        <p:txBody>
          <a:bodyPr vert="horz" lIns="89730" tIns="44865" rIns="89730" bIns="44865" rtlCol="0">
            <a:spAutoFit/>
          </a:bodyPr>
          <a:lstStyle/>
          <a:p>
            <a:pPr defTabSz="915300">
              <a:defRPr/>
            </a:pPr>
            <a:endParaRPr lang="en-US" dirty="0">
              <a:solidFill>
                <a:prstClr val="black"/>
              </a:solidFill>
            </a:endParaRPr>
          </a:p>
        </p:txBody>
      </p:sp>
    </p:spTree>
    <p:extLst>
      <p:ext uri="{BB962C8B-B14F-4D97-AF65-F5344CB8AC3E}">
        <p14:creationId xmlns:p14="http://schemas.microsoft.com/office/powerpoint/2010/main" val="4253826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Azure, virtual machines (VMs) can be placed in to a logical grouping called an availability set.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create VMs within an availability set, the Azure platform distributes the placement of those VMs across the underlying infrastructure.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Should there be a planned maintenance event to the Azure platform or an underlying hardware / infrastructure fault, the use of availability sets ensures that at least one VM remains running.</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-us/azure/virtual-machines/windows/infrastructure-availability-sets-guidelines</a:t>
            </a:r>
          </a:p>
        </p:txBody>
      </p:sp>
      <p:sp>
        <p:nvSpPr>
          <p:cNvPr id="4" name="Slide Number Placeholder 3"/>
          <p:cNvSpPr>
            <a:spLocks noGrp="1"/>
          </p:cNvSpPr>
          <p:nvPr>
            <p:ph type="sldNum" sz="quarter" idx="10"/>
          </p:nvPr>
        </p:nvSpPr>
        <p:spPr/>
        <p:txBody>
          <a:bodyPr/>
          <a:lstStyle/>
          <a:p>
            <a:fld id="{6B7D3B7E-72DE-8848-9B1F-1B342C0533AC}" type="slidenum">
              <a:rPr lang="en-US" smtClean="0"/>
              <a:t>40</a:t>
            </a:fld>
            <a:endParaRPr lang="en-US"/>
          </a:p>
        </p:txBody>
      </p:sp>
    </p:spTree>
    <p:extLst>
      <p:ext uri="{BB962C8B-B14F-4D97-AF65-F5344CB8AC3E}">
        <p14:creationId xmlns:p14="http://schemas.microsoft.com/office/powerpoint/2010/main" val="5001490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Each virtual machine in your availability set is assigned an </a:t>
            </a:r>
            <a:r>
              <a:rPr lang="en-US" sz="1200" b="1" i="0" kern="1200" dirty="0">
                <a:solidFill>
                  <a:schemeClr val="tx1"/>
                </a:solidFill>
                <a:effectLst/>
                <a:latin typeface="+mn-lt"/>
                <a:ea typeface="+mn-ea"/>
                <a:cs typeface="+mn-cs"/>
              </a:rPr>
              <a:t>update domain</a:t>
            </a:r>
            <a:r>
              <a:rPr lang="en-US" sz="1200" b="0" i="0" kern="1200" dirty="0">
                <a:solidFill>
                  <a:schemeClr val="tx1"/>
                </a:solidFill>
                <a:effectLst/>
                <a:latin typeface="+mn-lt"/>
                <a:ea typeface="+mn-ea"/>
                <a:cs typeface="+mn-cs"/>
              </a:rPr>
              <a:t> and a </a:t>
            </a:r>
            <a:r>
              <a:rPr lang="en-US" sz="1200" b="1" i="0" kern="1200" dirty="0">
                <a:solidFill>
                  <a:schemeClr val="tx1"/>
                </a:solidFill>
                <a:effectLst/>
                <a:latin typeface="+mn-lt"/>
                <a:ea typeface="+mn-ea"/>
                <a:cs typeface="+mn-cs"/>
              </a:rPr>
              <a:t>fault domain</a:t>
            </a:r>
            <a:r>
              <a:rPr lang="en-US" sz="1200" b="0" i="0" kern="1200" dirty="0">
                <a:solidFill>
                  <a:schemeClr val="tx1"/>
                </a:solidFill>
                <a:effectLst/>
                <a:latin typeface="+mn-lt"/>
                <a:ea typeface="+mn-ea"/>
                <a:cs typeface="+mn-cs"/>
              </a:rPr>
              <a:t> by the underlying Azure platform. </a:t>
            </a:r>
          </a:p>
          <a:p>
            <a:r>
              <a:rPr lang="en-US" sz="1200" b="0" i="0" kern="1200" dirty="0">
                <a:solidFill>
                  <a:schemeClr val="tx1"/>
                </a:solidFill>
                <a:effectLst/>
                <a:latin typeface="+mn-lt"/>
                <a:ea typeface="+mn-ea"/>
                <a:cs typeface="+mn-cs"/>
              </a:rPr>
              <a:t>For a given availability set, five non-user-configurable update domains are assigned by default (Resource Manager deployments can then be increased to provide up to 20 update domains) to indicate groups of virtual machines and underlying physical hardware that can be rebooted at the same time.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more than five virtual machines are configured within a single availability set, the sixth virtual machine is placed into the same update domain as the first virtual machine, the seventh in the same update domain as the second virtual machine, and so 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order of update domains being rebooted may not proceed sequentially during planned maintenance, but only one update domain is rebooted at a time.</a:t>
            </a:r>
          </a:p>
          <a:p>
            <a:endParaRPr lang="en-US" sz="1200" b="0" i="0" kern="1200" dirty="0">
              <a:solidFill>
                <a:schemeClr val="tx1"/>
              </a:solidFill>
              <a:effectLst/>
              <a:latin typeface="+mn-lt"/>
              <a:ea typeface="+mn-ea"/>
              <a:cs typeface="+mn-cs"/>
            </a:endParaRPr>
          </a:p>
          <a:p>
            <a:r>
              <a:rPr lang="en-US" dirty="0"/>
              <a:t>https://</a:t>
            </a:r>
            <a:r>
              <a:rPr lang="en-US" dirty="0" err="1"/>
              <a:t>docs.microsoft.com</a:t>
            </a:r>
            <a:r>
              <a:rPr lang="en-US" dirty="0"/>
              <a:t>/</a:t>
            </a:r>
            <a:r>
              <a:rPr lang="en-US" dirty="0" err="1"/>
              <a:t>en</a:t>
            </a:r>
            <a:r>
              <a:rPr lang="en-US" dirty="0"/>
              <a:t>-us/azure/virtual-machines/windows/manage-availability#configure-multiple-virtual-machines-in-an-availability-set-for-redundancy</a:t>
            </a:r>
          </a:p>
        </p:txBody>
      </p:sp>
      <p:sp>
        <p:nvSpPr>
          <p:cNvPr id="4" name="Slide Number Placeholder 3"/>
          <p:cNvSpPr>
            <a:spLocks noGrp="1"/>
          </p:cNvSpPr>
          <p:nvPr>
            <p:ph type="sldNum" sz="quarter" idx="10"/>
          </p:nvPr>
        </p:nvSpPr>
        <p:spPr/>
        <p:txBody>
          <a:bodyPr/>
          <a:lstStyle/>
          <a:p>
            <a:fld id="{6B7D3B7E-72DE-8848-9B1F-1B342C0533AC}" type="slidenum">
              <a:rPr lang="en-US" smtClean="0"/>
              <a:t>41</a:t>
            </a:fld>
            <a:endParaRPr lang="en-US"/>
          </a:p>
        </p:txBody>
      </p:sp>
    </p:spTree>
    <p:extLst>
      <p:ext uri="{BB962C8B-B14F-4D97-AF65-F5344CB8AC3E}">
        <p14:creationId xmlns:p14="http://schemas.microsoft.com/office/powerpoint/2010/main" val="5427866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sure we are using the same terminology for the various parts of a business continuity strategy.</a:t>
            </a:r>
          </a:p>
          <a:p>
            <a:endParaRPr lang="en-US" dirty="0"/>
          </a:p>
          <a:p>
            <a:r>
              <a:rPr lang="en-US" dirty="0"/>
              <a:t>HA is</a:t>
            </a:r>
          </a:p>
          <a:p>
            <a:r>
              <a:rPr lang="en-US" dirty="0"/>
              <a:t>DR is</a:t>
            </a:r>
          </a:p>
          <a:p>
            <a:r>
              <a:rPr lang="en-US" dirty="0"/>
              <a:t>Backup is</a:t>
            </a:r>
          </a:p>
          <a:p>
            <a:endParaRPr lang="en-US" dirty="0"/>
          </a:p>
          <a:p>
            <a:r>
              <a:rPr lang="en-US" dirty="0"/>
              <a:t>I’m going to focus on Backup and DR.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8/15/2018 1:38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95881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RPO is the amount of data that can be lost (in time)—it is the amount of time between backup, replication, or synchronization. It answers the question, “What is an acceptable amount of data loss?” It is usually </a:t>
            </a:r>
            <a:r>
              <a:rPr lang="en-US" sz="1200" b="0" i="1" u="none" strike="noStrike" kern="1200" baseline="0" dirty="0">
                <a:solidFill>
                  <a:schemeClr val="tx1"/>
                </a:solidFill>
                <a:latin typeface="+mn-lt"/>
                <a:ea typeface="+mn-ea"/>
                <a:cs typeface="+mn-cs"/>
              </a:rPr>
              <a:t>much </a:t>
            </a:r>
            <a:r>
              <a:rPr lang="en-US" sz="1200" b="0" i="0" u="none" strike="noStrike" kern="1200" baseline="0" dirty="0">
                <a:solidFill>
                  <a:schemeClr val="tx1"/>
                </a:solidFill>
                <a:latin typeface="+mn-lt"/>
                <a:ea typeface="+mn-ea"/>
                <a:cs typeface="+mn-cs"/>
              </a:rPr>
              <a:t>smaller than RTO.</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RTO is how long it takes to restore services after a disaster. It answers the question, “How long will it take to get service back up?”</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8/15/2018 1:38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70767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8/15/2018 1:38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82017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*Limited to Windows Server 2008 R2 SP1+, Red Hat 6.7, 7.1, 7.2, CentOS 6.5, 6.6, 6.7, 7.0+ Oracle Enterprise Linux 6.4, 6.5, SUSE Linux Enterprise Server 11 SP3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*Documentation: https://docs.microsoft.com/en-us/azure/site-recovery/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Azure VM between</a:t>
            </a:r>
            <a:r>
              <a:rPr lang="en-US" sz="1200" baseline="0" dirty="0"/>
              <a:t> Azure Region is in Preview now</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06A39F-B0BB-4A86-9029-56F93236D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37899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8/15/2018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17987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8/15/2018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94649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48</a:t>
            </a:fld>
            <a:endParaRPr lang="en-US"/>
          </a:p>
        </p:txBody>
      </p:sp>
    </p:spTree>
    <p:extLst>
      <p:ext uri="{BB962C8B-B14F-4D97-AF65-F5344CB8AC3E}">
        <p14:creationId xmlns:p14="http://schemas.microsoft.com/office/powerpoint/2010/main" val="15927315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table </a:t>
            </a:r>
          </a:p>
          <a:p>
            <a:r>
              <a:rPr lang="en-US" dirty="0"/>
              <a:t>Just SQL Database table into small </a:t>
            </a:r>
          </a:p>
          <a:p>
            <a:r>
              <a:rPr lang="en-US" dirty="0"/>
              <a:t>A</a:t>
            </a:r>
            <a:r>
              <a:rPr lang="en-US" baseline="0" dirty="0"/>
              <a:t> to D in one database</a:t>
            </a:r>
          </a:p>
          <a:p>
            <a:r>
              <a:rPr lang="en-US" baseline="0" dirty="0"/>
              <a:t>E to G in another DB</a:t>
            </a:r>
          </a:p>
          <a:p>
            <a:r>
              <a:rPr lang="en-US" baseline="0" dirty="0"/>
              <a:t>They should be pulled together </a:t>
            </a:r>
          </a:p>
          <a:p>
            <a:endParaRPr lang="en-US" baseline="0" dirty="0"/>
          </a:p>
          <a:p>
            <a:r>
              <a:rPr lang="en-US" baseline="0" dirty="0"/>
              <a:t>You can setup the large database per day basis or per week depending on it.</a:t>
            </a:r>
          </a:p>
          <a:p>
            <a:r>
              <a:rPr lang="en-US" baseline="0" dirty="0"/>
              <a:t>Existing application can’t be move to </a:t>
            </a:r>
            <a:r>
              <a:rPr lang="en-US" baseline="0" dirty="0" err="1"/>
              <a:t>sharding</a:t>
            </a:r>
            <a:r>
              <a:rPr lang="en-US" baseline="0" dirty="0"/>
              <a:t>. You will have re write the code into the application. Use different API. It is </a:t>
            </a:r>
            <a:r>
              <a:rPr lang="en-US" baseline="0" dirty="0" err="1"/>
              <a:t>ane</a:t>
            </a:r>
            <a:r>
              <a:rPr lang="en-US" baseline="0" dirty="0"/>
              <a:t> </a:t>
            </a:r>
            <a:r>
              <a:rPr lang="en-US" baseline="0" dirty="0" err="1"/>
              <a:t>xtra</a:t>
            </a:r>
            <a:r>
              <a:rPr lang="en-US" baseline="0" dirty="0"/>
              <a:t> work. For scaling point is it amazing. It is only for Relational Database.  RDBMS</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49</a:t>
            </a:fld>
            <a:endParaRPr lang="en-US"/>
          </a:p>
        </p:txBody>
      </p:sp>
    </p:spTree>
    <p:extLst>
      <p:ext uri="{BB962C8B-B14F-4D97-AF65-F5344CB8AC3E}">
        <p14:creationId xmlns:p14="http://schemas.microsoft.com/office/powerpoint/2010/main" val="176315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a:t>
            </a:fld>
            <a:endParaRPr lang="en-US" dirty="0"/>
          </a:p>
        </p:txBody>
      </p:sp>
    </p:spTree>
    <p:extLst>
      <p:ext uri="{BB962C8B-B14F-4D97-AF65-F5344CB8AC3E}">
        <p14:creationId xmlns:p14="http://schemas.microsoft.com/office/powerpoint/2010/main" val="25687884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50</a:t>
            </a:fld>
            <a:endParaRPr lang="en-US"/>
          </a:p>
        </p:txBody>
      </p:sp>
    </p:spTree>
    <p:extLst>
      <p:ext uri="{BB962C8B-B14F-4D97-AF65-F5344CB8AC3E}">
        <p14:creationId xmlns:p14="http://schemas.microsoft.com/office/powerpoint/2010/main" val="38376601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900" b="0" i="0" u="none" strike="noStrike" kern="1200" dirty="0">
                <a:solidFill>
                  <a:schemeClr val="tx1"/>
                </a:solidFill>
                <a:effectLst/>
                <a:latin typeface="Segoe UI Light" pitchFamily="34" charset="0"/>
                <a:ea typeface="+mn-ea"/>
                <a:cs typeface="+mn-cs"/>
              </a:rPr>
              <a:t>1.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Files and folders</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 or Windows Client </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Azure Backup Solutions:</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3"/>
              </a:rPr>
              <a:t>Azure Backup agent</a:t>
            </a:r>
            <a:r>
              <a:rPr lang="en-US" sz="900" b="0" i="0" u="none" strike="noStrike" kern="1200" dirty="0">
                <a:solidFill>
                  <a:schemeClr val="tx1"/>
                </a:solidFill>
                <a:effectLst/>
                <a:latin typeface="Segoe UI Light" pitchFamily="34" charset="0"/>
                <a:ea typeface="+mn-ea"/>
                <a:cs typeface="+mn-cs"/>
              </a:rPr>
              <a: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4"/>
              </a:rPr>
              <a:t>System Center DPM</a:t>
            </a:r>
            <a:r>
              <a:rPr lang="en-US" sz="900" b="0" i="0" u="none" strike="noStrike" kern="1200" dirty="0">
                <a:solidFill>
                  <a:schemeClr val="tx1"/>
                </a:solidFill>
                <a:effectLst/>
                <a:latin typeface="Segoe UI Light" pitchFamily="34" charset="0"/>
                <a:ea typeface="+mn-ea"/>
                <a:cs typeface="+mn-cs"/>
              </a:rPr>
              <a:t> (+ the Azure Backup agent),</a:t>
            </a:r>
          </a:p>
          <a:p>
            <a:pPr rtl="0" eaLnBrk="1" fontAlgn="ctr" latinLnBrk="0" hangingPunct="1"/>
            <a:r>
              <a:rPr lang="en-US" sz="900" b="0" i="0" u="none" strike="noStrike" kern="1200" dirty="0">
                <a:solidFill>
                  <a:schemeClr val="tx1"/>
                </a:solidFill>
                <a:effectLst/>
                <a:latin typeface="Segoe UI Light" pitchFamily="34" charset="0"/>
                <a:ea typeface="+mn-ea"/>
                <a:cs typeface="+mn-cs"/>
                <a:hlinkClick r:id="rId5"/>
              </a:rPr>
              <a:t>Azure Backup Server</a:t>
            </a:r>
            <a:r>
              <a:rPr lang="en-US" sz="900" b="0" i="0" u="none" strike="noStrike" kern="1200" dirty="0">
                <a:solidFill>
                  <a:schemeClr val="tx1"/>
                </a:solidFill>
                <a:effectLst/>
                <a:latin typeface="Segoe UI Light" pitchFamily="34" charset="0"/>
                <a:ea typeface="+mn-ea"/>
                <a:cs typeface="+mn-cs"/>
              </a:rPr>
              <a:t> (includes the Azure Backup agent)</a:t>
            </a:r>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pPr rtl="0" eaLnBrk="1" fontAlgn="ctr" latinLnBrk="0" hangingPunct="1"/>
            <a:r>
              <a:rPr lang="en-US" sz="900" b="0" i="0" u="none" strike="noStrike" kern="1200" dirty="0">
                <a:solidFill>
                  <a:schemeClr val="tx1"/>
                </a:solidFill>
                <a:effectLst/>
                <a:latin typeface="Segoe UI Light" pitchFamily="34" charset="0"/>
                <a:ea typeface="+mn-ea"/>
                <a:cs typeface="+mn-cs"/>
              </a:rPr>
              <a:t>2.</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Workload: Hyper-V virtual machine (Win &amp; Linux), VMWare Virtual Machine (Win &amp; Linux), Microsoft SQL Server, Microsoft SharePoint, Microsoft Exchange</a:t>
            </a:r>
          </a:p>
          <a:p>
            <a:pPr rtl="0" eaLnBrk="1" fontAlgn="ctr" latinLnBrk="0" hangingPunct="1"/>
            <a:r>
              <a:rPr lang="en-US" sz="900" b="0" i="0" u="none" strike="noStrike" kern="1200" dirty="0">
                <a:solidFill>
                  <a:schemeClr val="tx1"/>
                </a:solidFill>
                <a:effectLst/>
                <a:latin typeface="Segoe UI Light" pitchFamily="34" charset="0"/>
                <a:ea typeface="+mn-ea"/>
                <a:cs typeface="+mn-cs"/>
              </a:rPr>
              <a:t>Source Machine: Windows Server</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Segoe UI Light" pitchFamily="34" charset="0"/>
                <a:ea typeface="+mn-ea"/>
                <a:cs typeface="+mn-cs"/>
              </a:rPr>
              <a:t>Azure Backup Solution: </a:t>
            </a:r>
            <a:r>
              <a:rPr lang="en-US" sz="900" dirty="0">
                <a:hlinkClick r:id="rId6"/>
              </a:rPr>
              <a:t>System Center DPM</a:t>
            </a:r>
            <a:r>
              <a:rPr lang="en-US" sz="900" dirty="0"/>
              <a:t> (+ the Azure Backup agent); </a:t>
            </a:r>
            <a:r>
              <a:rPr lang="en-US" sz="900" dirty="0">
                <a:hlinkClick r:id="rId5"/>
              </a:rPr>
              <a:t>Azure Backup Server</a:t>
            </a:r>
            <a:r>
              <a:rPr lang="en-US" sz="900" dirty="0"/>
              <a:t> (includes the Azure Backup agent)</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3.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Workload: Azure IaaS VMs (Windows) and Azure IaaS VMs (Linux)</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Source Machine: N/A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Azure Backup Solution: </a:t>
            </a:r>
            <a:r>
              <a:rPr lang="en-US" sz="900" dirty="0">
                <a:hlinkClick r:id="rId7"/>
              </a:rPr>
              <a:t>Azure Backup (VM extension)</a:t>
            </a: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p>
            <a:pPr rtl="0" eaLnBrk="1" fontAlgn="ctr" latinLnBrk="0" hangingPunct="1"/>
            <a:endParaRPr lang="en-US" sz="900" b="0" i="0" u="none" strike="noStrike" kern="1200" dirty="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3476C194-845A-48EB-9921-B2222E54507C}" type="slidenum">
              <a:rPr lang="en-US" smtClean="0"/>
              <a:t>51</a:t>
            </a:fld>
            <a:endParaRPr lang="en-US"/>
          </a:p>
        </p:txBody>
      </p:sp>
    </p:spTree>
    <p:extLst>
      <p:ext uri="{BB962C8B-B14F-4D97-AF65-F5344CB8AC3E}">
        <p14:creationId xmlns:p14="http://schemas.microsoft.com/office/powerpoint/2010/main" val="24849713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Sign Up at the Azure portal</a:t>
            </a:r>
          </a:p>
          <a:p>
            <a:pPr marL="228600" indent="-228600">
              <a:buAutoNum type="arabicPeriod"/>
            </a:pPr>
            <a:r>
              <a:rPr lang="en-US" dirty="0"/>
              <a:t>Install Azure Backup Server software</a:t>
            </a:r>
          </a:p>
          <a:p>
            <a:pPr marL="228600" indent="-228600">
              <a:buAutoNum type="arabicPeriod"/>
            </a:pPr>
            <a:r>
              <a:rPr lang="en-US" dirty="0"/>
              <a:t>Register and configure</a:t>
            </a:r>
          </a:p>
          <a:p>
            <a:pPr marL="228600" indent="-228600">
              <a:buAutoNum type="arabicPeriod"/>
            </a:pPr>
            <a:r>
              <a:rPr lang="en-US" dirty="0"/>
              <a:t>Back up encrypted data</a:t>
            </a:r>
          </a:p>
          <a:p>
            <a:pPr marL="445862" lvl="1" indent="-228600">
              <a:buAutoNum type="arabicPeriod"/>
            </a:pPr>
            <a:r>
              <a:rPr lang="en-US" dirty="0"/>
              <a:t>Anytime the data leaves your boundary, it is encrypted. You have the passwords and keys and it’s always restored in Azure. </a:t>
            </a:r>
          </a:p>
          <a:p>
            <a:pPr marL="228600" indent="-228600">
              <a:buAutoNum type="arabicPeriod"/>
            </a:pPr>
            <a:r>
              <a:rPr lang="en-US" dirty="0"/>
              <a:t>Recover to the same or a different server </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95AE6B1-5FE6-4971-A8E7-64830DF1BDCF}" type="datetime1">
              <a:rPr lang="en-US" smtClean="0"/>
              <a:t>8/15/2018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7073246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backup is 3 times</a:t>
            </a:r>
            <a:r>
              <a:rPr lang="en-US" baseline="0" dirty="0"/>
              <a:t> per day </a:t>
            </a:r>
            <a:r>
              <a:rPr lang="mr-IN" baseline="0" dirty="0"/>
              <a:t>–</a:t>
            </a:r>
            <a:r>
              <a:rPr lang="en-US" baseline="0" dirty="0"/>
              <a:t> every 8 hours</a:t>
            </a:r>
          </a:p>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53</a:t>
            </a:fld>
            <a:endParaRPr lang="en-US"/>
          </a:p>
        </p:txBody>
      </p:sp>
    </p:spTree>
    <p:extLst>
      <p:ext uri="{BB962C8B-B14F-4D97-AF65-F5344CB8AC3E}">
        <p14:creationId xmlns:p14="http://schemas.microsoft.com/office/powerpoint/2010/main" val="17139106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54</a:t>
            </a:fld>
            <a:endParaRPr lang="en-US"/>
          </a:p>
        </p:txBody>
      </p:sp>
    </p:spTree>
    <p:extLst>
      <p:ext uri="{BB962C8B-B14F-4D97-AF65-F5344CB8AC3E}">
        <p14:creationId xmlns:p14="http://schemas.microsoft.com/office/powerpoint/2010/main" val="20044762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55</a:t>
            </a:fld>
            <a:endParaRPr lang="en-US"/>
          </a:p>
        </p:txBody>
      </p:sp>
    </p:spTree>
    <p:extLst>
      <p:ext uri="{BB962C8B-B14F-4D97-AF65-F5344CB8AC3E}">
        <p14:creationId xmlns:p14="http://schemas.microsoft.com/office/powerpoint/2010/main" val="2540263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56</a:t>
            </a:fld>
            <a:endParaRPr lang="en-US"/>
          </a:p>
        </p:txBody>
      </p:sp>
    </p:spTree>
    <p:extLst>
      <p:ext uri="{BB962C8B-B14F-4D97-AF65-F5344CB8AC3E}">
        <p14:creationId xmlns:p14="http://schemas.microsoft.com/office/powerpoint/2010/main" val="10203674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C6E4902-292F-4370-AFC1-6D92B180E54E}" type="slidenum">
              <a:rPr lang="en-US" smtClean="0"/>
              <a:t>57</a:t>
            </a:fld>
            <a:endParaRPr lang="en-US"/>
          </a:p>
        </p:txBody>
      </p:sp>
    </p:spTree>
    <p:extLst>
      <p:ext uri="{BB962C8B-B14F-4D97-AF65-F5344CB8AC3E}">
        <p14:creationId xmlns:p14="http://schemas.microsoft.com/office/powerpoint/2010/main" val="7377182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This slide is shows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alignment of different workloads with different capabilities / configurations of StorSimple solution</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large, unstructured,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capacity driven data-sets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tiered volumes for cloud storage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performance driven workloads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local volumes as a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local storage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on-demand infra requirements like DR, and dev-test</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 the </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StorSimple Cloud Appliance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So what does all these enhancements mean for partners?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8/15/2018 1:38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091079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6EC26D-6D8A-4B93-9367-6198DC5F71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6513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a:t>
            </a:fld>
            <a:endParaRPr lang="en-US" dirty="0"/>
          </a:p>
        </p:txBody>
      </p:sp>
    </p:spTree>
    <p:extLst>
      <p:ext uri="{BB962C8B-B14F-4D97-AF65-F5344CB8AC3E}">
        <p14:creationId xmlns:p14="http://schemas.microsoft.com/office/powerpoint/2010/main" val="34451490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8/15/2018 1:38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33164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031787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Azure Automation is SaaS application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automate processes with runbooks and manage configuration changes to Windows and Linux systems </a:t>
            </a:r>
            <a:r>
              <a:rPr lang="en-US" sz="1200" b="1" i="0" kern="1200" dirty="0">
                <a:solidFill>
                  <a:schemeClr val="tx1"/>
                </a:solidFill>
                <a:effectLst/>
                <a:latin typeface="+mn-lt"/>
                <a:ea typeface="+mn-ea"/>
                <a:cs typeface="+mn-cs"/>
              </a:rPr>
              <a:t>using</a:t>
            </a:r>
            <a:r>
              <a:rPr lang="en-US" sz="1200" b="0" i="0" kern="1200" dirty="0">
                <a:solidFill>
                  <a:schemeClr val="tx1"/>
                </a:solidFill>
                <a:effectLst/>
                <a:latin typeface="+mn-lt"/>
                <a:ea typeface="+mn-ea"/>
                <a:cs typeface="+mn-cs"/>
              </a:rPr>
              <a:t> Desired State Configuration (DSC) in Azure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Support other cloud services, or on-premises.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Runbooks that you run in Azure are executed on Automation sandboxes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automate the deployment and management of resources in your local datacenter or other cloud services, after creating an Automation account, you can designate one or more machines to run the </a:t>
            </a:r>
            <a:r>
              <a:rPr lang="en-US" sz="1200" b="0" i="0" u="none" strike="noStrike" kern="1200" dirty="0">
                <a:solidFill>
                  <a:schemeClr val="tx1"/>
                </a:solidFill>
                <a:effectLst/>
                <a:latin typeface="+mn-lt"/>
                <a:ea typeface="+mn-ea"/>
                <a:cs typeface="+mn-cs"/>
                <a:hlinkClick r:id="rId3"/>
              </a:rPr>
              <a:t>Hybrid Runbook Worker (HRW)</a:t>
            </a:r>
            <a:r>
              <a:rPr lang="en-US" sz="1200" b="0" i="0" kern="1200" dirty="0">
                <a:solidFill>
                  <a:schemeClr val="tx1"/>
                </a:solidFill>
                <a:effectLst/>
                <a:latin typeface="+mn-lt"/>
                <a:ea typeface="+mn-ea"/>
                <a:cs typeface="+mn-cs"/>
              </a:rPr>
              <a:t> role.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Each HRW requires the Microsoft Management Agent with a connection to </a:t>
            </a:r>
            <a:r>
              <a:rPr lang="en-US" sz="1200" b="1" i="0" kern="1200" dirty="0">
                <a:solidFill>
                  <a:schemeClr val="tx1"/>
                </a:solidFill>
                <a:effectLst/>
                <a:latin typeface="+mn-lt"/>
                <a:ea typeface="+mn-ea"/>
                <a:cs typeface="+mn-cs"/>
              </a:rPr>
              <a:t>a Log Analytics </a:t>
            </a:r>
            <a:r>
              <a:rPr lang="en-US" sz="1200" b="0" i="0" kern="1200" dirty="0">
                <a:solidFill>
                  <a:schemeClr val="tx1"/>
                </a:solidFill>
                <a:effectLst/>
                <a:latin typeface="+mn-lt"/>
                <a:ea typeface="+mn-ea"/>
                <a:cs typeface="+mn-cs"/>
              </a:rPr>
              <a:t>workspace and an </a:t>
            </a:r>
            <a:r>
              <a:rPr lang="en-US" sz="1200" b="1" i="0" kern="1200" dirty="0">
                <a:solidFill>
                  <a:schemeClr val="tx1"/>
                </a:solidFill>
                <a:effectLst/>
                <a:latin typeface="+mn-lt"/>
                <a:ea typeface="+mn-ea"/>
                <a:cs typeface="+mn-cs"/>
              </a:rPr>
              <a:t>Automation account.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Log Analytics is used to bootstrap the installation</a:t>
            </a:r>
            <a:r>
              <a:rPr lang="en-US" sz="1200" b="0" i="0" kern="1200" dirty="0">
                <a:solidFill>
                  <a:schemeClr val="tx1"/>
                </a:solidFill>
                <a:effectLst/>
                <a:latin typeface="+mn-lt"/>
                <a:ea typeface="+mn-ea"/>
                <a:cs typeface="+mn-cs"/>
              </a:rPr>
              <a:t>, maintain the Microsoft Management Agent, and monitor the functionality of the HRW.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delivery of runbooks and the instruction to run them are performed by Azure Automation.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deploy multiple HRW to provide</a:t>
            </a:r>
            <a:r>
              <a:rPr lang="en-US" sz="1200" b="1" i="0" kern="1200" dirty="0">
                <a:solidFill>
                  <a:schemeClr val="tx1"/>
                </a:solidFill>
                <a:effectLst/>
                <a:latin typeface="+mn-lt"/>
                <a:ea typeface="+mn-ea"/>
                <a:cs typeface="+mn-cs"/>
              </a:rPr>
              <a:t> high availability for your runbooks</a:t>
            </a:r>
            <a:r>
              <a:rPr lang="en-US" sz="1200" b="0" i="0" kern="1200" dirty="0">
                <a:solidFill>
                  <a:schemeClr val="tx1"/>
                </a:solidFill>
                <a:effectLst/>
                <a:latin typeface="+mn-lt"/>
                <a:ea typeface="+mn-ea"/>
                <a:cs typeface="+mn-cs"/>
              </a:rPr>
              <a:t>, load balance runbook jobs,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in some cases </a:t>
            </a:r>
            <a:r>
              <a:rPr lang="en-US" sz="1200" b="1" i="0" kern="1200" dirty="0">
                <a:solidFill>
                  <a:schemeClr val="tx1"/>
                </a:solidFill>
                <a:effectLst/>
                <a:latin typeface="+mn-lt"/>
                <a:ea typeface="+mn-ea"/>
                <a:cs typeface="+mn-cs"/>
              </a:rPr>
              <a:t>dedicate them for particular workloads or environments</a:t>
            </a:r>
            <a:r>
              <a:rPr lang="en-US" sz="1200" b="0" i="0" kern="120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C6E4902-292F-4370-AFC1-6D92B180E54E}" type="slidenum">
              <a:rPr lang="en-US" smtClean="0"/>
              <a:t>62</a:t>
            </a:fld>
            <a:endParaRPr lang="en-US"/>
          </a:p>
        </p:txBody>
      </p:sp>
    </p:spTree>
    <p:extLst>
      <p:ext uri="{BB962C8B-B14F-4D97-AF65-F5344CB8AC3E}">
        <p14:creationId xmlns:p14="http://schemas.microsoft.com/office/powerpoint/2010/main" val="1398605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a:solidFill>
                  <a:schemeClr val="tx1"/>
                </a:solidFill>
                <a:effectLst/>
                <a:latin typeface="+mn-lt"/>
                <a:ea typeface="+mn-ea"/>
                <a:cs typeface="+mn-cs"/>
              </a:rPr>
              <a:t>Monitoring means different things to different people. While you might be focused just on application monitoring, there are cases where you might want to also look at infrastructure &amp; platform for correlations, and that is where “Azure Monitoring &amp; Analytics” provides an integrated consolidated solution.</a:t>
            </a:r>
          </a:p>
        </p:txBody>
      </p:sp>
      <p:sp>
        <p:nvSpPr>
          <p:cNvPr id="4" name="Slide Number Placeholder 3"/>
          <p:cNvSpPr>
            <a:spLocks noGrp="1"/>
          </p:cNvSpPr>
          <p:nvPr>
            <p:ph type="sldNum" sz="quarter" idx="10"/>
          </p:nvPr>
        </p:nvSpPr>
        <p:spPr/>
        <p:txBody>
          <a:bodyPr/>
          <a:lstStyle/>
          <a:p>
            <a:pPr>
              <a:defRPr/>
            </a:pPr>
            <a:fld id="{06DBE9B5-BE74-49B4-9719-3510B970FB46}" type="slidenum">
              <a:rPr lang="en-US" smtClean="0">
                <a:solidFill>
                  <a:prstClr val="black"/>
                </a:solidFill>
              </a:rPr>
              <a:pPr>
                <a:defRPr/>
              </a:pPr>
              <a:t>7</a:t>
            </a:fld>
            <a:endParaRPr lang="en-US" dirty="0">
              <a:solidFill>
                <a:prstClr val="black"/>
              </a:solidFill>
            </a:endParaRPr>
          </a:p>
        </p:txBody>
      </p:sp>
    </p:spTree>
    <p:extLst>
      <p:ext uri="{BB962C8B-B14F-4D97-AF65-F5344CB8AC3E}">
        <p14:creationId xmlns:p14="http://schemas.microsoft.com/office/powerpoint/2010/main" val="1091882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Transform your log data into insights and action</a:t>
            </a:r>
          </a:p>
          <a:p>
            <a:pPr algn="l">
              <a:buFont typeface="Arial" panose="020B0604020202020204" pitchFamily="34" charset="0"/>
              <a:buChar char="•"/>
            </a:pPr>
            <a:r>
              <a:rPr lang="en-US" b="0" i="0" dirty="0">
                <a:solidFill>
                  <a:srgbClr val="FFFFFF"/>
                </a:solidFill>
                <a:effectLst/>
                <a:latin typeface="Segoe UI" panose="020B0502040204020203" pitchFamily="34" charset="0"/>
              </a:rPr>
              <a:t>Quickly connect and collect log data from multiple sources</a:t>
            </a:r>
          </a:p>
          <a:p>
            <a:pPr algn="l">
              <a:buFont typeface="Arial" panose="020B0604020202020204" pitchFamily="34" charset="0"/>
              <a:buChar char="•"/>
            </a:pPr>
            <a:r>
              <a:rPr lang="en-US" b="0" i="0" dirty="0">
                <a:solidFill>
                  <a:srgbClr val="FFFFFF"/>
                </a:solidFill>
                <a:effectLst/>
                <a:latin typeface="Segoe UI" panose="020B0502040204020203" pitchFamily="34" charset="0"/>
              </a:rPr>
              <a:t>Correlate and analyze using powerful machine learning constructs</a:t>
            </a:r>
          </a:p>
          <a:p>
            <a:pPr algn="l">
              <a:buFont typeface="Arial" panose="020B0604020202020204" pitchFamily="34" charset="0"/>
              <a:buChar char="•"/>
            </a:pPr>
            <a:r>
              <a:rPr lang="en-US" b="0" i="0" dirty="0">
                <a:solidFill>
                  <a:srgbClr val="FFFFFF"/>
                </a:solidFill>
                <a:effectLst/>
                <a:latin typeface="Segoe UI" panose="020B0502040204020203" pitchFamily="34" charset="0"/>
              </a:rPr>
              <a:t>Search and query interactively using an expressive language</a:t>
            </a:r>
          </a:p>
          <a:p>
            <a:pPr algn="l">
              <a:buFont typeface="Arial" panose="020B0604020202020204" pitchFamily="34" charset="0"/>
              <a:buChar char="•"/>
            </a:pPr>
            <a:r>
              <a:rPr lang="en-US" b="0" i="0" dirty="0">
                <a:solidFill>
                  <a:srgbClr val="FFFFFF"/>
                </a:solidFill>
                <a:effectLst/>
                <a:latin typeface="Segoe UI" panose="020B0502040204020203" pitchFamily="34" charset="0"/>
              </a:rPr>
              <a:t>Develop deep insights using purpose-built management solutions</a:t>
            </a:r>
          </a:p>
          <a:p>
            <a:pPr algn="l">
              <a:buFont typeface="Arial" panose="020B0604020202020204" pitchFamily="34" charset="0"/>
              <a:buNone/>
            </a:pPr>
            <a:endParaRPr lang="en-US" sz="1200" b="0" i="0" kern="1200" dirty="0">
              <a:solidFill>
                <a:schemeClr val="tx1"/>
              </a:solidFill>
              <a:effectLst/>
              <a:latin typeface="+mn-lt"/>
              <a:ea typeface="+mn-ea"/>
              <a:cs typeface="+mn-cs"/>
            </a:endParaRPr>
          </a:p>
          <a:p>
            <a:pPr algn="l">
              <a:buFont typeface="Arial" panose="020B0604020202020204" pitchFamily="34" charset="0"/>
              <a:buNone/>
            </a:pPr>
            <a:r>
              <a:rPr lang="en-US" sz="1200" b="0" i="0" kern="1200" dirty="0">
                <a:solidFill>
                  <a:schemeClr val="tx1"/>
                </a:solidFill>
                <a:effectLst/>
                <a:latin typeface="+mn-lt"/>
                <a:ea typeface="+mn-ea"/>
                <a:cs typeface="+mn-cs"/>
              </a:rPr>
              <a:t>formerly known as OMS Log Analytics, is an Azure service that ingests log and metric data from Azure services (via Azure Monitor), Azure VMs, and on-premises or other cloud infrastructure and offers flexible log search and out-of-the box analytics on top of this data. It provides rich tools to analyze data across sources, allows complex queries across all logs, and can proactively alert on specified conditions. You can even collect custom data into its central repository so you can query and visualize it. You can also take advantage of Log </a:t>
            </a:r>
            <a:r>
              <a:rPr lang="en-US" sz="1200" b="0" i="0" kern="1200" dirty="0" err="1">
                <a:solidFill>
                  <a:schemeClr val="tx1"/>
                </a:solidFill>
                <a:effectLst/>
                <a:latin typeface="+mn-lt"/>
                <a:ea typeface="+mn-ea"/>
                <a:cs typeface="+mn-cs"/>
              </a:rPr>
              <a:t>Analytic's</a:t>
            </a:r>
            <a:r>
              <a:rPr lang="en-US" sz="1200" b="0" i="0" kern="1200" dirty="0">
                <a:solidFill>
                  <a:schemeClr val="tx1"/>
                </a:solidFill>
                <a:effectLst/>
                <a:latin typeface="+mn-lt"/>
                <a:ea typeface="+mn-ea"/>
                <a:cs typeface="+mn-cs"/>
              </a:rPr>
              <a:t> built-in solutions to immediately gain insights into the security and functionality of your infrastructure.</a:t>
            </a:r>
            <a:endParaRPr lang="en-US" b="0" i="0" dirty="0">
              <a:solidFill>
                <a:srgbClr val="FFFFFF"/>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8</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947894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Get the granular, up-to-date monitoring data you need—all in one place</a:t>
            </a:r>
          </a:p>
          <a:p>
            <a:pPr algn="l">
              <a:buFont typeface="Arial" panose="020B0604020202020204" pitchFamily="34" charset="0"/>
              <a:buChar char="•"/>
            </a:pPr>
            <a:r>
              <a:rPr lang="en-US" b="0" i="0" dirty="0">
                <a:solidFill>
                  <a:srgbClr val="FFFFFF"/>
                </a:solidFill>
                <a:effectLst/>
                <a:latin typeface="Segoe UI" panose="020B0502040204020203" pitchFamily="34" charset="0"/>
              </a:rPr>
              <a:t>Monitor your Azure resources with detailed logs</a:t>
            </a:r>
          </a:p>
          <a:p>
            <a:pPr algn="l">
              <a:buFont typeface="Arial" panose="020B0604020202020204" pitchFamily="34" charset="0"/>
              <a:buChar char="•"/>
            </a:pPr>
            <a:r>
              <a:rPr lang="en-US" b="0" i="0" dirty="0">
                <a:solidFill>
                  <a:srgbClr val="FFFFFF"/>
                </a:solidFill>
                <a:effectLst/>
                <a:latin typeface="Segoe UI" panose="020B0502040204020203" pitchFamily="34" charset="0"/>
              </a:rPr>
              <a:t>Set up alerts and take proactive, automated actions</a:t>
            </a:r>
          </a:p>
          <a:p>
            <a:pPr algn="l">
              <a:buFont typeface="Arial" panose="020B0604020202020204" pitchFamily="34" charset="0"/>
              <a:buChar char="•"/>
            </a:pPr>
            <a:r>
              <a:rPr lang="en-US" b="0" i="0" dirty="0">
                <a:solidFill>
                  <a:srgbClr val="FFFFFF"/>
                </a:solidFill>
                <a:effectLst/>
                <a:latin typeface="Segoe UI" panose="020B0502040204020203" pitchFamily="34" charset="0"/>
              </a:rPr>
              <a:t>Use flexible configuration and data consumption options</a:t>
            </a:r>
          </a:p>
          <a:p>
            <a:pPr algn="l">
              <a:buFont typeface="Arial" panose="020B0604020202020204" pitchFamily="34" charset="0"/>
              <a:buChar char="•"/>
            </a:pPr>
            <a:r>
              <a:rPr lang="en-US" b="0" i="0" dirty="0">
                <a:solidFill>
                  <a:srgbClr val="FFFFFF"/>
                </a:solidFill>
                <a:effectLst/>
                <a:latin typeface="Segoe UI" panose="020B0502040204020203" pitchFamily="34" charset="0"/>
              </a:rPr>
              <a:t>Integrate with analytics and notification tools familiar to you</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the Azure service that operates as a consolidated pipeline for all monitoring data from Azure services. It gives you access to performance metrics and events that describe the operation of the Azure infrastructure and any Azure services you are using. Azure Monitor is a monitoring data pipeline for your Azure environment, and offers that data directly into Log Analytics as well as 3rd party tools where you can gain insight into that data and combine it with data from on premises or other cloud resources.</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1554292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6.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emf"/><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7.xml"/><Relationship Id="rId4" Type="http://schemas.openxmlformats.org/officeDocument/2006/relationships/image" Target="../media/image33.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r>
              <a:rPr lang="en-US" sz="5400" dirty="0"/>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r>
              <a:rPr lang="en-US" sz="1000" dirty="0"/>
              <a:t>Socialize: </a:t>
            </a:r>
            <a:r>
              <a:rPr lang="en-US" dirty="0"/>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7643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1_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31603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27433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8247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49442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227434419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90584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88362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78431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2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7" name="Text Placeholder 4"/>
          <p:cNvSpPr>
            <a:spLocks noGrp="1"/>
          </p:cNvSpPr>
          <p:nvPr>
            <p:ph type="body" sz="quarter" idx="13"/>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34131471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3" y="1117578"/>
            <a:ext cx="10816237" cy="588449"/>
          </a:xfrm>
          <a:prstGeom prst="rect">
            <a:avLst/>
          </a:prstGeom>
        </p:spPr>
        <p:txBody>
          <a:bodyPr lIns="192024" anchor="t"/>
          <a:lstStyle>
            <a:lvl1pPr marL="0" indent="0">
              <a:buNone/>
              <a:defRPr lang="en-US" sz="2941" kern="1200" smtClean="0">
                <a:solidFill>
                  <a:schemeClr val="accent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00819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5_Title">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6" name="Slide Number Placeholder 5"/>
          <p:cNvSpPr>
            <a:spLocks noGrp="1"/>
          </p:cNvSpPr>
          <p:nvPr>
            <p:ph type="sldNum" sz="quarter" idx="12"/>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7" name="Text Placeholder 4"/>
          <p:cNvSpPr>
            <a:spLocks noGrp="1"/>
          </p:cNvSpPr>
          <p:nvPr>
            <p:ph type="body" sz="quarter" idx="13"/>
          </p:nvPr>
        </p:nvSpPr>
        <p:spPr>
          <a:xfrm>
            <a:off x="269239" y="291072"/>
            <a:ext cx="10757098" cy="1004683"/>
          </a:xfrm>
          <a:prstGeom prst="rect">
            <a:avLst/>
          </a:prstGeom>
        </p:spPr>
        <p:txBody>
          <a:bodyPr lIns="146304" tIns="91440" rIns="146304" bIns="91440">
            <a:noAutofit/>
          </a:bodyPr>
          <a:lstStyle>
            <a:lvl1pPr marL="0" indent="0">
              <a:lnSpc>
                <a:spcPct val="90000"/>
              </a:lnSpc>
              <a:spcBef>
                <a:spcPts val="1173"/>
              </a:spcBef>
              <a:spcAft>
                <a:spcPts val="2353"/>
              </a:spcAft>
              <a:buFontTx/>
              <a:buNone/>
              <a:defRPr lang="en-US" sz="5095" b="0" i="0" kern="1200" spc="0" baseline="0" dirty="0" smtClean="0">
                <a:solidFill>
                  <a:schemeClr val="tx2"/>
                </a:solidFill>
                <a:latin typeface="+mj-lt"/>
                <a:ea typeface="+mn-ea"/>
                <a:cs typeface="+mn-cs"/>
              </a:defRPr>
            </a:lvl1pPr>
          </a:lstStyle>
          <a:p>
            <a:pPr marL="0" marR="0" lvl="0" indent="0" algn="l" defTabSz="913841" rtl="0" eaLnBrk="1" fontAlgn="auto" latinLnBrk="0" hangingPunct="1">
              <a:lnSpc>
                <a:spcPct val="90000"/>
              </a:lnSpc>
              <a:spcBef>
                <a:spcPts val="1173"/>
              </a:spcBef>
              <a:spcAft>
                <a:spcPts val="2353"/>
              </a:spcAft>
              <a:buClrTx/>
              <a:buSzPct val="90000"/>
              <a:buFontTx/>
              <a:buNone/>
              <a:tabLst/>
            </a:pPr>
            <a:r>
              <a:rPr lang="en-US"/>
              <a:t>Click to edit Master text</a:t>
            </a:r>
          </a:p>
        </p:txBody>
      </p:sp>
    </p:spTree>
    <p:extLst>
      <p:ext uri="{BB962C8B-B14F-4D97-AF65-F5344CB8AC3E}">
        <p14:creationId xmlns:p14="http://schemas.microsoft.com/office/powerpoint/2010/main" val="2172961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87">
          <p15:clr>
            <a:srgbClr val="FBAE40"/>
          </p15:clr>
        </p15:guide>
        <p15:guide id="2" pos="17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19618"/>
            <a:ext cx="10515600" cy="90537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23520" y="1279524"/>
            <a:ext cx="5699760" cy="49688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44920" y="1279524"/>
            <a:ext cx="5699760" cy="4968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63pt Title +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3705"/>
            <a:r>
              <a:rPr lang="en-US">
                <a:solidFill>
                  <a:srgbClr val="505050"/>
                </a:solidFill>
              </a:rPr>
              <a:t>Microsoft Confidential</a:t>
            </a:r>
          </a:p>
        </p:txBody>
      </p:sp>
      <p:sp>
        <p:nvSpPr>
          <p:cNvPr id="4" name="Slide Number Placeholder 3"/>
          <p:cNvSpPr>
            <a:spLocks noGrp="1"/>
          </p:cNvSpPr>
          <p:nvPr>
            <p:ph type="sldNum" sz="quarter" idx="11"/>
          </p:nvPr>
        </p:nvSpPr>
        <p:spPr>
          <a:xfrm>
            <a:off x="11367171" y="6437748"/>
            <a:ext cx="555597" cy="133860"/>
          </a:xfrm>
          <a:prstGeom prst="rect">
            <a:avLst/>
          </a:prstGeom>
        </p:spPr>
        <p:txBody>
          <a:bodyPr/>
          <a:lstStyle>
            <a:lvl1pPr>
              <a:defRPr>
                <a:solidFill>
                  <a:schemeClr val="tx2"/>
                </a:solidFill>
              </a:defRPr>
            </a:lvl1pPr>
          </a:lstStyle>
          <a:p>
            <a:pPr defTabSz="914400"/>
            <a:fld id="{27258FFF-F925-446B-8502-81C933981705}" type="slidenum">
              <a:rPr smtClean="0">
                <a:solidFill>
                  <a:srgbClr val="505050"/>
                </a:solidFill>
              </a:rPr>
              <a:pPr defTabSz="914400"/>
              <a:t>‹#›</a:t>
            </a:fld>
            <a:endParaRPr>
              <a:solidFill>
                <a:srgbClr val="505050"/>
              </a:solidFill>
            </a:endParaRPr>
          </a:p>
        </p:txBody>
      </p:sp>
      <p:sp>
        <p:nvSpPr>
          <p:cNvPr id="5" name="Text Placeholder 4"/>
          <p:cNvSpPr>
            <a:spLocks noGrp="1"/>
          </p:cNvSpPr>
          <p:nvPr>
            <p:ph type="body" sz="quarter" idx="12"/>
          </p:nvPr>
        </p:nvSpPr>
        <p:spPr>
          <a:xfrm>
            <a:off x="269239" y="361911"/>
            <a:ext cx="10757098" cy="1004683"/>
          </a:xfrm>
          <a:prstGeom prst="rect">
            <a:avLst/>
          </a:prstGeom>
        </p:spPr>
        <p:txBody>
          <a:bodyPr lIns="146304" tIns="91440" rIns="146304" bIns="91440">
            <a:noAutofit/>
          </a:bodyPr>
          <a:lstStyle>
            <a:lvl1pPr marL="0" indent="0">
              <a:lnSpc>
                <a:spcPct val="90000"/>
              </a:lnSpc>
              <a:spcBef>
                <a:spcPts val="1172"/>
              </a:spcBef>
              <a:spcAft>
                <a:spcPts val="2353"/>
              </a:spcAft>
              <a:buFontTx/>
              <a:buNone/>
              <a:defRPr lang="en-US" sz="5094" b="0" i="0" kern="1200" spc="0" baseline="0" dirty="0" smtClean="0">
                <a:solidFill>
                  <a:schemeClr val="tx2"/>
                </a:solidFill>
                <a:latin typeface="+mj-lt"/>
                <a:ea typeface="+mn-ea"/>
                <a:cs typeface="+mn-cs"/>
              </a:defRPr>
            </a:lvl1pPr>
          </a:lstStyle>
          <a:p>
            <a:pPr marL="0" marR="0" lvl="0" indent="0" algn="l" defTabSz="913665" rtl="0" eaLnBrk="1" fontAlgn="auto" latinLnBrk="0" hangingPunct="1">
              <a:lnSpc>
                <a:spcPct val="90000"/>
              </a:lnSpc>
              <a:spcBef>
                <a:spcPts val="1172"/>
              </a:spcBef>
              <a:spcAft>
                <a:spcPts val="2353"/>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69244" y="1213397"/>
            <a:ext cx="10816237" cy="611523"/>
          </a:xfrm>
          <a:prstGeom prst="rect">
            <a:avLst/>
          </a:prstGeom>
        </p:spPr>
        <p:txBody>
          <a:bodyPr lIns="192024" anchor="ctr"/>
          <a:lstStyle>
            <a:lvl1pPr marL="0" indent="0">
              <a:buNone/>
              <a:defRPr lang="en-US" sz="3108"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378555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6"/>
            <a:ext cx="5181600" cy="2594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1096816"/>
            <a:fld id="{8FC53413-301C-47E6-B34C-D76C6FD1FDFC}" type="datetimeFigureOut">
              <a:rPr lang="en-US" smtClean="0">
                <a:solidFill>
                  <a:prstClr val="black">
                    <a:tint val="75000"/>
                  </a:prstClr>
                </a:solidFill>
              </a:rPr>
              <a:pPr defTabSz="1096816"/>
              <a:t>8/15/2018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pPr defTabSz="1096816"/>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096816"/>
            <a:fld id="{FFA16D97-A570-46C5-8DFA-CD6532C3FC79}" type="slidenum">
              <a:rPr lang="en-US" smtClean="0">
                <a:solidFill>
                  <a:prstClr val="black">
                    <a:tint val="75000"/>
                  </a:prstClr>
                </a:solidFill>
              </a:rPr>
              <a:pPr defTabSz="1096816"/>
              <a:t>‹#›</a:t>
            </a:fld>
            <a:endParaRPr lang="en-US">
              <a:solidFill>
                <a:prstClr val="black">
                  <a:tint val="75000"/>
                </a:prstClr>
              </a:solidFill>
            </a:endParaRPr>
          </a:p>
        </p:txBody>
      </p:sp>
    </p:spTree>
    <p:extLst>
      <p:ext uri="{BB962C8B-B14F-4D97-AF65-F5344CB8AC3E}">
        <p14:creationId xmlns:p14="http://schemas.microsoft.com/office/powerpoint/2010/main" val="310420267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email">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2558171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Tree>
    <p:extLst>
      <p:ext uri="{BB962C8B-B14F-4D97-AF65-F5344CB8AC3E}">
        <p14:creationId xmlns:p14="http://schemas.microsoft.com/office/powerpoint/2010/main" val="156725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278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580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56662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21699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8895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888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8/15/2018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90260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9991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9222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75649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06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074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027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20821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932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1376" cy="6858622"/>
          </a:xfrm>
          <a:prstGeom prst="rect">
            <a:avLst/>
          </a:prstGeom>
        </p:spPr>
      </p:pic>
      <p:pic>
        <p:nvPicPr>
          <p:cNvPr id="4" name="MS logo white"/>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gray">
          <a:xfrm>
            <a:off x="9986172" y="6186209"/>
            <a:ext cx="1789713" cy="383000"/>
          </a:xfrm>
          <a:prstGeom prst="rect">
            <a:avLst/>
          </a:prstGeom>
        </p:spPr>
      </p:pic>
    </p:spTree>
    <p:extLst>
      <p:ext uri="{BB962C8B-B14F-4D97-AF65-F5344CB8AC3E}">
        <p14:creationId xmlns:p14="http://schemas.microsoft.com/office/powerpoint/2010/main" val="3169775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4800" y="174625"/>
            <a:ext cx="11049000" cy="993775"/>
          </a:xfrm>
        </p:spPr>
        <p:txBody>
          <a:bodyPr>
            <a:normAutofit/>
          </a:bodyPr>
          <a:lstStyle>
            <a:lvl1pPr>
              <a:defRPr sz="5400"/>
            </a:lvl1p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8/15/2018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 1">
    <p:bg>
      <p:bgPr>
        <a:solidFill>
          <a:srgbClr val="5C2D9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Rectangle 7"/>
          <p:cNvSpPr/>
          <p:nvPr userDrawn="1"/>
        </p:nvSpPr>
        <p:spPr bwMode="auto">
          <a:xfrm>
            <a:off x="2" y="6118656"/>
            <a:ext cx="12191999" cy="739344"/>
          </a:xfrm>
          <a:prstGeom prst="rect">
            <a:avLst/>
          </a:prstGeom>
          <a:solidFill>
            <a:schemeClr val="tx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1" y="6364281"/>
            <a:ext cx="1025270" cy="224138"/>
          </a:xfrm>
          <a:prstGeom prst="rect">
            <a:avLst/>
          </a:prstGeom>
          <a:noFill/>
          <a:ln>
            <a:noFill/>
          </a:ln>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7" y="3878574"/>
            <a:ext cx="9860611"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89540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800" fill="hold"/>
                                        <p:tgtEl>
                                          <p:spTgt spid="8"/>
                                        </p:tgtEl>
                                        <p:attrNameLst>
                                          <p:attrName>ppt_x</p:attrName>
                                        </p:attrNameLst>
                                      </p:cBhvr>
                                      <p:tavLst>
                                        <p:tav tm="0">
                                          <p:val>
                                            <p:strVal val="#ppt_x"/>
                                          </p:val>
                                        </p:tav>
                                        <p:tav tm="100000">
                                          <p:val>
                                            <p:strVal val="#ppt_x"/>
                                          </p:val>
                                        </p:tav>
                                      </p:tavLst>
                                    </p:anim>
                                    <p:anim calcmode="lin" valueType="num">
                                      <p:cBhvr additive="base">
                                        <p:cTn id="8" dur="800" fill="hold"/>
                                        <p:tgtEl>
                                          <p:spTgt spid="8"/>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8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3920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71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11576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3" name="Rectangle 2"/>
          <p:cNvSpPr/>
          <p:nvPr userDrawn="1"/>
        </p:nvSpPr>
        <p:spPr bwMode="auto">
          <a:xfrm>
            <a:off x="0" y="0"/>
            <a:ext cx="12192000" cy="6858000"/>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0" y="6126438"/>
            <a:ext cx="12192000" cy="739344"/>
          </a:xfrm>
          <a:prstGeom prst="rect">
            <a:avLst/>
          </a:prstGeom>
          <a:solidFill>
            <a:schemeClr val="bg1"/>
          </a:solidFill>
          <a:ln>
            <a:noFill/>
            <a:headEnd type="none" w="med" len="med"/>
            <a:tailEnd type="none" w="med" len="med"/>
          </a:ln>
          <a:effectLst>
            <a:outerShdw blurRad="101600" dist="12700" dir="16200000"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tretch/>
        </p:blipFill>
        <p:spPr bwMode="invGray">
          <a:xfrm>
            <a:off x="423780" y="6372063"/>
            <a:ext cx="1025270" cy="224138"/>
          </a:xfrm>
          <a:prstGeom prst="rect">
            <a:avLst/>
          </a:prstGeom>
          <a:noFill/>
          <a:ln>
            <a:noFill/>
          </a:ln>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019126" y="2"/>
            <a:ext cx="9172873" cy="6621296"/>
          </a:xfrm>
          <a:prstGeom prst="rect">
            <a:avLst/>
          </a:prstGeom>
        </p:spPr>
      </p:pic>
      <p:sp>
        <p:nvSpPr>
          <p:cNvPr id="13" name="Text Placeholder 4"/>
          <p:cNvSpPr>
            <a:spLocks noGrp="1"/>
          </p:cNvSpPr>
          <p:nvPr>
            <p:ph type="body" sz="quarter" idx="13" hasCustomPrompt="1"/>
          </p:nvPr>
        </p:nvSpPr>
        <p:spPr>
          <a:xfrm>
            <a:off x="544081" y="3877589"/>
            <a:ext cx="9179003" cy="651821"/>
          </a:xfrm>
          <a:prstGeom prst="rect">
            <a:avLst/>
          </a:prstGeom>
          <a:noFill/>
        </p:spPr>
        <p:txBody>
          <a:bodyPr wrap="square" lIns="146304" tIns="109728" rIns="146304" bIns="109728">
            <a:spAutoFit/>
          </a:bodyPr>
          <a:lstStyle>
            <a:lvl1pPr marL="0" indent="0">
              <a:spcBef>
                <a:spcPts val="0"/>
              </a:spcBef>
              <a:buNone/>
              <a:defRPr sz="3136" spc="0" baseline="0">
                <a:solidFill>
                  <a:schemeClr val="bg1"/>
                </a:solidFill>
                <a:latin typeface="+mj-lt"/>
              </a:defRPr>
            </a:lvl1pPr>
          </a:lstStyle>
          <a:p>
            <a:r>
              <a:rPr lang="en-US" dirty="0">
                <a:solidFill>
                  <a:schemeClr val="bg1"/>
                </a:solidFill>
              </a:rPr>
              <a:t>Name</a:t>
            </a:r>
          </a:p>
        </p:txBody>
      </p:sp>
      <p:sp>
        <p:nvSpPr>
          <p:cNvPr id="14" name="Title 12"/>
          <p:cNvSpPr>
            <a:spLocks noGrp="1"/>
          </p:cNvSpPr>
          <p:nvPr>
            <p:ph type="title" hasCustomPrompt="1"/>
          </p:nvPr>
        </p:nvSpPr>
        <p:spPr>
          <a:xfrm>
            <a:off x="544080" y="2084171"/>
            <a:ext cx="9179004" cy="1804311"/>
          </a:xfrm>
          <a:prstGeom prst="rect">
            <a:avLst/>
          </a:prstGeom>
        </p:spPr>
        <p:txBody>
          <a:bodyPr lIns="146304" tIns="9144" rIns="146304" bIns="9144" anchor="b" anchorCtr="0"/>
          <a:lstStyle>
            <a:lvl1pPr marL="0" indent="0">
              <a:spcBef>
                <a:spcPts val="0"/>
              </a:spcBef>
              <a:buNone/>
              <a:defRPr sz="7056">
                <a:solidFill>
                  <a:schemeClr val="bg1"/>
                </a:solidFill>
                <a:latin typeface="+mj-lt"/>
              </a:defRPr>
            </a:lvl1pPr>
          </a:lstStyle>
          <a:p>
            <a:r>
              <a:rPr lang="en-US" sz="5881" dirty="0">
                <a:solidFill>
                  <a:schemeClr val="bg1"/>
                </a:solidFill>
              </a:rPr>
              <a:t>Demo</a:t>
            </a:r>
          </a:p>
        </p:txBody>
      </p:sp>
      <p:sp>
        <p:nvSpPr>
          <p:cNvPr id="9" name="TextBox 8"/>
          <p:cNvSpPr txBox="1"/>
          <p:nvPr userDrawn="1"/>
        </p:nvSpPr>
        <p:spPr>
          <a:xfrm>
            <a:off x="9504556" y="5726841"/>
            <a:ext cx="2671947" cy="400414"/>
          </a:xfrm>
          <a:prstGeom prst="rect">
            <a:avLst/>
          </a:prstGeom>
          <a:noFill/>
          <a:effectLst/>
        </p:spPr>
        <p:txBody>
          <a:bodyPr wrap="none" lIns="179259" tIns="143407" rIns="179259" bIns="143407" rtlCol="0">
            <a:spAutoFit/>
          </a:bodyPr>
          <a:lstStyle/>
          <a:p>
            <a:pPr algn="r" defTabSz="914192">
              <a:lnSpc>
                <a:spcPct val="90000"/>
              </a:lnSpc>
              <a:spcAft>
                <a:spcPts val="588"/>
              </a:spcAft>
            </a:pPr>
            <a:r>
              <a:rPr lang="en-US" sz="800" dirty="0">
                <a:solidFill>
                  <a:srgbClr val="FFFFFF"/>
                </a:solidFill>
                <a:latin typeface="Segoe UI Light" charset="0"/>
              </a:rPr>
              <a:t>Photo used under CC http://www.wocintechchat.com/</a:t>
            </a:r>
          </a:p>
        </p:txBody>
      </p:sp>
    </p:spTree>
    <p:extLst>
      <p:ext uri="{BB962C8B-B14F-4D97-AF65-F5344CB8AC3E}">
        <p14:creationId xmlns:p14="http://schemas.microsoft.com/office/powerpoint/2010/main" val="2293658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800" fill="hold"/>
                                        <p:tgtEl>
                                          <p:spTgt spid="4"/>
                                        </p:tgtEl>
                                        <p:attrNameLst>
                                          <p:attrName>ppt_x</p:attrName>
                                        </p:attrNameLst>
                                      </p:cBhvr>
                                      <p:tavLst>
                                        <p:tav tm="0">
                                          <p:val>
                                            <p:strVal val="#ppt_x"/>
                                          </p:val>
                                        </p:tav>
                                        <p:tav tm="100000">
                                          <p:val>
                                            <p:strVal val="#ppt_x"/>
                                          </p:val>
                                        </p:tav>
                                      </p:tavLst>
                                    </p:anim>
                                    <p:anim calcmode="lin" valueType="num">
                                      <p:cBhvr additive="base">
                                        <p:cTn id="8" dur="8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8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19127" y="448579"/>
            <a:ext cx="9172873" cy="6621296"/>
          </a:xfrm>
          <a:prstGeom prst="rect">
            <a:avLst/>
          </a:prstGeom>
        </p:spPr>
      </p:pic>
      <p:pic>
        <p:nvPicPr>
          <p:cNvPr id="6" name="Picture 5"/>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798242"/>
            <a:ext cx="5872872" cy="5096933"/>
          </a:xfrm>
          <a:prstGeom prst="rect">
            <a:avLst/>
          </a:prstGeom>
        </p:spPr>
      </p:pic>
    </p:spTree>
    <p:extLst>
      <p:ext uri="{BB962C8B-B14F-4D97-AF65-F5344CB8AC3E}">
        <p14:creationId xmlns:p14="http://schemas.microsoft.com/office/powerpoint/2010/main" val="123732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2"/>
            <a:ext cx="10010687" cy="1015663"/>
          </a:xfrm>
          <a:noFill/>
        </p:spPr>
        <p:txBody>
          <a:bodyPr wrap="square" tIns="91440" bIns="91440" anchor="t" anchorCtr="0">
            <a:spAutoFit/>
          </a:bodyPr>
          <a:lstStyle>
            <a:lvl1pPr>
              <a:defRPr sz="5998"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26652" y="882711"/>
            <a:ext cx="7984402" cy="5763417"/>
          </a:xfrm>
          <a:prstGeom prst="rect">
            <a:avLst/>
          </a:prstGeom>
        </p:spPr>
      </p:pic>
      <p:sp>
        <p:nvSpPr>
          <p:cNvPr id="6" name="Rectangle 5"/>
          <p:cNvSpPr/>
          <p:nvPr userDrawn="1"/>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26268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Transmiss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duotone>
              <a:prstClr val="black"/>
              <a:schemeClr val="bg2">
                <a:tint val="45000"/>
                <a:satMod val="400000"/>
              </a:schemeClr>
            </a:duotone>
            <a:extLst>
              <a:ext uri="{BEBA8EAE-BF5A-486C-A8C5-ECC9F3942E4B}">
                <a14:imgProps xmlns:a14="http://schemas.microsoft.com/office/drawing/2010/main">
                  <a14:imgLayer r:embed="rId3">
                    <a14:imgEffect>
                      <a14:colorTemperature colorTemp="1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3019126" y="2"/>
            <a:ext cx="9172873" cy="6621296"/>
          </a:xfrm>
          <a:prstGeom prst="rect">
            <a:avLst/>
          </a:prstGeom>
        </p:spPr>
      </p:pic>
      <p:sp>
        <p:nvSpPr>
          <p:cNvPr id="2" name="Title 1"/>
          <p:cNvSpPr>
            <a:spLocks noGrp="1"/>
          </p:cNvSpPr>
          <p:nvPr>
            <p:ph type="title" hasCustomPrompt="1"/>
          </p:nvPr>
        </p:nvSpPr>
        <p:spPr>
          <a:xfrm>
            <a:off x="568047" y="2084173"/>
            <a:ext cx="11354715"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3394043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3"/>
            <a:ext cx="11354714" cy="1158793"/>
          </a:xfrm>
          <a:noFill/>
        </p:spPr>
        <p:txBody>
          <a:bodyPr wrap="square"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826787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25704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8/15/2018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3232248" y="0"/>
            <a:ext cx="5711483"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69329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Section Title Plain">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userDrawn="1"/>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4669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Blank Accent Color 1">
    <p:bg>
      <p:bgPr>
        <a:solidFill>
          <a:srgbClr val="5C2D9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903873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70235"/>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205368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xam Tip">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p:txBody>
      </p:sp>
      <p:sp>
        <p:nvSpPr>
          <p:cNvPr id="5" name="Rectangle 4"/>
          <p:cNvSpPr/>
          <p:nvPr userDrawn="1"/>
        </p:nvSpPr>
        <p:spPr>
          <a:xfrm>
            <a:off x="268080" y="347873"/>
            <a:ext cx="3209533" cy="923330"/>
          </a:xfrm>
          <a:prstGeom prst="rect">
            <a:avLst/>
          </a:prstGeom>
        </p:spPr>
        <p:txBody>
          <a:bodyPr wrap="none">
            <a:spAutoFit/>
          </a:bodyPr>
          <a:lstStyle/>
          <a:p>
            <a:pPr algn="l"/>
            <a:r>
              <a:rPr lang="en-US" sz="5400" b="1" dirty="0"/>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09376"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167307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18979081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775240"/>
            <a:ext cx="11655840" cy="899665"/>
          </a:xfrm>
          <a:prstGeom prst="rect">
            <a:avLst/>
          </a:prstGeom>
        </p:spPr>
        <p:txBody>
          <a:bodyPr/>
          <a:lstStyle>
            <a:lvl1pPr>
              <a:defRPr>
                <a:solidFill>
                  <a:schemeClr val="accent1"/>
                </a:solidFill>
                <a:latin typeface="Segoe UI Semibold" panose="020B0702040204020203" pitchFamily="34" charset="0"/>
                <a:cs typeface="Segoe UI Semibold" panose="020B07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179242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700494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347873"/>
            <a:ext cx="10515600" cy="1325563"/>
          </a:xfrm>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5456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La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40114" y="0"/>
            <a:ext cx="10339682" cy="1231901"/>
          </a:xfrm>
        </p:spPr>
        <p:txBody>
          <a:bodyPr/>
          <a:lstStyle>
            <a:lvl1pPr>
              <a:defRPr/>
            </a:lvl1pPr>
          </a:lstStyle>
          <a:p>
            <a:r>
              <a:rPr lang="en-US" dirty="0"/>
              <a:t>Click to edit Lab title</a:t>
            </a:r>
          </a:p>
        </p:txBody>
      </p:sp>
      <p:sp>
        <p:nvSpPr>
          <p:cNvPr id="3" name="Content Placeholder 2"/>
          <p:cNvSpPr>
            <a:spLocks noGrp="1"/>
          </p:cNvSpPr>
          <p:nvPr>
            <p:ph idx="1" hasCustomPrompt="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a:t>
            </a:r>
          </a:p>
          <a:p>
            <a:pPr lvl="1"/>
            <a:r>
              <a:rPr lang="en-US" dirty="0"/>
              <a:t>Second level </a:t>
            </a:r>
          </a:p>
          <a:p>
            <a:pPr lvl="1"/>
            <a:r>
              <a:rPr lang="en-US" dirty="0"/>
              <a:t>	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6E8BE26-ED1E-4BC3-AABB-33679E13D11C}"/>
              </a:ext>
            </a:extLst>
          </p:cNvPr>
          <p:cNvSpPr/>
          <p:nvPr userDrawn="1"/>
        </p:nvSpPr>
        <p:spPr>
          <a:xfrm>
            <a:off x="211265" y="117609"/>
            <a:ext cx="1253869" cy="923330"/>
          </a:xfrm>
          <a:prstGeom prst="rect">
            <a:avLst/>
          </a:prstGeom>
        </p:spPr>
        <p:txBody>
          <a:bodyPr wrap="none">
            <a:spAutoFit/>
          </a:bodyPr>
          <a:lstStyle/>
          <a:p>
            <a:pPr defTabSz="914400"/>
            <a:r>
              <a:rPr lang="en-US" sz="5400" dirty="0">
                <a:solidFill>
                  <a:prstClr val="black"/>
                </a:solidFill>
              </a:rPr>
              <a:t>LAB</a:t>
            </a:r>
          </a:p>
        </p:txBody>
      </p:sp>
      <p:sp>
        <p:nvSpPr>
          <p:cNvPr id="6" name="TextBox 5">
            <a:extLst>
              <a:ext uri="{FF2B5EF4-FFF2-40B4-BE49-F238E27FC236}">
                <a16:creationId xmlns:a16="http://schemas.microsoft.com/office/drawing/2014/main" id="{2DFD4B7A-BDF0-4AB3-85B3-B66838F8DF47}"/>
              </a:ext>
            </a:extLst>
          </p:cNvPr>
          <p:cNvSpPr txBox="1"/>
          <p:nvPr userDrawn="1"/>
        </p:nvSpPr>
        <p:spPr>
          <a:xfrm>
            <a:off x="9315938" y="5823048"/>
            <a:ext cx="27822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
        <p:nvSpPr>
          <p:cNvPr id="5" name="Text Placeholder 4">
            <a:extLst>
              <a:ext uri="{FF2B5EF4-FFF2-40B4-BE49-F238E27FC236}">
                <a16:creationId xmlns:a16="http://schemas.microsoft.com/office/drawing/2014/main" id="{A77509F3-A06B-4F9A-B875-C7550AA0D853}"/>
              </a:ext>
            </a:extLst>
          </p:cNvPr>
          <p:cNvSpPr>
            <a:spLocks noGrp="1"/>
          </p:cNvSpPr>
          <p:nvPr>
            <p:ph type="body" sz="quarter" idx="10" hasCustomPrompt="1"/>
          </p:nvPr>
        </p:nvSpPr>
        <p:spPr>
          <a:xfrm>
            <a:off x="211138" y="6206895"/>
            <a:ext cx="11768137" cy="603708"/>
          </a:xfrm>
          <a:solidFill>
            <a:srgbClr val="FFF2CC"/>
          </a:solidFill>
        </p:spPr>
        <p:txBody>
          <a:bodyPr>
            <a:noAutofit/>
          </a:bodyPr>
          <a:lstStyle>
            <a:lvl1pPr marL="0" indent="0">
              <a:buFontTx/>
              <a:buNone/>
              <a:defRPr sz="1800" u="sng">
                <a:solidFill>
                  <a:srgbClr val="0070C0"/>
                </a:solidFill>
              </a:defRPr>
            </a:lvl1pPr>
            <a:lvl2pPr marL="457200" indent="0">
              <a:buFontTx/>
              <a:buNone/>
              <a:defRPr sz="1800" u="sng">
                <a:solidFill>
                  <a:srgbClr val="0070C0"/>
                </a:solidFill>
              </a:defRPr>
            </a:lvl2pPr>
            <a:lvl3pPr marL="914400" indent="0">
              <a:buFontTx/>
              <a:buNone/>
              <a:defRPr sz="1800" u="sng">
                <a:solidFill>
                  <a:srgbClr val="0070C0"/>
                </a:solidFill>
              </a:defRPr>
            </a:lvl3pPr>
            <a:lvl4pPr marL="1371600" indent="0">
              <a:buFontTx/>
              <a:buNone/>
              <a:defRPr sz="1800" u="sng">
                <a:solidFill>
                  <a:srgbClr val="0070C0"/>
                </a:solidFill>
              </a:defRPr>
            </a:lvl4pPr>
            <a:lvl5pPr marL="1828800" indent="0">
              <a:buFontTx/>
              <a:buNone/>
              <a:defRPr sz="1800" u="sng">
                <a:solidFill>
                  <a:srgbClr val="0070C0"/>
                </a:solidFill>
              </a:defRPr>
            </a:lvl5pPr>
          </a:lstStyle>
          <a:p>
            <a:pPr lvl="0"/>
            <a:r>
              <a:rPr lang="en-US" dirty="0"/>
              <a:t>Edit Lab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25155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Exam Tip">
    <p:spTree>
      <p:nvGrpSpPr>
        <p:cNvPr id="1" name=""/>
        <p:cNvGrpSpPr/>
        <p:nvPr/>
      </p:nvGrpSpPr>
      <p:grpSpPr>
        <a:xfrm>
          <a:off x="0" y="0"/>
          <a:ext cx="0" cy="0"/>
          <a:chOff x="0" y="0"/>
          <a:chExt cx="0" cy="0"/>
        </a:xfrm>
      </p:grpSpPr>
      <p:sp>
        <p:nvSpPr>
          <p:cNvPr id="2" name="Title 1"/>
          <p:cNvSpPr>
            <a:spLocks noGrp="1"/>
          </p:cNvSpPr>
          <p:nvPr>
            <p:ph type="title"/>
          </p:nvPr>
        </p:nvSpPr>
        <p:spPr>
          <a:xfrm>
            <a:off x="3525520" y="347874"/>
            <a:ext cx="8398400" cy="923330"/>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271204"/>
            <a:ext cx="11655840" cy="4641916"/>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5" name="Rectangle 4"/>
          <p:cNvSpPr/>
          <p:nvPr userDrawn="1"/>
        </p:nvSpPr>
        <p:spPr>
          <a:xfrm>
            <a:off x="268080" y="347873"/>
            <a:ext cx="3209533" cy="923330"/>
          </a:xfrm>
          <a:prstGeom prst="rect">
            <a:avLst/>
          </a:prstGeom>
        </p:spPr>
        <p:txBody>
          <a:bodyPr wrap="none">
            <a:spAutoFit/>
          </a:bodyPr>
          <a:lstStyle/>
          <a:p>
            <a:pPr defTabSz="914400"/>
            <a:r>
              <a:rPr lang="en-US" sz="5400" b="1" dirty="0">
                <a:solidFill>
                  <a:prstClr val="black"/>
                </a:solidFill>
              </a:rPr>
              <a:t>EXAM TIP!</a:t>
            </a:r>
          </a:p>
        </p:txBody>
      </p:sp>
      <p:sp>
        <p:nvSpPr>
          <p:cNvPr id="6" name="Text Placeholder 4">
            <a:extLst>
              <a:ext uri="{FF2B5EF4-FFF2-40B4-BE49-F238E27FC236}">
                <a16:creationId xmlns:a16="http://schemas.microsoft.com/office/drawing/2014/main" id="{380C91C6-C6AF-40A3-AE50-C2507708BECF}"/>
              </a:ext>
            </a:extLst>
          </p:cNvPr>
          <p:cNvSpPr>
            <a:spLocks noGrp="1"/>
          </p:cNvSpPr>
          <p:nvPr>
            <p:ph type="body" sz="quarter" idx="10" hasCustomPrompt="1"/>
          </p:nvPr>
        </p:nvSpPr>
        <p:spPr>
          <a:xfrm>
            <a:off x="211139" y="5987143"/>
            <a:ext cx="9784738" cy="823460"/>
          </a:xfrm>
          <a:solidFill>
            <a:srgbClr val="92D050"/>
          </a:solidFill>
        </p:spPr>
        <p:txBody>
          <a:bodyPr>
            <a:noAutofit/>
          </a:bodyPr>
          <a:lstStyle>
            <a:lvl1pPr marL="0" indent="0">
              <a:buFontTx/>
              <a:buNone/>
              <a:defRPr sz="2000" u="sng">
                <a:solidFill>
                  <a:srgbClr val="0070C0"/>
                </a:solidFill>
              </a:defRPr>
            </a:lvl1pPr>
            <a:lvl2pPr marL="457200" indent="0">
              <a:buFontTx/>
              <a:buNone/>
              <a:defRPr sz="2000" u="sng">
                <a:solidFill>
                  <a:srgbClr val="0070C0"/>
                </a:solidFill>
              </a:defRPr>
            </a:lvl2pPr>
            <a:lvl3pPr marL="914400" indent="0">
              <a:buFontTx/>
              <a:buNone/>
              <a:defRPr sz="2000" u="sng">
                <a:solidFill>
                  <a:srgbClr val="0070C0"/>
                </a:solidFill>
              </a:defRPr>
            </a:lvl3pPr>
            <a:lvl4pPr marL="1371600" indent="0">
              <a:buFontTx/>
              <a:buNone/>
              <a:defRPr sz="2000" u="sng">
                <a:solidFill>
                  <a:srgbClr val="0070C0"/>
                </a:solidFill>
              </a:defRPr>
            </a:lvl4pPr>
            <a:lvl5pPr marL="1828800" indent="0">
              <a:buFontTx/>
              <a:buNone/>
              <a:defRPr sz="2000" u="sng">
                <a:solidFill>
                  <a:srgbClr val="0070C0"/>
                </a:solidFill>
              </a:defRPr>
            </a:lvl5pPr>
          </a:lstStyle>
          <a:p>
            <a:pPr lvl="0"/>
            <a:r>
              <a:rPr lang="en-US" dirty="0"/>
              <a:t>Edit Source URL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593658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050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dirty="0"/>
              <a:t>Click to edit Master title style</a:t>
            </a:r>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3978" y="3283774"/>
            <a:ext cx="27822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0184960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8/15/2018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30492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8/15/2018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37946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999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42" presetClass="path" presetSubtype="0" accel="50000" decel="50000" fill="hold" grpId="1" nodeType="withEffect">
                                  <p:stCondLst>
                                    <p:cond delay="0"/>
                                  </p:stCondLst>
                                  <p:childTnLst>
                                    <p:animMotion origin="layout" path="M -4.16667E-6 -1.11111E-6 L -0.02187 -0.04537 " pathEditMode="relative" rAng="0" ptsTypes="AA">
                                      <p:cBhvr>
                                        <p:cTn id="8" dur="500" fill="hold"/>
                                        <p:tgtEl>
                                          <p:spTgt spid="7"/>
                                        </p:tgtEl>
                                        <p:attrNameLst>
                                          <p:attrName>ppt_x</p:attrName>
                                          <p:attrName>ppt_y</p:attrName>
                                        </p:attrNameLst>
                                      </p:cBhvr>
                                      <p:rCtr x="-1094" y="-2269"/>
                                    </p:animMotion>
                                  </p:childTnLst>
                                </p:cTn>
                              </p:par>
                              <p:par>
                                <p:cTn id="9" presetID="14" presetClass="entr" presetSubtype="1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P spid="7" grpId="1">
        <p:tmplLst>
          <p:tmpl>
            <p:tnLst>
              <p:par>
                <p:cTn presetID="42" presetClass="path" presetSubtype="0" accel="50000" decel="50000" fill="hold" nodeType="withEffect">
                  <p:stCondLst>
                    <p:cond delay="0"/>
                  </p:stCondLst>
                  <p:childTnLst>
                    <p:animMotion origin="layout" path="M -4.16667E-6 -1.11111E-6 L -0.02187 -0.04537 " pathEditMode="relative" rAng="0" ptsTypes="AA">
                      <p:cBhvr>
                        <p:cTn dur="500" fill="hold"/>
                        <p:tgtEl>
                          <p:spTgt spid="7"/>
                        </p:tgtEl>
                        <p:attrNameLst>
                          <p:attrName>ppt_x</p:attrName>
                          <p:attrName>ppt_y</p:attrName>
                        </p:attrNameLst>
                      </p:cBhvr>
                      <p:rCtr x="-1094" y="-2269"/>
                    </p:animMotion>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8/15/2018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70191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8/15/2018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171707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solidFill>
                  <a:prstClr val="black">
                    <a:tint val="75000"/>
                  </a:prstClr>
                </a:solidFill>
              </a:rPr>
              <a:pPr/>
              <a:t>8/15/2018</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029222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solidFill>
                  <a:prstClr val="black">
                    <a:tint val="75000"/>
                  </a:prstClr>
                </a:solidFill>
              </a:rPr>
              <a:pPr/>
              <a:t>8/15/2018</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993248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solidFill>
                  <a:prstClr val="black">
                    <a:tint val="75000"/>
                  </a:prstClr>
                </a:solidFill>
              </a:rPr>
              <a:pPr/>
              <a:t>8/15/2018</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452282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8/15/2018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704176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solidFill>
                  <a:prstClr val="black">
                    <a:tint val="75000"/>
                  </a:prstClr>
                </a:solidFill>
              </a:rPr>
              <a:pPr/>
              <a:t>8/15/2018</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1975634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8/15/2018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73933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solidFill>
                  <a:prstClr val="black">
                    <a:tint val="75000"/>
                  </a:prstClr>
                </a:solidFill>
              </a:rPr>
              <a:pPr/>
              <a:t>8/15/2018</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AD9E620-94DA-46AD-A290-2756EFB5EED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813993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15.08.2018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913675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Code">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2"/>
            <a:ext cx="11778205" cy="2421204"/>
          </a:xfrm>
        </p:spPr>
        <p:txBody>
          <a:bodyPr>
            <a:normAutofit/>
          </a:bodyPr>
          <a:lstStyle>
            <a:lvl1pPr marL="0" indent="0">
              <a:buFont typeface="Arial" panose="020B0604020202020204" pitchFamily="34" charset="0"/>
              <a:buNone/>
              <a:defRPr sz="2800"/>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06833DA2-9089-4E59-9B9D-7F3A29DCE61C}"/>
              </a:ext>
            </a:extLst>
          </p:cNvPr>
          <p:cNvSpPr/>
          <p:nvPr userDrawn="1"/>
        </p:nvSpPr>
        <p:spPr bwMode="auto">
          <a:xfrm>
            <a:off x="45132" y="3653107"/>
            <a:ext cx="12027033" cy="3129417"/>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Content Placeholder 2">
            <a:extLst>
              <a:ext uri="{FF2B5EF4-FFF2-40B4-BE49-F238E27FC236}">
                <a16:creationId xmlns:a16="http://schemas.microsoft.com/office/drawing/2014/main" id="{A7A07890-C86B-4334-9F28-D4C01C01B9F8}"/>
              </a:ext>
            </a:extLst>
          </p:cNvPr>
          <p:cNvSpPr>
            <a:spLocks noGrp="1"/>
          </p:cNvSpPr>
          <p:nvPr>
            <p:ph idx="10" hasCustomPrompt="1"/>
          </p:nvPr>
        </p:nvSpPr>
        <p:spPr>
          <a:xfrm>
            <a:off x="201591" y="3795486"/>
            <a:ext cx="11778205" cy="2910114"/>
          </a:xfrm>
          <a:solidFill>
            <a:schemeClr val="bg1"/>
          </a:solidFill>
        </p:spPr>
        <p:txBody>
          <a:bodyPr>
            <a:normAutofit/>
          </a:bodyPr>
          <a:lstStyle>
            <a:lvl1pPr marL="0" indent="0" defTabSz="0">
              <a:buFont typeface="Arial" panose="020B0604020202020204" pitchFamily="34" charset="0"/>
              <a:buNone/>
              <a:defRPr sz="1000">
                <a:latin typeface="Courier New" panose="02070309020205020404" pitchFamily="49" charset="0"/>
                <a:cs typeface="Courier New" panose="02070309020205020404" pitchFamily="49" charset="0"/>
              </a:defRPr>
            </a:lvl1pPr>
            <a:lvl2pPr marL="457200" indent="0" defTabSz="0">
              <a:buFont typeface="Arial" panose="020B0604020202020204" pitchFamily="34" charset="0"/>
              <a:buNone/>
              <a:defRPr sz="1000">
                <a:latin typeface="Courier New" panose="02070309020205020404" pitchFamily="49" charset="0"/>
                <a:cs typeface="Courier New" panose="02070309020205020404" pitchFamily="49" charset="0"/>
              </a:defRPr>
            </a:lvl2pPr>
            <a:lvl3pPr marL="914400" indent="0" defTabSz="0">
              <a:buFont typeface="Arial" panose="020B0604020202020204" pitchFamily="34" charset="0"/>
              <a:buNone/>
              <a:defRPr sz="1000">
                <a:latin typeface="Courier New" panose="02070309020205020404" pitchFamily="49" charset="0"/>
                <a:cs typeface="Courier New" panose="02070309020205020404" pitchFamily="49" charset="0"/>
              </a:defRPr>
            </a:lvl3pPr>
            <a:lvl4pPr marL="1371600" indent="0" defTabSz="0">
              <a:buFont typeface="Arial" panose="020B0604020202020204" pitchFamily="34" charset="0"/>
              <a:buNone/>
              <a:defRPr sz="1000">
                <a:latin typeface="Courier New" panose="02070309020205020404" pitchFamily="49" charset="0"/>
                <a:cs typeface="Courier New" panose="02070309020205020404" pitchFamily="49" charset="0"/>
              </a:defRPr>
            </a:lvl4pPr>
            <a:lvl5pPr marL="1828800" indent="0" defTabSz="0">
              <a:buFont typeface="Arial" panose="020B0604020202020204" pitchFamily="34" charset="0"/>
              <a:buNone/>
              <a:defRPr sz="1000">
                <a:latin typeface="Courier New" panose="02070309020205020404" pitchFamily="49" charset="0"/>
                <a:cs typeface="Courier New" panose="02070309020205020404" pitchFamily="49" charset="0"/>
              </a:defRPr>
            </a:lvl5pPr>
          </a:lstStyle>
          <a:p>
            <a:pPr lvl="0"/>
            <a:r>
              <a:rPr lang="en-US" dirty="0"/>
              <a:t>Click to Edit</a:t>
            </a:r>
            <a:r>
              <a:rPr lang="en-US"/>
              <a:t>/Paste/Insert </a:t>
            </a:r>
            <a:r>
              <a:rPr lang="en-US" dirty="0"/>
              <a:t>Code or Paste/Insert Screenshot</a:t>
            </a:r>
          </a:p>
          <a:p>
            <a:pPr lvl="1"/>
            <a:r>
              <a:rPr lang="en-US" dirty="0"/>
              <a:t>	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0F190067-1F7C-4577-8376-D9481BC0FB11}"/>
              </a:ext>
            </a:extLst>
          </p:cNvPr>
          <p:cNvSpPr txBox="1"/>
          <p:nvPr userDrawn="1"/>
        </p:nvSpPr>
        <p:spPr>
          <a:xfrm>
            <a:off x="9355015" y="6377353"/>
            <a:ext cx="2782277" cy="369332"/>
          </a:xfrm>
          <a:prstGeom prst="rect">
            <a:avLst/>
          </a:prstGeom>
          <a:noFill/>
        </p:spPr>
        <p:txBody>
          <a:bodyPr wrap="square" rtlCol="0">
            <a:spAutoFit/>
          </a:bodyPr>
          <a:lstStyle/>
          <a:p>
            <a:r>
              <a:rPr lang="en-US" sz="1000" dirty="0"/>
              <a:t>Socialize: </a:t>
            </a:r>
            <a:r>
              <a:rPr lang="en-US" dirty="0"/>
              <a:t>#70-535 @ITProGuru</a:t>
            </a:r>
          </a:p>
        </p:txBody>
      </p:sp>
    </p:spTree>
    <p:extLst>
      <p:ext uri="{BB962C8B-B14F-4D97-AF65-F5344CB8AC3E}">
        <p14:creationId xmlns:p14="http://schemas.microsoft.com/office/powerpoint/2010/main" val="394310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15.08.2018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2397925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15.08.2018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4316564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15.08.2018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0279424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p:cNvSpPr>
            <a:spLocks noGrp="1"/>
          </p:cNvSpPr>
          <p:nvPr>
            <p:ph type="dt" sz="half" idx="10"/>
          </p:nvPr>
        </p:nvSpPr>
        <p:spPr/>
        <p:txBody>
          <a:bodyPr/>
          <a:lstStyle/>
          <a:p>
            <a:fld id="{A503EBAF-BB52-4FEC-9EE9-8BBEE62A6D43}" type="datetimeFigureOut">
              <a:rPr lang="de-DE" smtClean="0">
                <a:solidFill>
                  <a:prstClr val="black">
                    <a:tint val="75000"/>
                  </a:prstClr>
                </a:solidFill>
              </a:rPr>
              <a:pPr/>
              <a:t>15.08.2018</a:t>
            </a:fld>
            <a:endParaRPr lang="de-DE">
              <a:solidFill>
                <a:prstClr val="black">
                  <a:tint val="75000"/>
                </a:prstClr>
              </a:solidFill>
            </a:endParaRPr>
          </a:p>
        </p:txBody>
      </p:sp>
      <p:sp>
        <p:nvSpPr>
          <p:cNvPr id="8" name="Footer Placeholder 7"/>
          <p:cNvSpPr>
            <a:spLocks noGrp="1"/>
          </p:cNvSpPr>
          <p:nvPr>
            <p:ph type="ftr" sz="quarter" idx="11"/>
          </p:nvPr>
        </p:nvSpPr>
        <p:spPr/>
        <p:txBody>
          <a:bodyPr/>
          <a:lstStyle/>
          <a:p>
            <a:endParaRPr lang="de-DE">
              <a:solidFill>
                <a:prstClr val="black">
                  <a:tint val="75000"/>
                </a:prstClr>
              </a:solidFill>
            </a:endParaRPr>
          </a:p>
        </p:txBody>
      </p:sp>
      <p:sp>
        <p:nvSpPr>
          <p:cNvPr id="9" name="Slide Number Placeholder 8"/>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6282234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Date Placeholder 2"/>
          <p:cNvSpPr>
            <a:spLocks noGrp="1"/>
          </p:cNvSpPr>
          <p:nvPr>
            <p:ph type="dt" sz="half" idx="10"/>
          </p:nvPr>
        </p:nvSpPr>
        <p:spPr/>
        <p:txBody>
          <a:bodyPr/>
          <a:lstStyle/>
          <a:p>
            <a:fld id="{A503EBAF-BB52-4FEC-9EE9-8BBEE62A6D43}" type="datetimeFigureOut">
              <a:rPr lang="de-DE" smtClean="0">
                <a:solidFill>
                  <a:prstClr val="black">
                    <a:tint val="75000"/>
                  </a:prstClr>
                </a:solidFill>
              </a:rPr>
              <a:pPr/>
              <a:t>15.08.2018</a:t>
            </a:fld>
            <a:endParaRPr lang="de-DE">
              <a:solidFill>
                <a:prstClr val="black">
                  <a:tint val="75000"/>
                </a:prstClr>
              </a:solidFill>
            </a:endParaRPr>
          </a:p>
        </p:txBody>
      </p:sp>
      <p:sp>
        <p:nvSpPr>
          <p:cNvPr id="4" name="Footer Placeholder 3"/>
          <p:cNvSpPr>
            <a:spLocks noGrp="1"/>
          </p:cNvSpPr>
          <p:nvPr>
            <p:ph type="ftr" sz="quarter" idx="11"/>
          </p:nvPr>
        </p:nvSpPr>
        <p:spPr/>
        <p:txBody>
          <a:bodyPr/>
          <a:lstStyle/>
          <a:p>
            <a:endParaRPr lang="de-DE">
              <a:solidFill>
                <a:prstClr val="black">
                  <a:tint val="75000"/>
                </a:prstClr>
              </a:solidFill>
            </a:endParaRPr>
          </a:p>
        </p:txBody>
      </p:sp>
      <p:sp>
        <p:nvSpPr>
          <p:cNvPr id="5" name="Slide Number Placeholder 4"/>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40757078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3EBAF-BB52-4FEC-9EE9-8BBEE62A6D43}" type="datetimeFigureOut">
              <a:rPr lang="de-DE" smtClean="0">
                <a:solidFill>
                  <a:prstClr val="black">
                    <a:tint val="75000"/>
                  </a:prstClr>
                </a:solidFill>
              </a:rPr>
              <a:pPr/>
              <a:t>15.08.2018</a:t>
            </a:fld>
            <a:endParaRPr lang="de-DE">
              <a:solidFill>
                <a:prstClr val="black">
                  <a:tint val="75000"/>
                </a:prstClr>
              </a:solidFill>
            </a:endParaRPr>
          </a:p>
        </p:txBody>
      </p:sp>
      <p:sp>
        <p:nvSpPr>
          <p:cNvPr id="3" name="Footer Placeholder 2"/>
          <p:cNvSpPr>
            <a:spLocks noGrp="1"/>
          </p:cNvSpPr>
          <p:nvPr>
            <p:ph type="ftr" sz="quarter" idx="11"/>
          </p:nvPr>
        </p:nvSpPr>
        <p:spPr/>
        <p:txBody>
          <a:bodyPr/>
          <a:lstStyle/>
          <a:p>
            <a:endParaRPr lang="de-DE">
              <a:solidFill>
                <a:prstClr val="black">
                  <a:tint val="75000"/>
                </a:prstClr>
              </a:solidFill>
            </a:endParaRPr>
          </a:p>
        </p:txBody>
      </p:sp>
      <p:sp>
        <p:nvSpPr>
          <p:cNvPr id="4" name="Slide Number Placeholder 3"/>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13033752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15.08.2018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0393439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503EBAF-BB52-4FEC-9EE9-8BBEE62A6D43}" type="datetimeFigureOut">
              <a:rPr lang="de-DE" smtClean="0">
                <a:solidFill>
                  <a:prstClr val="black">
                    <a:tint val="75000"/>
                  </a:prstClr>
                </a:solidFill>
              </a:rPr>
              <a:pPr/>
              <a:t>15.08.2018</a:t>
            </a:fld>
            <a:endParaRPr lang="de-DE">
              <a:solidFill>
                <a:prstClr val="black">
                  <a:tint val="75000"/>
                </a:prstClr>
              </a:solidFill>
            </a:endParaRPr>
          </a:p>
        </p:txBody>
      </p:sp>
      <p:sp>
        <p:nvSpPr>
          <p:cNvPr id="6" name="Footer Placeholder 5"/>
          <p:cNvSpPr>
            <a:spLocks noGrp="1"/>
          </p:cNvSpPr>
          <p:nvPr>
            <p:ph type="ftr" sz="quarter" idx="11"/>
          </p:nvPr>
        </p:nvSpPr>
        <p:spPr/>
        <p:txBody>
          <a:bodyPr/>
          <a:lstStyle/>
          <a:p>
            <a:endParaRPr lang="de-DE">
              <a:solidFill>
                <a:prstClr val="black">
                  <a:tint val="75000"/>
                </a:prstClr>
              </a:solidFill>
            </a:endParaRPr>
          </a:p>
        </p:txBody>
      </p:sp>
      <p:sp>
        <p:nvSpPr>
          <p:cNvPr id="7" name="Slide Number Placeholder 6"/>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2954527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15.08.2018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3801750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10"/>
          </p:nvPr>
        </p:nvSpPr>
        <p:spPr/>
        <p:txBody>
          <a:bodyPr/>
          <a:lstStyle/>
          <a:p>
            <a:fld id="{A503EBAF-BB52-4FEC-9EE9-8BBEE62A6D43}" type="datetimeFigureOut">
              <a:rPr lang="de-DE" smtClean="0">
                <a:solidFill>
                  <a:prstClr val="black">
                    <a:tint val="75000"/>
                  </a:prstClr>
                </a:solidFill>
              </a:rPr>
              <a:pPr/>
              <a:t>15.08.2018</a:t>
            </a:fld>
            <a:endParaRPr lang="de-DE">
              <a:solidFill>
                <a:prstClr val="black">
                  <a:tint val="75000"/>
                </a:prstClr>
              </a:solidFill>
            </a:endParaRPr>
          </a:p>
        </p:txBody>
      </p:sp>
      <p:sp>
        <p:nvSpPr>
          <p:cNvPr id="5" name="Footer Placeholder 4"/>
          <p:cNvSpPr>
            <a:spLocks noGrp="1"/>
          </p:cNvSpPr>
          <p:nvPr>
            <p:ph type="ftr" sz="quarter" idx="11"/>
          </p:nvPr>
        </p:nvSpPr>
        <p:spPr/>
        <p:txBody>
          <a:bodyPr/>
          <a:lstStyle/>
          <a:p>
            <a:endParaRPr lang="de-DE">
              <a:solidFill>
                <a:prstClr val="black">
                  <a:tint val="75000"/>
                </a:prstClr>
              </a:solidFill>
            </a:endParaRPr>
          </a:p>
        </p:txBody>
      </p:sp>
      <p:sp>
        <p:nvSpPr>
          <p:cNvPr id="6" name="Slide Number Placeholder 5"/>
          <p:cNvSpPr>
            <a:spLocks noGrp="1"/>
          </p:cNvSpPr>
          <p:nvPr>
            <p:ph type="sldNum" sz="quarter" idx="12"/>
          </p:nvPr>
        </p:nvSpPr>
        <p:spPr/>
        <p:txBody>
          <a:bodyPr/>
          <a:lstStyle/>
          <a:p>
            <a:fld id="{78737CF5-2D32-48D6-9100-749DEC1D6F62}" type="slidenum">
              <a:rPr lang="de-DE" smtClean="0">
                <a:solidFill>
                  <a:prstClr val="black">
                    <a:tint val="75000"/>
                  </a:prstClr>
                </a:solidFill>
              </a:rPr>
              <a:pPr/>
              <a:t>‹#›</a:t>
            </a:fld>
            <a:endParaRPr lang="de-DE">
              <a:solidFill>
                <a:prstClr val="black">
                  <a:tint val="75000"/>
                </a:prstClr>
              </a:solidFill>
            </a:endParaRPr>
          </a:p>
        </p:txBody>
      </p:sp>
    </p:spTree>
    <p:extLst>
      <p:ext uri="{BB962C8B-B14F-4D97-AF65-F5344CB8AC3E}">
        <p14:creationId xmlns:p14="http://schemas.microsoft.com/office/powerpoint/2010/main" val="2538548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45840" y="347873"/>
            <a:ext cx="8117840" cy="800207"/>
          </a:xfrm>
        </p:spPr>
        <p:txBody>
          <a:bodyPr>
            <a:normAutofit/>
          </a:bodyPr>
          <a:lstStyle>
            <a:lvl1pPr algn="l" defTabSz="914400" rtl="0" eaLnBrk="1" latinLnBrk="0" hangingPunct="1">
              <a:lnSpc>
                <a:spcPct val="90000"/>
              </a:lnSpc>
              <a:spcBef>
                <a:spcPct val="0"/>
              </a:spcBef>
              <a:buNone/>
              <a:defRPr lang="en-US" sz="5400" b="1" i="1" u="none" kern="1200" baseline="0" dirty="0">
                <a:solidFill>
                  <a:schemeClr val="tx1"/>
                </a:solidFill>
                <a:latin typeface="+mj-lt"/>
                <a:ea typeface="+mj-ea"/>
                <a:cs typeface="+mj-cs"/>
              </a:defRPr>
            </a:lvl1pPr>
          </a:lstStyle>
          <a:p>
            <a:endParaRPr lang="en-US" dirty="0"/>
          </a:p>
        </p:txBody>
      </p:sp>
      <p:sp>
        <p:nvSpPr>
          <p:cNvPr id="4" name="Text Placeholder 3"/>
          <p:cNvSpPr>
            <a:spLocks noGrp="1"/>
          </p:cNvSpPr>
          <p:nvPr>
            <p:ph type="body" sz="quarter" idx="11"/>
          </p:nvPr>
        </p:nvSpPr>
        <p:spPr>
          <a:xfrm>
            <a:off x="268080" y="1361440"/>
            <a:ext cx="11655840" cy="4704080"/>
          </a:xfrm>
        </p:spPr>
        <p:txBody>
          <a:bodyPr>
            <a:noAutofit/>
          </a:bodyPr>
          <a:lstStyle>
            <a:lvl1pPr marL="0" indent="0">
              <a:buNone/>
              <a:defRPr sz="4000"/>
            </a:lvl1pPr>
            <a:lvl2pPr marL="28012" indent="0">
              <a:buNone/>
              <a:defRPr sz="1961"/>
            </a:lvl2pPr>
            <a:lvl3pPr marL="219428" indent="0">
              <a:buNone/>
              <a:defRPr sz="1961"/>
            </a:lvl3pPr>
            <a:lvl4pPr marL="466868" indent="0">
              <a:buNone/>
              <a:defRPr sz="1765"/>
            </a:lvl4pPr>
            <a:lvl5pPr marL="725201" indent="0">
              <a:buNone/>
              <a:defRPr sz="1765"/>
            </a:lvl5pPr>
          </a:lstStyle>
          <a:p>
            <a:pPr lvl="0"/>
            <a:endParaRPr lang="en-US" dirty="0"/>
          </a:p>
        </p:txBody>
      </p:sp>
      <p:sp>
        <p:nvSpPr>
          <p:cNvPr id="3" name="Rectangle 2"/>
          <p:cNvSpPr/>
          <p:nvPr userDrawn="1"/>
        </p:nvSpPr>
        <p:spPr>
          <a:xfrm>
            <a:off x="268080" y="286311"/>
            <a:ext cx="3127779" cy="923330"/>
          </a:xfrm>
          <a:prstGeom prst="rect">
            <a:avLst/>
          </a:prstGeom>
        </p:spPr>
        <p:txBody>
          <a:bodyPr wrap="none">
            <a:spAutoFit/>
          </a:bodyPr>
          <a:lstStyle/>
          <a:p>
            <a:r>
              <a:rPr lang="en-US" sz="5400" dirty="0"/>
              <a:t>EXAM TIP!</a:t>
            </a:r>
          </a:p>
        </p:txBody>
      </p:sp>
    </p:spTree>
    <p:extLst>
      <p:ext uri="{BB962C8B-B14F-4D97-AF65-F5344CB8AC3E}">
        <p14:creationId xmlns:p14="http://schemas.microsoft.com/office/powerpoint/2010/main" val="358676014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3167926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942979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a:gradFill>
                  <a:gsLst>
                    <a:gs pos="2239">
                      <a:srgbClr val="505050"/>
                    </a:gs>
                    <a:gs pos="11940">
                      <a:srgbClr val="505050"/>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505050"/>
                    </a:gs>
                    <a:gs pos="11940">
                      <a:srgbClr val="505050"/>
                    </a:gs>
                  </a:gsLst>
                  <a:lin ang="5400000" scaled="0"/>
                </a:gradFill>
              </a:rPr>
              <a:pPr/>
              <a:t>‹#›</a:t>
            </a:fld>
            <a:endParaRPr>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081007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38532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0538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95817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2427657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01500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79311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9914672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78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617702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3034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963034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1745426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9284" y="291102"/>
            <a:ext cx="11385484" cy="899665"/>
          </a:xfrm>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47736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424535398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60107444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7997083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30896954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5403347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1591" y="353551"/>
            <a:ext cx="11778205" cy="878350"/>
          </a:xfrm>
        </p:spPr>
        <p:txBody>
          <a:bodyPr/>
          <a:lstStyle/>
          <a:p>
            <a:r>
              <a:rPr lang="en-US"/>
              <a:t>Click to edit Master title style</a:t>
            </a:r>
            <a:endParaRPr lang="en-US" dirty="0"/>
          </a:p>
        </p:txBody>
      </p:sp>
      <p:sp>
        <p:nvSpPr>
          <p:cNvPr id="3" name="Content Placeholder 2"/>
          <p:cNvSpPr>
            <a:spLocks noGrp="1"/>
          </p:cNvSpPr>
          <p:nvPr>
            <p:ph idx="1"/>
          </p:nvPr>
        </p:nvSpPr>
        <p:spPr>
          <a:xfrm>
            <a:off x="201591" y="1231901"/>
            <a:ext cx="11778205" cy="4933487"/>
          </a:xfrm>
        </p:spPr>
        <p:txBody>
          <a:bodyPr>
            <a:normAutofit/>
          </a:bodyPr>
          <a:lstStyle>
            <a:lvl1pPr marL="0" indent="0">
              <a:buFontTx/>
              <a:buNone/>
              <a:defRPr sz="3600"/>
            </a:lvl1pPr>
            <a:lvl2pPr marL="457200" indent="0">
              <a:buFontTx/>
              <a:buNone/>
              <a:defRPr sz="3200"/>
            </a:lvl2pPr>
            <a:lvl3pPr marL="914400" indent="0">
              <a:buFontTx/>
              <a:buNone/>
              <a:defRPr sz="2800"/>
            </a:lvl3pPr>
            <a:lvl4pPr marL="1371600" indent="0">
              <a:buFontTx/>
              <a:buNone/>
              <a:defRPr sz="2400"/>
            </a:lvl4pPr>
            <a:lvl5pPr marL="1828800" indent="0">
              <a:buFontTx/>
              <a:buNone/>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10976394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15225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7381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03857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69677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65453155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798" spc="-300" baseline="0">
                <a:solidFill>
                  <a:schemeClr val="accent1"/>
                </a:solidFill>
              </a:defRPr>
            </a:lvl1pPr>
          </a:lstStyle>
          <a:p>
            <a:r>
              <a:rPr lang="en-US"/>
              <a:t>Click to edit title style</a:t>
            </a:r>
          </a:p>
        </p:txBody>
      </p:sp>
    </p:spTree>
    <p:extLst>
      <p:ext uri="{BB962C8B-B14F-4D97-AF65-F5344CB8AC3E}">
        <p14:creationId xmlns:p14="http://schemas.microsoft.com/office/powerpoint/2010/main" val="239226742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a:t>Speaker Title</a:t>
            </a:r>
          </a:p>
        </p:txBody>
      </p:sp>
    </p:spTree>
    <p:extLst>
      <p:ext uri="{BB962C8B-B14F-4D97-AF65-F5344CB8AC3E}">
        <p14:creationId xmlns:p14="http://schemas.microsoft.com/office/powerpoint/2010/main" val="26947085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97771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2" y="6566900"/>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89">
              <a:defRPr/>
            </a:pPr>
            <a:r>
              <a:rPr lang="en-US" sz="1029" spc="147">
                <a:gradFill>
                  <a:gsLst>
                    <a:gs pos="0">
                      <a:prstClr val="black">
                        <a:alpha val="50000"/>
                      </a:prstClr>
                    </a:gs>
                    <a:gs pos="86000">
                      <a:prstClr val="black">
                        <a:alpha val="50000"/>
                      </a:prstClr>
                    </a:gs>
                  </a:gsLst>
                  <a:lin ang="5400000" scaled="0"/>
                </a:gradFill>
              </a:rPr>
              <a:t>MICROSOFT CONFIDENTIAL – INTERNAL ONLY</a:t>
            </a:r>
          </a:p>
        </p:txBody>
      </p:sp>
      <p:grpSp>
        <p:nvGrpSpPr>
          <p:cNvPr id="23" name="Group 22"/>
          <p:cNvGrpSpPr/>
          <p:nvPr userDrawn="1"/>
        </p:nvGrpSpPr>
        <p:grpSpPr>
          <a:xfrm>
            <a:off x="-1" y="-63473"/>
            <a:ext cx="12192002" cy="6920987"/>
            <a:chOff x="-1" y="-63473"/>
            <a:chExt cx="12192002" cy="6920987"/>
          </a:xfrm>
        </p:grpSpPr>
        <p:grpSp>
          <p:nvGrpSpPr>
            <p:cNvPr id="3" name="Group 2"/>
            <p:cNvGrpSpPr/>
            <p:nvPr userDrawn="1"/>
          </p:nvGrpSpPr>
          <p:grpSpPr>
            <a:xfrm>
              <a:off x="0" y="-63473"/>
              <a:ext cx="12192001" cy="6920987"/>
              <a:chOff x="0" y="-63473"/>
              <a:chExt cx="12192001" cy="6920987"/>
            </a:xfrm>
          </p:grpSpPr>
          <p:grpSp>
            <p:nvGrpSpPr>
              <p:cNvPr id="4" name="Group 3"/>
              <p:cNvGrpSpPr/>
              <p:nvPr/>
            </p:nvGrpSpPr>
            <p:grpSpPr>
              <a:xfrm>
                <a:off x="0" y="-63473"/>
                <a:ext cx="12192001" cy="6920987"/>
                <a:chOff x="0" y="-63473"/>
                <a:chExt cx="12192001" cy="6920987"/>
              </a:xfrm>
            </p:grpSpPr>
            <p:grpSp>
              <p:nvGrpSpPr>
                <p:cNvPr id="7" name="Group 6"/>
                <p:cNvGrpSpPr/>
                <p:nvPr/>
              </p:nvGrpSpPr>
              <p:grpSpPr>
                <a:xfrm>
                  <a:off x="0" y="-63473"/>
                  <a:ext cx="12192001" cy="6920987"/>
                  <a:chOff x="0" y="-63473"/>
                  <a:chExt cx="12192001" cy="6920987"/>
                </a:xfrm>
              </p:grpSpPr>
              <p:grpSp>
                <p:nvGrpSpPr>
                  <p:cNvPr id="9" name="Group 8"/>
                  <p:cNvGrpSpPr/>
                  <p:nvPr/>
                </p:nvGrpSpPr>
                <p:grpSpPr>
                  <a:xfrm>
                    <a:off x="0" y="-63473"/>
                    <a:ext cx="12192001" cy="6920987"/>
                    <a:chOff x="0" y="-63473"/>
                    <a:chExt cx="12192001" cy="6920987"/>
                  </a:xfrm>
                </p:grpSpPr>
                <p:sp>
                  <p:nvSpPr>
                    <p:cNvPr id="12" name="Rectangle 11"/>
                    <p:cNvSpPr/>
                    <p:nvPr/>
                  </p:nvSpPr>
                  <p:spPr bwMode="auto">
                    <a:xfrm>
                      <a:off x="1" y="487"/>
                      <a:ext cx="12192000" cy="6857027"/>
                    </a:xfrm>
                    <a:prstGeom prst="rect">
                      <a:avLst/>
                    </a:prstGeom>
                    <a:solidFill>
                      <a:srgbClr val="3281A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3828" fontAlgn="base">
                        <a:spcBef>
                          <a:spcPct val="0"/>
                        </a:spcBef>
                        <a:spcAft>
                          <a:spcPct val="0"/>
                        </a:spcAft>
                        <a:defRPr/>
                      </a:pPr>
                      <a:endParaRPr lang="en-US" sz="1960">
                        <a:gradFill>
                          <a:gsLst>
                            <a:gs pos="0">
                              <a:srgbClr val="FFFFFF"/>
                            </a:gs>
                            <a:gs pos="100000">
                              <a:srgbClr val="FFFFFF"/>
                            </a:gs>
                          </a:gsLst>
                          <a:lin ang="5400000" scaled="0"/>
                        </a:gradFill>
                        <a:latin typeface="Calibri" panose="020F0502020204030204"/>
                      </a:endParaRPr>
                    </a:p>
                  </p:txBody>
                </p:sp>
                <p:pic>
                  <p:nvPicPr>
                    <p:cNvPr id="13" name="Picture 1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344228" y="-63473"/>
                      <a:ext cx="8847773" cy="420053"/>
                    </a:xfrm>
                    <a:prstGeom prst="rect">
                      <a:avLst/>
                    </a:prstGeom>
                  </p:spPr>
                </p:pic>
                <p:pic>
                  <p:nvPicPr>
                    <p:cNvPr id="15" name="Picture 1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988"/>
                      <a:ext cx="8847773" cy="420053"/>
                    </a:xfrm>
                    <a:prstGeom prst="rect">
                      <a:avLst/>
                    </a:prstGeom>
                  </p:spPr>
                </p:pic>
              </p:gr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11667" y="-22709"/>
                    <a:ext cx="1880235" cy="371475"/>
                  </a:xfrm>
                  <a:prstGeom prst="rect">
                    <a:avLst/>
                  </a:prstGeom>
                </p:spPr>
              </p:pic>
              <p:sp>
                <p:nvSpPr>
                  <p:cNvPr id="11" name="TextBox 10"/>
                  <p:cNvSpPr txBox="1"/>
                  <p:nvPr/>
                </p:nvSpPr>
                <p:spPr>
                  <a:xfrm>
                    <a:off x="10973564" y="-16991"/>
                    <a:ext cx="809837" cy="353943"/>
                  </a:xfrm>
                  <a:prstGeom prst="rect">
                    <a:avLst/>
                  </a:prstGeom>
                  <a:noFill/>
                </p:spPr>
                <p:txBody>
                  <a:bodyPr wrap="none" rtlCol="0">
                    <a:spAutoFit/>
                  </a:bodyPr>
                  <a:lstStyle/>
                  <a:p>
                    <a:pPr defTabSz="914126">
                      <a:defRPr/>
                    </a:pPr>
                    <a:r>
                      <a:rPr lang="en-US" sz="1100">
                        <a:solidFill>
                          <a:prstClr val="white"/>
                        </a:solidFill>
                        <a:latin typeface="Segoe UI Light" panose="020B0502040204020203" pitchFamily="34" charset="0"/>
                        <a:cs typeface="Segoe UI Light" panose="020B0502040204020203" pitchFamily="34" charset="0"/>
                      </a:rPr>
                      <a:t>Kate Smith</a:t>
                    </a:r>
                  </a:p>
                  <a:p>
                    <a:pPr defTabSz="914126">
                      <a:defRPr/>
                    </a:pPr>
                    <a:r>
                      <a:rPr lang="en-US" sz="600">
                        <a:solidFill>
                          <a:prstClr val="white"/>
                        </a:solidFill>
                        <a:latin typeface="Segoe UI Light" panose="020B0502040204020203" pitchFamily="34" charset="0"/>
                        <a:cs typeface="Segoe UI Light" panose="020B0502040204020203" pitchFamily="34" charset="0"/>
                      </a:rPr>
                      <a:t>CONTOSO</a:t>
                    </a:r>
                  </a:p>
                </p:txBody>
              </p:sp>
            </p:gr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78735" y="-28089"/>
                  <a:ext cx="388620" cy="365760"/>
                </a:xfrm>
                <a:prstGeom prst="rect">
                  <a:avLst/>
                </a:prstGeom>
              </p:spPr>
            </p:pic>
          </p:grpSp>
          <p:sp>
            <p:nvSpPr>
              <p:cNvPr id="5" name="Rectangle 4"/>
              <p:cNvSpPr/>
              <p:nvPr/>
            </p:nvSpPr>
            <p:spPr>
              <a:xfrm>
                <a:off x="8483870" y="-3052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sp>
            <p:nvSpPr>
              <p:cNvPr id="6" name="Rectangle 5"/>
              <p:cNvSpPr/>
              <p:nvPr/>
            </p:nvSpPr>
            <p:spPr>
              <a:xfrm>
                <a:off x="7145220" y="304314"/>
                <a:ext cx="3708129" cy="45719"/>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grpSp>
        <p:pic>
          <p:nvPicPr>
            <p:cNvPr id="17" name="Picture 16"/>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432436" y="356582"/>
              <a:ext cx="5663565" cy="4451985"/>
            </a:xfrm>
            <a:prstGeom prst="rect">
              <a:avLst/>
            </a:prstGeom>
          </p:spPr>
        </p:pic>
        <p:sp>
          <p:nvSpPr>
            <p:cNvPr id="18" name="TextBox 17"/>
            <p:cNvSpPr txBox="1"/>
            <p:nvPr userDrawn="1"/>
          </p:nvSpPr>
          <p:spPr>
            <a:xfrm>
              <a:off x="1962528" y="32223"/>
              <a:ext cx="3128087" cy="261610"/>
            </a:xfrm>
            <a:prstGeom prst="rect">
              <a:avLst/>
            </a:prstGeom>
            <a:noFill/>
          </p:spPr>
          <p:txBody>
            <a:bodyPr wrap="square" rtlCol="0">
              <a:spAutoFit/>
            </a:bodyPr>
            <a:lstStyle/>
            <a:p>
              <a:pPr defTabSz="914400">
                <a:defRPr/>
              </a:pPr>
              <a:r>
                <a:rPr lang="en-US" sz="1100">
                  <a:solidFill>
                    <a:prstClr val="white"/>
                  </a:solidFill>
                  <a:cs typeface="Segoe UI" panose="020B0502040204020203" pitchFamily="34" charset="0"/>
                </a:rPr>
                <a:t>Advisor recommendations</a:t>
              </a:r>
            </a:p>
          </p:txBody>
        </p:sp>
        <p:grpSp>
          <p:nvGrpSpPr>
            <p:cNvPr id="21" name="Group 20"/>
            <p:cNvGrpSpPr/>
            <p:nvPr userDrawn="1"/>
          </p:nvGrpSpPr>
          <p:grpSpPr>
            <a:xfrm>
              <a:off x="-1" y="356580"/>
              <a:ext cx="396717" cy="6500934"/>
              <a:chOff x="-1" y="356580"/>
              <a:chExt cx="396717" cy="6500934"/>
            </a:xfrm>
          </p:grpSpPr>
          <p:pic>
            <p:nvPicPr>
              <p:cNvPr id="19" name="Picture 18"/>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0" y="356580"/>
                <a:ext cx="396716" cy="3934778"/>
              </a:xfrm>
              <a:prstGeom prst="rect">
                <a:avLst/>
              </a:prstGeom>
            </p:spPr>
          </p:pic>
          <p:pic>
            <p:nvPicPr>
              <p:cNvPr id="20" name="Picture 19"/>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 y="4059900"/>
                <a:ext cx="396717" cy="2797614"/>
              </a:xfrm>
              <a:prstGeom prst="rect">
                <a:avLst/>
              </a:prstGeom>
            </p:spPr>
          </p:pic>
        </p:grpSp>
      </p:grpSp>
    </p:spTree>
    <p:extLst>
      <p:ext uri="{BB962C8B-B14F-4D97-AF65-F5344CB8AC3E}">
        <p14:creationId xmlns:p14="http://schemas.microsoft.com/office/powerpoint/2010/main" val="122822125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5431" y="6567087"/>
            <a:ext cx="3701141"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45209492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929263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04Trust_Photo">
    <p:spTree>
      <p:nvGrpSpPr>
        <p:cNvPr id="1" name=""/>
        <p:cNvGrpSpPr/>
        <p:nvPr/>
      </p:nvGrpSpPr>
      <p:grpSpPr>
        <a:xfrm>
          <a:off x="0" y="0"/>
          <a:ext cx="0" cy="0"/>
          <a:chOff x="0" y="0"/>
          <a:chExt cx="0" cy="0"/>
        </a:xfrm>
      </p:grpSpPr>
      <p:grpSp>
        <p:nvGrpSpPr>
          <p:cNvPr id="20" name="Group 19"/>
          <p:cNvGrpSpPr/>
          <p:nvPr userDrawn="1"/>
        </p:nvGrpSpPr>
        <p:grpSpPr>
          <a:xfrm>
            <a:off x="9743882" y="121604"/>
            <a:ext cx="1955993" cy="644102"/>
            <a:chOff x="9743882" y="121604"/>
            <a:chExt cx="1955993" cy="644102"/>
          </a:xfrm>
        </p:grpSpPr>
        <p:sp>
          <p:nvSpPr>
            <p:cNvPr id="21" name="Rectangle 20"/>
            <p:cNvSpPr/>
            <p:nvPr/>
          </p:nvSpPr>
          <p:spPr bwMode="auto">
            <a:xfrm rot="5400000">
              <a:off x="10399828" y="-534341"/>
              <a:ext cx="644102" cy="195599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a:solidFill>
                  <a:srgbClr val="505050">
                    <a:lumMod val="50000"/>
                  </a:srgbClr>
                </a:solidFill>
                <a:latin typeface="Segoe UI Semibold" panose="020B0702040204020203" pitchFamily="34" charset="0"/>
                <a:cs typeface="Segoe UI" pitchFamily="34" charset="0"/>
              </a:endParaRPr>
            </a:p>
          </p:txBody>
        </p:sp>
        <p:sp>
          <p:nvSpPr>
            <p:cNvPr id="22" name="Isosceles Triangle 21"/>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 Placeholder 3"/>
          <p:cNvSpPr>
            <a:spLocks noGrp="1"/>
          </p:cNvSpPr>
          <p:nvPr>
            <p:ph type="body" sz="quarter" idx="14" hasCustomPrompt="1"/>
          </p:nvPr>
        </p:nvSpPr>
        <p:spPr>
          <a:xfrm>
            <a:off x="9997897" y="168629"/>
            <a:ext cx="1275437"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1" y="486"/>
            <a:ext cx="4264181" cy="6857514"/>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2000" kern="0">
                <a:ln w="19050">
                  <a:noFill/>
                </a:ln>
                <a:solidFill>
                  <a:srgbClr val="008272"/>
                </a:solidFill>
                <a:ea typeface="Segoe UI" pitchFamily="34" charset="0"/>
                <a:cs typeface="Segoe UI" pitchFamily="34" charset="0"/>
                <a:sym typeface="Wingdings" panose="05000000000000000000" pitchFamily="2" charset="2"/>
              </a:rPr>
              <a:t></a:t>
            </a:r>
            <a:endParaRPr lang="en-US" sz="2000" kern="0">
              <a:ln w="19050">
                <a:noFill/>
              </a:ln>
              <a:solidFill>
                <a:srgbClr val="008272"/>
              </a:solidFill>
              <a:ea typeface="Segoe UI" pitchFamily="34" charset="0"/>
              <a:cs typeface="Segoe UI" pitchFamily="34" charset="0"/>
            </a:endParaRPr>
          </a:p>
        </p:txBody>
      </p:sp>
      <p:sp>
        <p:nvSpPr>
          <p:cNvPr id="2" name="Title 1"/>
          <p:cNvSpPr>
            <a:spLocks noGrp="1"/>
          </p:cNvSpPr>
          <p:nvPr>
            <p:ph type="title"/>
          </p:nvPr>
        </p:nvSpPr>
        <p:spPr>
          <a:xfrm>
            <a:off x="269240" y="289511"/>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1" y="1604086"/>
            <a:ext cx="3780245" cy="433965"/>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055657"/>
            <a:ext cx="3329638" cy="406265"/>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grpSp>
        <p:nvGrpSpPr>
          <p:cNvPr id="16" name="Group 15"/>
          <p:cNvGrpSpPr/>
          <p:nvPr userDrawn="1"/>
        </p:nvGrpSpPr>
        <p:grpSpPr>
          <a:xfrm>
            <a:off x="11378791" y="121601"/>
            <a:ext cx="644101" cy="644101"/>
            <a:chOff x="457580" y="5628520"/>
            <a:chExt cx="657017" cy="657017"/>
          </a:xfrm>
        </p:grpSpPr>
        <p:sp>
          <p:nvSpPr>
            <p:cNvPr id="17" name="Oval 16"/>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19" name="Picture Placeholder 16"/>
          <p:cNvSpPr>
            <a:spLocks noGrp="1"/>
          </p:cNvSpPr>
          <p:nvPr>
            <p:ph type="pic" sz="quarter" idx="13"/>
          </p:nvPr>
        </p:nvSpPr>
        <p:spPr>
          <a:xfrm>
            <a:off x="4800600" y="289511"/>
            <a:ext cx="6096000" cy="6172411"/>
          </a:xfrm>
        </p:spPr>
        <p:txBody>
          <a:bodyPr>
            <a:noAutofit/>
          </a:bodyPr>
          <a:lstStyle>
            <a:lvl1pPr marL="0" indent="0" algn="ctr">
              <a:buNone/>
              <a:defRPr/>
            </a:lvl1pPr>
          </a:lstStyle>
          <a:p>
            <a:endParaRPr lang="en-US"/>
          </a:p>
        </p:txBody>
      </p:sp>
    </p:spTree>
    <p:extLst>
      <p:ext uri="{BB962C8B-B14F-4D97-AF65-F5344CB8AC3E}">
        <p14:creationId xmlns:p14="http://schemas.microsoft.com/office/powerpoint/2010/main" val="2370672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737435" y="5912756"/>
            <a:ext cx="1075699" cy="205873"/>
          </a:xfrm>
          <a:prstGeom prst="rect">
            <a:avLst/>
          </a:prstGeom>
        </p:spPr>
      </p:pic>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18553" y="649721"/>
            <a:ext cx="10255939" cy="5104275"/>
          </a:xfrm>
          <a:prstGeom prst="rect">
            <a:avLst/>
          </a:prstGeom>
        </p:spPr>
      </p:pic>
    </p:spTree>
    <p:extLst>
      <p:ext uri="{BB962C8B-B14F-4D97-AF65-F5344CB8AC3E}">
        <p14:creationId xmlns:p14="http://schemas.microsoft.com/office/powerpoint/2010/main" val="3793368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2"/>
            <a:ext cx="5826698" cy="1972400"/>
          </a:xfrm>
          <a:noFill/>
        </p:spPr>
        <p:txBody>
          <a:bodyPr lIns="146304" tIns="91440" rIns="146304" bIns="91440" anchor="t" anchorCtr="0"/>
          <a:lstStyle>
            <a:lvl1pPr>
              <a:defRPr sz="5292"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4" y="3608310"/>
            <a:ext cx="4751001" cy="990031"/>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8586" y="6112613"/>
            <a:ext cx="1075699" cy="205873"/>
          </a:xfrm>
          <a:prstGeom prst="rect">
            <a:avLst/>
          </a:prstGeom>
        </p:spPr>
      </p:pic>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005699" y="1366955"/>
            <a:ext cx="7231699" cy="3599141"/>
          </a:xfrm>
          <a:prstGeom prst="rect">
            <a:avLst/>
          </a:prstGeom>
        </p:spPr>
      </p:pic>
    </p:spTree>
    <p:extLst>
      <p:ext uri="{BB962C8B-B14F-4D97-AF65-F5344CB8AC3E}">
        <p14:creationId xmlns:p14="http://schemas.microsoft.com/office/powerpoint/2010/main" val="34290547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48586" y="6112613"/>
            <a:ext cx="1075699" cy="205873"/>
          </a:xfrm>
          <a:prstGeom prst="rect">
            <a:avLst/>
          </a:prstGeom>
        </p:spPr>
      </p:pic>
    </p:spTree>
    <p:extLst>
      <p:ext uri="{BB962C8B-B14F-4D97-AF65-F5344CB8AC3E}">
        <p14:creationId xmlns:p14="http://schemas.microsoft.com/office/powerpoint/2010/main" val="644773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58990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447415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6117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497603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2702" y="358017"/>
            <a:ext cx="10515600" cy="2275854"/>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92702" y="2994923"/>
            <a:ext cx="10515600" cy="1500187"/>
          </a:xfrm>
        </p:spPr>
        <p:txBody>
          <a:bodyPr/>
          <a:lstStyle>
            <a:lvl1pPr marL="0" indent="0">
              <a:buNone/>
              <a:defRPr sz="2400" baseline="0">
                <a:solidFill>
                  <a:srgbClr val="0070C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8/15/2018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9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nodeType="withEffect">
                                  <p:stCondLst>
                                    <p:cond delay="900"/>
                                  </p:stCondLst>
                                  <p:childTnLst>
                                    <p:animMotion origin="layout" path="M -0.01455 -1.34362E-6 L -3.90605E-7 -1.34362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nodeType="withEffect">
                                  <p:stCondLst>
                                    <p:cond delay="200"/>
                                  </p:stCondLst>
                                  <p:childTnLst>
                                    <p:animScale>
                                      <p:cBhvr>
                                        <p:cTn id="11"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1312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2" spc="-98" baseline="0">
                <a:solidFill>
                  <a:schemeClr val="tx1"/>
                </a:solidFill>
              </a:defRPr>
            </a:lvl1pPr>
          </a:lstStyle>
          <a:p>
            <a:r>
              <a:rPr lang="en-US"/>
              <a:t>Lorem ipsum</a:t>
            </a:r>
          </a:p>
        </p:txBody>
      </p:sp>
    </p:spTree>
    <p:extLst>
      <p:ext uri="{BB962C8B-B14F-4D97-AF65-F5344CB8AC3E}">
        <p14:creationId xmlns:p14="http://schemas.microsoft.com/office/powerpoint/2010/main" val="28114327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02074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143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6010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3049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026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0799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6405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341036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6" Type="http://schemas.openxmlformats.org/officeDocument/2006/relationships/theme" Target="../theme/theme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3.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theme" Target="../theme/theme4.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image" Target="../media/image15.png"/><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theme" Target="../theme/theme6.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image" Target="../media/image19.emf"/><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5" Type="http://schemas.openxmlformats.org/officeDocument/2006/relationships/theme" Target="../theme/theme7.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8/15/2018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0" r:id="rId5"/>
    <p:sldLayoutId id="2147483669" r:id="rId6"/>
    <p:sldLayoutId id="2147483650" r:id="rId7"/>
    <p:sldLayoutId id="2147483649" r:id="rId8"/>
    <p:sldLayoutId id="2147483651" r:id="rId9"/>
    <p:sldLayoutId id="2147483668" r:id="rId10"/>
    <p:sldLayoutId id="2147483652" r:id="rId11"/>
    <p:sldLayoutId id="2147483653" r:id="rId12"/>
    <p:sldLayoutId id="2147483654" r:id="rId13"/>
    <p:sldLayoutId id="2147483655" r:id="rId14"/>
    <p:sldLayoutId id="2147483656" r:id="rId15"/>
    <p:sldLayoutId id="2147483657" r:id="rId16"/>
    <p:sldLayoutId id="2147483658" r:id="rId17"/>
    <p:sldLayoutId id="2147483659" r:id="rId18"/>
    <p:sldLayoutId id="2147483664" r:id="rId19"/>
    <p:sldLayoutId id="2147483666" r:id="rId20"/>
    <p:sldLayoutId id="2147483677" r:id="rId21"/>
    <p:sldLayoutId id="2147483678" r:id="rId22"/>
    <p:sldLayoutId id="2147483679"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368406B1-5395-4EAD-BD16-C032EA563FF8}" type="datetimeFigureOut">
              <a:rPr lang="en-US" smtClean="0">
                <a:solidFill>
                  <a:prstClr val="black">
                    <a:tint val="75000"/>
                  </a:prstClr>
                </a:solidFill>
              </a:rPr>
              <a:pPr defTabSz="914400"/>
              <a:t>8/15/2018</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dirty="0">
              <a:solidFill>
                <a:prstClr val="black">
                  <a:tint val="75000"/>
                </a:prstClr>
              </a:solidFill>
            </a:endParaRPr>
          </a:p>
        </p:txBody>
      </p:sp>
      <p:sp>
        <p:nvSpPr>
          <p:cNvPr id="6" name="Slide Number Placeholder 5"/>
          <p:cNvSpPr>
            <a:spLocks noGrp="1"/>
          </p:cNvSpPr>
          <p:nvPr>
            <p:ph type="sldNum" sz="quarter" idx="4"/>
          </p:nvPr>
        </p:nvSpPr>
        <p:spPr>
          <a:xfrm>
            <a:off x="8424985" y="6356350"/>
            <a:ext cx="890953"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2AD9E620-94DA-46AD-A290-2756EFB5EED5}" type="slidenum">
              <a:rPr lang="en-US" smtClean="0">
                <a:solidFill>
                  <a:prstClr val="black">
                    <a:tint val="75000"/>
                  </a:prstClr>
                </a:solidFill>
              </a:rPr>
              <a:pPr defTabSz="914400"/>
              <a:t>‹#›</a:t>
            </a:fld>
            <a:endParaRPr lang="en-US" dirty="0">
              <a:solidFill>
                <a:prstClr val="black">
                  <a:tint val="75000"/>
                </a:prstClr>
              </a:solidFill>
            </a:endParaRPr>
          </a:p>
        </p:txBody>
      </p:sp>
      <p:sp>
        <p:nvSpPr>
          <p:cNvPr id="7" name="TextBox 6">
            <a:extLst>
              <a:ext uri="{FF2B5EF4-FFF2-40B4-BE49-F238E27FC236}">
                <a16:creationId xmlns:a16="http://schemas.microsoft.com/office/drawing/2014/main" id="{F1AD2E1B-5768-4AAB-9E0B-49A56B81BA7D}"/>
              </a:ext>
            </a:extLst>
          </p:cNvPr>
          <p:cNvSpPr txBox="1"/>
          <p:nvPr userDrawn="1"/>
        </p:nvSpPr>
        <p:spPr>
          <a:xfrm>
            <a:off x="9409723" y="6343528"/>
            <a:ext cx="2680677" cy="369332"/>
          </a:xfrm>
          <a:prstGeom prst="rect">
            <a:avLst/>
          </a:prstGeom>
          <a:noFill/>
        </p:spPr>
        <p:txBody>
          <a:bodyPr wrap="square" rtlCol="0">
            <a:spAutoFit/>
          </a:bodyPr>
          <a:lstStyle/>
          <a:p>
            <a:pPr defTabSz="914400"/>
            <a:r>
              <a:rPr lang="en-US" sz="1000" dirty="0">
                <a:solidFill>
                  <a:prstClr val="black"/>
                </a:solidFill>
              </a:rPr>
              <a:t>Socialize: </a:t>
            </a:r>
            <a:r>
              <a:rPr lang="en-US" dirty="0">
                <a:solidFill>
                  <a:prstClr val="black"/>
                </a:solidFill>
              </a:rPr>
              <a:t>#70-535 @ITProGuru</a:t>
            </a:r>
          </a:p>
        </p:txBody>
      </p:sp>
    </p:spTree>
    <p:extLst>
      <p:ext uri="{BB962C8B-B14F-4D97-AF65-F5344CB8AC3E}">
        <p14:creationId xmlns:p14="http://schemas.microsoft.com/office/powerpoint/2010/main" val="174088568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A503EBAF-BB52-4FEC-9EE9-8BBEE62A6D43}" type="datetimeFigureOut">
              <a:rPr lang="de-DE" smtClean="0">
                <a:solidFill>
                  <a:prstClr val="black">
                    <a:tint val="75000"/>
                  </a:prstClr>
                </a:solidFill>
              </a:rPr>
              <a:pPr defTabSz="914400"/>
              <a:t>15.08.2018</a:t>
            </a:fld>
            <a:endParaRPr lang="de-DE">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de-DE">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78737CF5-2D32-48D6-9100-749DEC1D6F62}" type="slidenum">
              <a:rPr lang="de-DE" smtClean="0">
                <a:solidFill>
                  <a:prstClr val="black">
                    <a:tint val="75000"/>
                  </a:prstClr>
                </a:solidFill>
              </a:rPr>
              <a:pPr defTabSz="914400"/>
              <a:t>‹#›</a:t>
            </a:fld>
            <a:endParaRPr lang="de-DE">
              <a:solidFill>
                <a:prstClr val="black">
                  <a:tint val="75000"/>
                </a:prstClr>
              </a:solidFill>
            </a:endParaRPr>
          </a:p>
        </p:txBody>
      </p:sp>
    </p:spTree>
    <p:extLst>
      <p:ext uri="{BB962C8B-B14F-4D97-AF65-F5344CB8AC3E}">
        <p14:creationId xmlns:p14="http://schemas.microsoft.com/office/powerpoint/2010/main" val="89891523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400"/>
            <a:fld id="{27258FFF-F925-446B-8502-81C933981705}" type="slidenum">
              <a:rPr>
                <a:gradFill>
                  <a:gsLst>
                    <a:gs pos="2239">
                      <a:srgbClr val="505050"/>
                    </a:gs>
                    <a:gs pos="11940">
                      <a:srgbClr val="505050"/>
                    </a:gs>
                  </a:gsLst>
                  <a:lin ang="5400000" scaled="0"/>
                </a:gradFill>
              </a:rPr>
              <a:pPr defTabSz="914400"/>
              <a:t>‹#›</a:t>
            </a:fld>
            <a:endParaRPr>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91467236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3112031104"/>
      </p:ext>
    </p:extLst>
  </p:cSld>
  <p:clrMap bg1="dk1" tx1="lt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Lst>
  <p:transition>
    <p:fade/>
  </p:transition>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44676562"/>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2"/>
            <a:ext cx="936855" cy="5662634"/>
            <a:chOff x="12618967" y="-8396"/>
            <a:chExt cx="955641" cy="5775362"/>
          </a:xfrm>
        </p:grpSpPr>
        <p:grpSp>
          <p:nvGrpSpPr>
            <p:cNvPr id="18" name="Group 17"/>
            <p:cNvGrpSpPr/>
            <p:nvPr userDrawn="1"/>
          </p:nvGrpSpPr>
          <p:grpSpPr>
            <a:xfrm>
              <a:off x="12618967" y="-8396"/>
              <a:ext cx="955641" cy="5775362"/>
              <a:chOff x="12618967" y="-8396"/>
              <a:chExt cx="955641" cy="5775362"/>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92035">
                            <a:srgbClr val="505050"/>
                          </a:gs>
                          <a:gs pos="27000">
                            <a:srgbClr val="505050"/>
                          </a:gs>
                        </a:gsLst>
                        <a:lin ang="5400000" scaled="0"/>
                      </a:gradFill>
                      <a:ea typeface="Segoe UI" pitchFamily="34" charset="0"/>
                      <a:cs typeface="Segoe UI" pitchFamily="34" charset="0"/>
                    </a:rPr>
                    <a:t>Light Gray</a:t>
                  </a:r>
                </a:p>
                <a:p>
                  <a:pPr defTabSz="913927" fontAlgn="base">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3927"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 G:45 B:145</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Gray</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R:115 G:115 B:115</a:t>
                  </a: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solidFill>
                        <a:srgbClr val="000000"/>
                      </a:solidFill>
                      <a:ea typeface="Segoe UI" pitchFamily="34" charset="0"/>
                      <a:cs typeface="Segoe UI" pitchFamily="34" charset="0"/>
                    </a:rPr>
                    <a:t>Yellow</a:t>
                  </a:r>
                </a:p>
                <a:p>
                  <a:pPr defTabSz="913927" fontAlgn="base">
                    <a:spcBef>
                      <a:spcPct val="0"/>
                    </a:spcBef>
                    <a:spcAft>
                      <a:spcPct val="0"/>
                    </a:spcAft>
                  </a:pPr>
                  <a:r>
                    <a:rPr lang="en-US" sz="490">
                      <a:solidFill>
                        <a:srgbClr val="000000"/>
                      </a:solidFill>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Teal</a:t>
                  </a:r>
                </a:p>
                <a:p>
                  <a:pPr defTabSz="913927"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G:130 B:114</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defTabSz="914400">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defTabSz="914400">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3927" fontAlgn="base">
                <a:spcBef>
                  <a:spcPct val="0"/>
                </a:spcBef>
                <a:spcAft>
                  <a:spcPct val="0"/>
                </a:spcAft>
              </a:pPr>
              <a:r>
                <a:rPr lang="en-US" sz="490" b="1">
                  <a:gradFill>
                    <a:gsLst>
                      <a:gs pos="7965">
                        <a:srgbClr val="000000"/>
                      </a:gs>
                      <a:gs pos="28319">
                        <a:srgbClr val="000000"/>
                      </a:gs>
                    </a:gsLst>
                    <a:lin ang="5400000" scaled="0"/>
                  </a:gradFill>
                  <a:ea typeface="Segoe UI" pitchFamily="34" charset="0"/>
                  <a:cs typeface="Segoe UI" pitchFamily="34" charset="0"/>
                </a:rPr>
                <a:t>Cyan</a:t>
              </a:r>
            </a:p>
            <a:p>
              <a:pPr defTabSz="913927" fontAlgn="base">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R:0 G:188 B:242</a:t>
              </a:r>
            </a:p>
          </p:txBody>
        </p:sp>
      </p:grpSp>
    </p:spTree>
    <p:extLst>
      <p:ext uri="{BB962C8B-B14F-4D97-AF65-F5344CB8AC3E}">
        <p14:creationId xmlns:p14="http://schemas.microsoft.com/office/powerpoint/2010/main" val="915052538"/>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image" Target="../media/image39.png"/></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55.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118.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13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44.xml"/><Relationship Id="rId5" Type="http://schemas.openxmlformats.org/officeDocument/2006/relationships/image" Target="../media/image62.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118.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18.xml"/><Relationship Id="rId5" Type="http://schemas.openxmlformats.org/officeDocument/2006/relationships/image" Target="../media/image67.pn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8" Type="http://schemas.openxmlformats.org/officeDocument/2006/relationships/image" Target="../media/image73.emf"/><Relationship Id="rId13" Type="http://schemas.openxmlformats.org/officeDocument/2006/relationships/image" Target="../media/image77.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6.emf"/><Relationship Id="rId2" Type="http://schemas.openxmlformats.org/officeDocument/2006/relationships/notesSlide" Target="../notesSlides/notesSlide17.xml"/><Relationship Id="rId16" Type="http://schemas.openxmlformats.org/officeDocument/2006/relationships/image" Target="../media/image80.png"/><Relationship Id="rId1" Type="http://schemas.openxmlformats.org/officeDocument/2006/relationships/slideLayout" Target="../slideLayouts/slideLayout44.xml"/><Relationship Id="rId6" Type="http://schemas.openxmlformats.org/officeDocument/2006/relationships/image" Target="../media/image71.png"/><Relationship Id="rId11" Type="http://schemas.openxmlformats.org/officeDocument/2006/relationships/image" Target="../media/image75.emf"/><Relationship Id="rId5" Type="http://schemas.openxmlformats.org/officeDocument/2006/relationships/image" Target="../media/image70.png"/><Relationship Id="rId15" Type="http://schemas.openxmlformats.org/officeDocument/2006/relationships/image" Target="../media/image79.png"/><Relationship Id="rId10" Type="http://schemas.microsoft.com/office/2007/relationships/hdphoto" Target="../media/hdphoto4.wdp"/><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44.xml"/><Relationship Id="rId5" Type="http://schemas.openxmlformats.org/officeDocument/2006/relationships/image" Target="../media/image81.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hyperlink" Target="https://www.chef.io/solutions/windows/" TargetMode="External"/><Relationship Id="rId7"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hyperlink" Target="https://docs.microsoft.com/en-us/azure/automation/automation-dsc-overview" TargetMode="External"/><Relationship Id="rId4" Type="http://schemas.openxmlformats.org/officeDocument/2006/relationships/hyperlink" Target="http://puppetlabs.com/solutions/microsoft" TargetMode="External"/><Relationship Id="rId9" Type="http://schemas.openxmlformats.org/officeDocument/2006/relationships/image" Target="../media/image8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44.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emf"/><Relationship Id="rId9" Type="http://schemas.openxmlformats.org/officeDocument/2006/relationships/image" Target="../media/image93.png"/></Relationships>
</file>

<file path=ppt/slides/_rels/slide2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44.xml"/><Relationship Id="rId5" Type="http://schemas.openxmlformats.org/officeDocument/2006/relationships/image" Target="../media/image99.png"/><Relationship Id="rId4" Type="http://schemas.openxmlformats.org/officeDocument/2006/relationships/image" Target="../media/image98.png"/></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44.xml"/><Relationship Id="rId4" Type="http://schemas.openxmlformats.org/officeDocument/2006/relationships/hyperlink" Target="https://docs.microsoft.com/en-us/azure/logic-apps/logic-apps-what-are-logic-app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44.xml"/><Relationship Id="rId4" Type="http://schemas.openxmlformats.org/officeDocument/2006/relationships/hyperlink" Target="https://azure.microsoft.com/en-us/blog/manage-your-business-needs-with-new-enhancements-in-azure-autoscal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automation/automation-create-standalone-account"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45.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5.tif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7.tif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07.tiff"/><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08.tiff"/></Relationships>
</file>

<file path=ppt/slides/_rels/slide3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11.tif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image" Target="../media/image112.png"/><Relationship Id="rId7" Type="http://schemas.openxmlformats.org/officeDocument/2006/relationships/image" Target="../media/image116.emf"/><Relationship Id="rId2" Type="http://schemas.openxmlformats.org/officeDocument/2006/relationships/notesSlide" Target="../notesSlides/notesSlide44.xml"/><Relationship Id="rId1" Type="http://schemas.openxmlformats.org/officeDocument/2006/relationships/slideLayout" Target="../slideLayouts/slideLayout22.xml"/><Relationship Id="rId6" Type="http://schemas.openxmlformats.org/officeDocument/2006/relationships/image" Target="../media/image115.emf"/><Relationship Id="rId11" Type="http://schemas.microsoft.com/office/2007/relationships/hdphoto" Target="../media/hdphoto5.wdp"/><Relationship Id="rId5" Type="http://schemas.openxmlformats.org/officeDocument/2006/relationships/image" Target="../media/image114.emf"/><Relationship Id="rId10" Type="http://schemas.openxmlformats.org/officeDocument/2006/relationships/image" Target="../media/image119.png"/><Relationship Id="rId4" Type="http://schemas.openxmlformats.org/officeDocument/2006/relationships/image" Target="../media/image113.emf"/><Relationship Id="rId9" Type="http://schemas.openxmlformats.org/officeDocument/2006/relationships/image" Target="../media/image118.png"/></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pdfstore/en-us/Azure.azure-documents/live/backup.pdf" TargetMode="External"/><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hyperlink" Target="https://docs.microsoft.com/en-us/azure/backup/backup-try-azure-backup-in-10-mins"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hyperlink" Target="https://docs.microsoft.com/en-us/azure/backup/backup-try-azure-backup-in-10-min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124.png"/></Relationships>
</file>

<file path=ppt/slides/_rels/slide5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56.xml.rels><?xml version="1.0" encoding="UTF-8" standalone="yes"?>
<Relationships xmlns="http://schemas.openxmlformats.org/package/2006/relationships"><Relationship Id="rId3" Type="http://schemas.openxmlformats.org/officeDocument/2006/relationships/hyperlink" Target="https://azure.microsoft.com/en-us/blog/announcing-microsoft-azure-backup-server/" TargetMode="External"/><Relationship Id="rId2" Type="http://schemas.openxmlformats.org/officeDocument/2006/relationships/notesSlide" Target="../notesSlides/notesSlide56.xml"/><Relationship Id="rId1" Type="http://schemas.openxmlformats.org/officeDocument/2006/relationships/slideLayout" Target="../slideLayouts/slideLayout11.xml"/><Relationship Id="rId4" Type="http://schemas.openxmlformats.org/officeDocument/2006/relationships/hyperlink" Target="https://www.microsoft.com/en-us/download/details.aspx?id=55269"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en-us/azure/key-vault/" TargetMode="External"/><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hyperlink" Target="https://docs.microsoft.com/en-us/azure/backup/"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131.emf"/><Relationship Id="rId13" Type="http://schemas.openxmlformats.org/officeDocument/2006/relationships/image" Target="../media/image136.emf"/><Relationship Id="rId3" Type="http://schemas.openxmlformats.org/officeDocument/2006/relationships/image" Target="../media/image112.png"/><Relationship Id="rId7" Type="http://schemas.openxmlformats.org/officeDocument/2006/relationships/image" Target="../media/image130.png"/><Relationship Id="rId12" Type="http://schemas.openxmlformats.org/officeDocument/2006/relationships/image" Target="../media/image135.emf"/><Relationship Id="rId2" Type="http://schemas.openxmlformats.org/officeDocument/2006/relationships/notesSlide" Target="../notesSlides/notesSlide58.xml"/><Relationship Id="rId1" Type="http://schemas.openxmlformats.org/officeDocument/2006/relationships/slideLayout" Target="../slideLayouts/slideLayout21.xml"/><Relationship Id="rId6" Type="http://schemas.openxmlformats.org/officeDocument/2006/relationships/image" Target="../media/image129.png"/><Relationship Id="rId11" Type="http://schemas.openxmlformats.org/officeDocument/2006/relationships/image" Target="../media/image134.emf"/><Relationship Id="rId5" Type="http://schemas.openxmlformats.org/officeDocument/2006/relationships/image" Target="../media/image128.png"/><Relationship Id="rId10" Type="http://schemas.openxmlformats.org/officeDocument/2006/relationships/image" Target="../media/image133.emf"/><Relationship Id="rId4" Type="http://schemas.openxmlformats.org/officeDocument/2006/relationships/image" Target="../media/image127.png"/><Relationship Id="rId9" Type="http://schemas.openxmlformats.org/officeDocument/2006/relationships/image" Target="../media/image132.emf"/><Relationship Id="rId14" Type="http://schemas.openxmlformats.org/officeDocument/2006/relationships/image" Target="../media/image137.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44.xml"/><Relationship Id="rId5" Type="http://schemas.openxmlformats.org/officeDocument/2006/relationships/image" Target="../media/image50.png"/><Relationship Id="rId4" Type="http://schemas.openxmlformats.org/officeDocument/2006/relationships/image" Target="../media/image3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86.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118.xml"/><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1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99762" y="1248840"/>
            <a:ext cx="10992475" cy="1737647"/>
          </a:xfrm>
        </p:spPr>
        <p:txBody>
          <a:bodyPr vert="horz" lIns="91440" tIns="45720" rIns="91440" bIns="45720" rtlCol="0" anchor="ctr">
            <a:normAutofit/>
          </a:bodyPr>
          <a:lstStyle/>
          <a:p>
            <a:pPr defTabSz="914400"/>
            <a:r>
              <a:rPr lang="en-US" sz="4800" b="1" dirty="0">
                <a:solidFill>
                  <a:schemeClr val="accent1"/>
                </a:solidFill>
              </a:rPr>
              <a:t>Architecting Microsoft Azure Solutions</a:t>
            </a:r>
            <a:br>
              <a:rPr lang="en-US" sz="4700" dirty="0">
                <a:solidFill>
                  <a:schemeClr val="accent1"/>
                </a:solidFill>
              </a:rPr>
            </a:br>
            <a:r>
              <a:rPr lang="en-US" sz="4700" dirty="0">
                <a:solidFill>
                  <a:schemeClr val="accent1"/>
                </a:solidFill>
              </a:rPr>
              <a:t>Operations</a:t>
            </a:r>
          </a:p>
        </p:txBody>
      </p:sp>
      <p:sp>
        <p:nvSpPr>
          <p:cNvPr id="7" name="Text Placeholder 4"/>
          <p:cNvSpPr txBox="1">
            <a:spLocks/>
          </p:cNvSpPr>
          <p:nvPr/>
        </p:nvSpPr>
        <p:spPr>
          <a:xfrm>
            <a:off x="689292" y="3750631"/>
            <a:ext cx="5715726" cy="1061515"/>
          </a:xfrm>
          <a:prstGeom prst="rect">
            <a:avLst/>
          </a:prstGeom>
          <a:noFill/>
          <a:ln>
            <a:solidFill>
              <a:srgbClr val="00B050"/>
            </a:solidFill>
          </a:ln>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
                <a:schemeClr val="tx1"/>
              </a:buClr>
              <a:buSzPct val="90000"/>
              <a:buFont typeface="Wingdings" panose="05000000000000000000" pitchFamily="2" charset="2"/>
              <a:buNone/>
              <a:tabLst/>
              <a:defRPr sz="3600" kern="1200" spc="0" baseline="0">
                <a:gradFill>
                  <a:gsLst>
                    <a:gs pos="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t>Mohd Mishal</a:t>
            </a:r>
          </a:p>
          <a:p>
            <a:r>
              <a:rPr lang="en-US" sz="2400" dirty="0"/>
              <a:t>Clouds Consultant | MCT</a:t>
            </a:r>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90664" y="5975927"/>
            <a:ext cx="2601573" cy="555436"/>
          </a:xfrm>
          <a:prstGeom prst="rect">
            <a:avLst/>
          </a:prstGeom>
          <a:solidFill>
            <a:schemeClr val="bg1"/>
          </a:solidFill>
        </p:spPr>
      </p:pic>
      <p:pic>
        <p:nvPicPr>
          <p:cNvPr id="11" name="Picture 10" descr="http://www.aionsolution.com/wp-content/uploads/2017/10/microsoft-azure-640x401.png">
            <a:extLst>
              <a:ext uri="{FF2B5EF4-FFF2-40B4-BE49-F238E27FC236}">
                <a16:creationId xmlns:a16="http://schemas.microsoft.com/office/drawing/2014/main" id="{1CA85E2E-D911-4D75-B16D-7842D055CE4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9315" y="5576290"/>
            <a:ext cx="1730752" cy="1084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952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2EFEB-B3B7-42C3-8FC6-93518FCD308B}"/>
              </a:ext>
            </a:extLst>
          </p:cNvPr>
          <p:cNvSpPr>
            <a:spLocks noGrp="1"/>
          </p:cNvSpPr>
          <p:nvPr>
            <p:ph type="title"/>
          </p:nvPr>
        </p:nvSpPr>
        <p:spPr/>
        <p:txBody>
          <a:bodyPr/>
          <a:lstStyle/>
          <a:p>
            <a:r>
              <a:rPr lang="en-US" dirty="0"/>
              <a:t>Azure Application Insights</a:t>
            </a:r>
          </a:p>
        </p:txBody>
      </p:sp>
      <p:pic>
        <p:nvPicPr>
          <p:cNvPr id="4" name="Picture 3">
            <a:extLst>
              <a:ext uri="{FF2B5EF4-FFF2-40B4-BE49-F238E27FC236}">
                <a16:creationId xmlns:a16="http://schemas.microsoft.com/office/drawing/2014/main" id="{77C75600-085C-43D0-8057-E3B72A17DBF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63710" y="1613907"/>
            <a:ext cx="8866900" cy="4504790"/>
          </a:xfrm>
          <a:prstGeom prst="rect">
            <a:avLst/>
          </a:prstGeom>
          <a:ln>
            <a:noFill/>
          </a:ln>
          <a:effectLst>
            <a:outerShdw blurRad="190500" algn="tl" rotWithShape="0">
              <a:srgbClr val="000000">
                <a:alpha val="70000"/>
              </a:srgbClr>
            </a:outerShdw>
          </a:effectLst>
        </p:spPr>
      </p:pic>
      <p:graphicFrame>
        <p:nvGraphicFramePr>
          <p:cNvPr id="5" name="Diagram 4">
            <a:extLst>
              <a:ext uri="{FF2B5EF4-FFF2-40B4-BE49-F238E27FC236}">
                <a16:creationId xmlns:a16="http://schemas.microsoft.com/office/drawing/2014/main" id="{0620D21C-44CA-433D-BDB6-9CCD62BD7472}"/>
              </a:ext>
            </a:extLst>
          </p:cNvPr>
          <p:cNvGraphicFramePr/>
          <p:nvPr>
            <p:extLst>
              <p:ext uri="{D42A27DB-BD31-4B8C-83A1-F6EECF244321}">
                <p14:modId xmlns:p14="http://schemas.microsoft.com/office/powerpoint/2010/main" val="695746690"/>
              </p:ext>
            </p:extLst>
          </p:nvPr>
        </p:nvGraphicFramePr>
        <p:xfrm>
          <a:off x="87549" y="1482804"/>
          <a:ext cx="1507787" cy="47669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372992D3-581E-40D4-8864-5279AFF0581F}"/>
              </a:ext>
            </a:extLst>
          </p:cNvPr>
          <p:cNvGraphicFramePr/>
          <p:nvPr>
            <p:extLst>
              <p:ext uri="{D42A27DB-BD31-4B8C-83A1-F6EECF244321}">
                <p14:modId xmlns:p14="http://schemas.microsoft.com/office/powerpoint/2010/main" val="3369766553"/>
              </p:ext>
            </p:extLst>
          </p:nvPr>
        </p:nvGraphicFramePr>
        <p:xfrm>
          <a:off x="10598984" y="1482805"/>
          <a:ext cx="1521680" cy="476699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03016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1" y="289957"/>
            <a:ext cx="11655840" cy="899537"/>
          </a:xfrm>
        </p:spPr>
        <p:txBody>
          <a:bodyPr/>
          <a:lstStyle/>
          <a:p>
            <a:r>
              <a:rPr lang="en-US" dirty="0"/>
              <a:t>Application Insights Ecosystem</a:t>
            </a:r>
          </a:p>
        </p:txBody>
      </p:sp>
      <p:grpSp>
        <p:nvGrpSpPr>
          <p:cNvPr id="13" name="Group 12">
            <a:extLst>
              <a:ext uri="{FF2B5EF4-FFF2-40B4-BE49-F238E27FC236}">
                <a16:creationId xmlns:a16="http://schemas.microsoft.com/office/drawing/2014/main" id="{4BBA2BD5-F853-4D25-BA6F-43E80C8E8202}"/>
              </a:ext>
            </a:extLst>
          </p:cNvPr>
          <p:cNvGrpSpPr/>
          <p:nvPr/>
        </p:nvGrpSpPr>
        <p:grpSpPr>
          <a:xfrm>
            <a:off x="8131302" y="1798334"/>
            <a:ext cx="3847346" cy="2069343"/>
            <a:chOff x="8294351" y="1833898"/>
            <a:chExt cx="3924493" cy="2110838"/>
          </a:xfrm>
        </p:grpSpPr>
        <p:sp>
          <p:nvSpPr>
            <p:cNvPr id="7" name="Text Box 23"/>
            <p:cNvSpPr txBox="1">
              <a:spLocks noChangeArrowheads="1"/>
            </p:cNvSpPr>
            <p:nvPr/>
          </p:nvSpPr>
          <p:spPr bwMode="auto">
            <a:xfrm>
              <a:off x="8294351" y="1833898"/>
              <a:ext cx="3924493" cy="523022"/>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Export &amp; Correlation</a:t>
              </a:r>
              <a:endParaRPr lang="en-US" altLang="en-US" sz="2800" dirty="0">
                <a:solidFill>
                  <a:srgbClr val="FFFFFF"/>
                </a:solidFill>
                <a:latin typeface="Arial" panose="020B0604020202020204" pitchFamily="34" charset="0"/>
              </a:endParaRPr>
            </a:p>
          </p:txBody>
        </p:sp>
        <p:sp>
          <p:nvSpPr>
            <p:cNvPr id="8" name="Rectangle 24"/>
            <p:cNvSpPr>
              <a:spLocks noChangeArrowheads="1"/>
            </p:cNvSpPr>
            <p:nvPr/>
          </p:nvSpPr>
          <p:spPr bwMode="auto">
            <a:xfrm>
              <a:off x="8294351" y="2356920"/>
              <a:ext cx="3924493" cy="1587816"/>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dirty="0">
                <a:solidFill>
                  <a:srgbClr val="FFFFFF"/>
                </a:solidFill>
              </a:endParaRPr>
            </a:p>
          </p:txBody>
        </p:sp>
      </p:grpSp>
      <p:grpSp>
        <p:nvGrpSpPr>
          <p:cNvPr id="12" name="Group 11">
            <a:extLst>
              <a:ext uri="{FF2B5EF4-FFF2-40B4-BE49-F238E27FC236}">
                <a16:creationId xmlns:a16="http://schemas.microsoft.com/office/drawing/2014/main" id="{FE936866-5225-419C-A597-534B38884CEF}"/>
              </a:ext>
            </a:extLst>
          </p:cNvPr>
          <p:cNvGrpSpPr/>
          <p:nvPr/>
        </p:nvGrpSpPr>
        <p:grpSpPr>
          <a:xfrm>
            <a:off x="4178356" y="1798334"/>
            <a:ext cx="3978668" cy="2069344"/>
            <a:chOff x="4262140" y="1833897"/>
            <a:chExt cx="4058449" cy="2110839"/>
          </a:xfrm>
        </p:grpSpPr>
        <p:sp>
          <p:nvSpPr>
            <p:cNvPr id="5" name="Text Box 37"/>
            <p:cNvSpPr txBox="1">
              <a:spLocks noChangeArrowheads="1"/>
            </p:cNvSpPr>
            <p:nvPr/>
          </p:nvSpPr>
          <p:spPr bwMode="auto">
            <a:xfrm>
              <a:off x="426214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Exploration</a:t>
              </a:r>
              <a:endParaRPr lang="en-US" altLang="en-US" sz="2800" dirty="0">
                <a:solidFill>
                  <a:srgbClr val="FFFFFF"/>
                </a:solidFill>
                <a:latin typeface="Arial" panose="020B0604020202020204" pitchFamily="34" charset="0"/>
              </a:endParaRPr>
            </a:p>
          </p:txBody>
        </p:sp>
        <p:sp>
          <p:nvSpPr>
            <p:cNvPr id="6" name="Rectangle 38"/>
            <p:cNvSpPr>
              <a:spLocks noChangeArrowheads="1"/>
            </p:cNvSpPr>
            <p:nvPr/>
          </p:nvSpPr>
          <p:spPr bwMode="auto">
            <a:xfrm>
              <a:off x="4262140" y="2357225"/>
              <a:ext cx="3912475" cy="1587511"/>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dirty="0">
                <a:solidFill>
                  <a:srgbClr val="FFFFFF"/>
                </a:solidFill>
              </a:endParaRPr>
            </a:p>
          </p:txBody>
        </p:sp>
        <p:grpSp>
          <p:nvGrpSpPr>
            <p:cNvPr id="83" name="Group 82"/>
            <p:cNvGrpSpPr/>
            <p:nvPr/>
          </p:nvGrpSpPr>
          <p:grpSpPr>
            <a:xfrm>
              <a:off x="4338682" y="2387041"/>
              <a:ext cx="3981907" cy="1524439"/>
              <a:chOff x="4338414" y="2943626"/>
              <a:chExt cx="3982472" cy="1524659"/>
            </a:xfrm>
          </p:grpSpPr>
          <p:grpSp>
            <p:nvGrpSpPr>
              <p:cNvPr id="51" name="Group 50"/>
              <p:cNvGrpSpPr/>
              <p:nvPr/>
            </p:nvGrpSpPr>
            <p:grpSpPr>
              <a:xfrm>
                <a:off x="4399174" y="2943626"/>
                <a:ext cx="3921712" cy="1509091"/>
                <a:chOff x="4367109" y="1706319"/>
                <a:chExt cx="3845165" cy="1479635"/>
              </a:xfrm>
            </p:grpSpPr>
            <p:grpSp>
              <p:nvGrpSpPr>
                <p:cNvPr id="52" name="Group 51"/>
                <p:cNvGrpSpPr/>
                <p:nvPr/>
              </p:nvGrpSpPr>
              <p:grpSpPr>
                <a:xfrm>
                  <a:off x="4367109" y="1706319"/>
                  <a:ext cx="3176108" cy="890053"/>
                  <a:chOff x="935444" y="1660018"/>
                  <a:chExt cx="3176108" cy="890053"/>
                </a:xfrm>
              </p:grpSpPr>
              <p:pic>
                <p:nvPicPr>
                  <p:cNvPr id="54" name="Picture 11" descr="AppInsight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35444" y="193686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55" name="Text Box 12"/>
                  <p:cNvSpPr txBox="1">
                    <a:spLocks noChangeArrowheads="1"/>
                  </p:cNvSpPr>
                  <p:nvPr/>
                </p:nvSpPr>
                <p:spPr bwMode="auto">
                  <a:xfrm>
                    <a:off x="1906595" y="1660018"/>
                    <a:ext cx="2014306"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algn="ctr" defTabSz="914192" eaLnBrk="0" fontAlgn="base" hangingPunct="0">
                      <a:spcBef>
                        <a:spcPct val="0"/>
                      </a:spcBef>
                      <a:spcAft>
                        <a:spcPct val="0"/>
                      </a:spcAft>
                      <a:defRPr/>
                    </a:pPr>
                    <a:r>
                      <a:rPr lang="en-US" altLang="en-US" sz="1400" dirty="0">
                        <a:solidFill>
                          <a:srgbClr val="29A2DA"/>
                        </a:solidFill>
                        <a:latin typeface="Segoe UI Semibold" panose="020B0702040204020203" pitchFamily="34" charset="0"/>
                      </a:rPr>
                      <a:t>Microsoft Azure </a:t>
                    </a:r>
                    <a:r>
                      <a:rPr lang="en-US" altLang="en-US" sz="1400" dirty="0">
                        <a:solidFill>
                          <a:srgbClr val="FFFFFF"/>
                        </a:solidFill>
                        <a:latin typeface="Segoe UI Semibold" panose="020B0702040204020203" pitchFamily="34" charset="0"/>
                      </a:rPr>
                      <a:t>Portal</a:t>
                    </a:r>
                    <a:endParaRPr lang="en-US" altLang="en-US" sz="900" b="1" dirty="0">
                      <a:solidFill>
                        <a:srgbClr val="FFFFFF"/>
                      </a:solidFill>
                      <a:latin typeface="Segoe UI Bold" panose="020B0802040204020203" pitchFamily="34" charset="0"/>
                      <a:cs typeface="Segoe UI Bold" panose="020B0802040204020203" pitchFamily="34" charset="0"/>
                    </a:endParaRPr>
                  </a:p>
                </p:txBody>
              </p:sp>
              <p:sp>
                <p:nvSpPr>
                  <p:cNvPr id="56" name="Text Box 13"/>
                  <p:cNvSpPr txBox="1">
                    <a:spLocks noChangeArrowheads="1"/>
                  </p:cNvSpPr>
                  <p:nvPr/>
                </p:nvSpPr>
                <p:spPr bwMode="auto">
                  <a:xfrm>
                    <a:off x="1855376" y="1899625"/>
                    <a:ext cx="2256176"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Azure Monitor</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Application Map</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Live Metrics Stream</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Profiler &amp; Debugger</a:t>
                    </a:r>
                  </a:p>
                </p:txBody>
              </p:sp>
            </p:grpSp>
            <p:sp>
              <p:nvSpPr>
                <p:cNvPr id="53" name="Rectangle 52"/>
                <p:cNvSpPr/>
                <p:nvPr/>
              </p:nvSpPr>
              <p:spPr>
                <a:xfrm>
                  <a:off x="6254581" y="2879929"/>
                  <a:ext cx="1957693" cy="306025"/>
                </a:xfrm>
                <a:prstGeom prst="rect">
                  <a:avLst/>
                </a:prstGeom>
              </p:spPr>
              <p:txBody>
                <a:bodyPr wrap="square">
                  <a:spAutoFit/>
                </a:bodyPr>
                <a:lstStyle/>
                <a:p>
                  <a:pPr algn="ctr" defTabSz="914192"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Analytics Portal</a:t>
                  </a:r>
                  <a:endParaRPr lang="en-US" altLang="en-US" sz="1400" dirty="0">
                    <a:solidFill>
                      <a:srgbClr val="FFFFFF"/>
                    </a:solidFill>
                    <a:latin typeface="Arial" panose="020B0604020202020204" pitchFamily="34" charset="0"/>
                  </a:endParaRPr>
                </a:p>
              </p:txBody>
            </p:sp>
          </p:grpSp>
          <p:sp>
            <p:nvSpPr>
              <p:cNvPr id="79" name="Rectangle 78"/>
              <p:cNvSpPr/>
              <p:nvPr/>
            </p:nvSpPr>
            <p:spPr>
              <a:xfrm>
                <a:off x="4699245" y="4127104"/>
                <a:ext cx="1624975" cy="318286"/>
              </a:xfrm>
              <a:prstGeom prst="rect">
                <a:avLst/>
              </a:prstGeom>
            </p:spPr>
            <p:txBody>
              <a:bodyPr wrap="none">
                <a:spAutoFit/>
              </a:bodyPr>
              <a:lstStyle/>
              <a:p>
                <a:pPr defTabSz="914192">
                  <a:defRPr/>
                </a:pPr>
                <a:r>
                  <a:rPr lang="en-US" sz="1400" dirty="0">
                    <a:solidFill>
                      <a:srgbClr val="B379C1"/>
                    </a:solidFill>
                    <a:latin typeface="Segoe UI Semibold" panose="020B0702040204020203" pitchFamily="34" charset="0"/>
                    <a:cs typeface="Segoe UI Semibold" panose="020B0702040204020203" pitchFamily="34" charset="0"/>
                  </a:rPr>
                  <a:t>Visual Studio </a:t>
                </a:r>
                <a:r>
                  <a:rPr lang="en-US" sz="1400" dirty="0">
                    <a:solidFill>
                      <a:srgbClr val="FFFFFF"/>
                    </a:solidFill>
                    <a:latin typeface="Segoe UI Semibold" panose="020B0702040204020203" pitchFamily="34" charset="0"/>
                    <a:cs typeface="Segoe UI Semibold" panose="020B0702040204020203" pitchFamily="34" charset="0"/>
                  </a:rPr>
                  <a:t>IDE</a:t>
                </a:r>
              </a:p>
            </p:txBody>
          </p:sp>
          <p:pic>
            <p:nvPicPr>
              <p:cNvPr id="80" name="Picture 2" descr="Image result for visual studi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38414" y="4097791"/>
                <a:ext cx="370494" cy="37049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84" name="Group 83"/>
          <p:cNvGrpSpPr/>
          <p:nvPr/>
        </p:nvGrpSpPr>
        <p:grpSpPr>
          <a:xfrm>
            <a:off x="8261980" y="2332651"/>
            <a:ext cx="3844907" cy="1482266"/>
            <a:chOff x="8427961" y="2935499"/>
            <a:chExt cx="3922561" cy="1512204"/>
          </a:xfrm>
        </p:grpSpPr>
        <p:grpSp>
          <p:nvGrpSpPr>
            <p:cNvPr id="57" name="Group 56"/>
            <p:cNvGrpSpPr/>
            <p:nvPr/>
          </p:nvGrpSpPr>
          <p:grpSpPr>
            <a:xfrm>
              <a:off x="8427961" y="2935499"/>
              <a:ext cx="3922561" cy="1512204"/>
              <a:chOff x="8317259" y="1698351"/>
              <a:chExt cx="3845997" cy="1482688"/>
            </a:xfrm>
          </p:grpSpPr>
          <p:grpSp>
            <p:nvGrpSpPr>
              <p:cNvPr id="58" name="Group 57"/>
              <p:cNvGrpSpPr/>
              <p:nvPr/>
            </p:nvGrpSpPr>
            <p:grpSpPr>
              <a:xfrm>
                <a:off x="10788013" y="1698351"/>
                <a:ext cx="1375243" cy="377004"/>
                <a:chOff x="10945031" y="617699"/>
                <a:chExt cx="1375243" cy="377004"/>
              </a:xfrm>
            </p:grpSpPr>
            <p:pic>
              <p:nvPicPr>
                <p:cNvPr id="68" name="Picture 3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945031" y="617699"/>
                  <a:ext cx="384256" cy="3770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9" name="Text Box 34"/>
                <p:cNvSpPr txBox="1">
                  <a:spLocks noChangeArrowheads="1"/>
                </p:cNvSpPr>
                <p:nvPr/>
              </p:nvSpPr>
              <p:spPr bwMode="auto">
                <a:xfrm>
                  <a:off x="11104891" y="680655"/>
                  <a:ext cx="1215383"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Power BI</a:t>
                  </a:r>
                  <a:endParaRPr lang="en-US" altLang="en-US" sz="1400" dirty="0">
                    <a:solidFill>
                      <a:srgbClr val="FFFFFF"/>
                    </a:solidFill>
                    <a:latin typeface="Arial" panose="020B0604020202020204" pitchFamily="34" charset="0"/>
                  </a:endParaRPr>
                </a:p>
              </p:txBody>
            </p:sp>
          </p:grpSp>
          <p:sp>
            <p:nvSpPr>
              <p:cNvPr id="59" name="Text Box 35"/>
              <p:cNvSpPr txBox="1">
                <a:spLocks noChangeArrowheads="1"/>
              </p:cNvSpPr>
              <p:nvPr/>
            </p:nvSpPr>
            <p:spPr bwMode="auto">
              <a:xfrm>
                <a:off x="8978093" y="2143091"/>
                <a:ext cx="2531791" cy="2297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29A2DA"/>
                    </a:solidFill>
                    <a:latin typeface="Segoe UI Semibold" panose="020B0702040204020203" pitchFamily="34" charset="0"/>
                  </a:rPr>
                  <a:t>Microsoft Azure </a:t>
                </a:r>
                <a:r>
                  <a:rPr lang="en-US" altLang="en-US" sz="1400" dirty="0">
                    <a:solidFill>
                      <a:srgbClr val="FFFFFF"/>
                    </a:solidFill>
                    <a:latin typeface="Segoe UI Semibold" panose="020B0702040204020203" pitchFamily="34" charset="0"/>
                  </a:rPr>
                  <a:t>dashboards</a:t>
                </a:r>
                <a:endParaRPr lang="en-US" altLang="en-US" sz="1400" dirty="0">
                  <a:solidFill>
                    <a:srgbClr val="FFFFFF"/>
                  </a:solidFill>
                  <a:latin typeface="Arial" panose="020B0604020202020204" pitchFamily="34" charset="0"/>
                </a:endParaRPr>
              </a:p>
            </p:txBody>
          </p:sp>
          <p:grpSp>
            <p:nvGrpSpPr>
              <p:cNvPr id="60" name="Group 59"/>
              <p:cNvGrpSpPr/>
              <p:nvPr/>
            </p:nvGrpSpPr>
            <p:grpSpPr>
              <a:xfrm>
                <a:off x="8419754" y="1723225"/>
                <a:ext cx="2319371" cy="309233"/>
                <a:chOff x="9111497" y="1745008"/>
                <a:chExt cx="2319371" cy="309233"/>
              </a:xfrm>
            </p:grpSpPr>
            <p:pic>
              <p:nvPicPr>
                <p:cNvPr id="66" name="Picture 6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111497" y="1745008"/>
                  <a:ext cx="743476" cy="309233"/>
                </a:xfrm>
                <a:prstGeom prst="rect">
                  <a:avLst/>
                </a:prstGeom>
              </p:spPr>
            </p:pic>
            <p:sp>
              <p:nvSpPr>
                <p:cNvPr id="67" name="Text Box 34"/>
                <p:cNvSpPr txBox="1">
                  <a:spLocks noChangeArrowheads="1"/>
                </p:cNvSpPr>
                <p:nvPr/>
              </p:nvSpPr>
              <p:spPr bwMode="auto">
                <a:xfrm>
                  <a:off x="9705747" y="1784477"/>
                  <a:ext cx="1725121" cy="23029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OMS Connector</a:t>
                  </a:r>
                  <a:endParaRPr lang="en-US" altLang="en-US" sz="1400" dirty="0">
                    <a:solidFill>
                      <a:srgbClr val="FFFFFF"/>
                    </a:solidFill>
                    <a:latin typeface="Arial" panose="020B0604020202020204" pitchFamily="34" charset="0"/>
                  </a:endParaRPr>
                </a:p>
              </p:txBody>
            </p:sp>
          </p:grpSp>
          <p:sp>
            <p:nvSpPr>
              <p:cNvPr id="61" name="Text Box 28"/>
              <p:cNvSpPr txBox="1">
                <a:spLocks noChangeArrowheads="1"/>
              </p:cNvSpPr>
              <p:nvPr/>
            </p:nvSpPr>
            <p:spPr bwMode="auto">
              <a:xfrm>
                <a:off x="8412144" y="2912706"/>
                <a:ext cx="1557166"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Data Access APIs</a:t>
                </a:r>
                <a:endParaRPr lang="en-US" altLang="en-US" sz="1400" dirty="0">
                  <a:solidFill>
                    <a:srgbClr val="FFFFFF"/>
                  </a:solidFill>
                  <a:latin typeface="Arial" panose="020B0604020202020204" pitchFamily="34" charset="0"/>
                </a:endParaRPr>
              </a:p>
            </p:txBody>
          </p:sp>
          <p:grpSp>
            <p:nvGrpSpPr>
              <p:cNvPr id="62" name="Group 61"/>
              <p:cNvGrpSpPr/>
              <p:nvPr/>
            </p:nvGrpSpPr>
            <p:grpSpPr>
              <a:xfrm>
                <a:off x="8317259" y="2472881"/>
                <a:ext cx="1416644" cy="320032"/>
                <a:chOff x="10362505" y="1669572"/>
                <a:chExt cx="1416644" cy="320032"/>
              </a:xfrm>
            </p:grpSpPr>
            <p:pic>
              <p:nvPicPr>
                <p:cNvPr id="64" name="Picture 63" descr="Automatically generated description: nintendo, screenshot, abstract"/>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62505" y="1669572"/>
                  <a:ext cx="302466" cy="320032"/>
                </a:xfrm>
                <a:prstGeom prst="rect">
                  <a:avLst/>
                </a:prstGeom>
              </p:spPr>
            </p:pic>
            <p:sp>
              <p:nvSpPr>
                <p:cNvPr id="65" name="Text Box 28"/>
                <p:cNvSpPr txBox="1">
                  <a:spLocks noChangeArrowheads="1"/>
                </p:cNvSpPr>
                <p:nvPr/>
              </p:nvSpPr>
              <p:spPr bwMode="auto">
                <a:xfrm>
                  <a:off x="10643026" y="1698293"/>
                  <a:ext cx="1136123" cy="26833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Blob storage</a:t>
                  </a:r>
                  <a:endParaRPr lang="en-US" altLang="en-US" sz="1400" dirty="0">
                    <a:solidFill>
                      <a:srgbClr val="FFFFFF"/>
                    </a:solidFill>
                    <a:latin typeface="Arial" panose="020B0604020202020204" pitchFamily="34" charset="0"/>
                  </a:endParaRPr>
                </a:p>
              </p:txBody>
            </p:sp>
          </p:grpSp>
          <p:sp>
            <p:nvSpPr>
              <p:cNvPr id="63" name="Rectangle 62"/>
              <p:cNvSpPr/>
              <p:nvPr/>
            </p:nvSpPr>
            <p:spPr>
              <a:xfrm>
                <a:off x="10616879" y="2554451"/>
                <a:ext cx="1320070" cy="521506"/>
              </a:xfrm>
              <a:prstGeom prst="rect">
                <a:avLst/>
              </a:prstGeom>
            </p:spPr>
            <p:txBody>
              <a:bodyPr wrap="square">
                <a:spAutoFit/>
              </a:bodyPr>
              <a:lstStyle/>
              <a:p>
                <a:pPr defTabSz="914192">
                  <a:defRPr/>
                </a:pPr>
                <a:r>
                  <a:rPr lang="en-US" sz="1400" dirty="0">
                    <a:solidFill>
                      <a:srgbClr val="B379C1"/>
                    </a:solidFill>
                    <a:latin typeface="Segoe UI Semibold" panose="020B0702040204020203" pitchFamily="34" charset="0"/>
                    <a:cs typeface="Segoe UI Semibold" panose="020B0702040204020203" pitchFamily="34" charset="0"/>
                  </a:rPr>
                  <a:t>Visual Studio</a:t>
                </a:r>
                <a:r>
                  <a:rPr lang="en-US" sz="1400" dirty="0">
                    <a:solidFill>
                      <a:srgbClr val="505050"/>
                    </a:solidFill>
                    <a:latin typeface="Segoe UI Semibold" panose="020B0702040204020203" pitchFamily="34" charset="0"/>
                    <a:cs typeface="Segoe UI Semibold" panose="020B0702040204020203" pitchFamily="34" charset="0"/>
                  </a:rPr>
                  <a:t> </a:t>
                </a:r>
                <a:r>
                  <a:rPr lang="en-US" sz="1400" dirty="0">
                    <a:solidFill>
                      <a:srgbClr val="FFFFFF"/>
                    </a:solidFill>
                    <a:latin typeface="Segoe UI Semibold" panose="020B0702040204020203" pitchFamily="34" charset="0"/>
                    <a:cs typeface="Segoe UI Semibold" panose="020B0702040204020203" pitchFamily="34" charset="0"/>
                  </a:rPr>
                  <a:t>Team Services</a:t>
                </a:r>
              </a:p>
            </p:txBody>
          </p:sp>
        </p:grpSp>
        <p:pic>
          <p:nvPicPr>
            <p:cNvPr id="81" name="Picture 2" descr="Image result for visual studio"/>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342990" y="3900673"/>
              <a:ext cx="370494" cy="370494"/>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Box 37">
            <a:extLst>
              <a:ext uri="{FF2B5EF4-FFF2-40B4-BE49-F238E27FC236}">
                <a16:creationId xmlns:a16="http://schemas.microsoft.com/office/drawing/2014/main" id="{5F00BFC9-5C84-4672-A84A-BEAFE6CC3BEA}"/>
              </a:ext>
            </a:extLst>
          </p:cNvPr>
          <p:cNvSpPr txBox="1">
            <a:spLocks noChangeArrowheads="1"/>
          </p:cNvSpPr>
          <p:nvPr/>
        </p:nvSpPr>
        <p:spPr bwMode="auto">
          <a:xfrm>
            <a:off x="225410" y="4393249"/>
            <a:ext cx="11753238" cy="513039"/>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Support</a:t>
            </a:r>
            <a:endParaRPr lang="en-US" altLang="en-US" sz="2800" dirty="0">
              <a:solidFill>
                <a:srgbClr val="FFFFFF"/>
              </a:solidFill>
              <a:latin typeface="Arial" panose="020B0604020202020204" pitchFamily="34" charset="0"/>
            </a:endParaRPr>
          </a:p>
        </p:txBody>
      </p:sp>
      <p:sp>
        <p:nvSpPr>
          <p:cNvPr id="44" name="Rectangle 38">
            <a:extLst>
              <a:ext uri="{FF2B5EF4-FFF2-40B4-BE49-F238E27FC236}">
                <a16:creationId xmlns:a16="http://schemas.microsoft.com/office/drawing/2014/main" id="{8193B7A8-165E-4076-874C-1A608A5BDEF9}"/>
              </a:ext>
            </a:extLst>
          </p:cNvPr>
          <p:cNvSpPr>
            <a:spLocks noChangeArrowheads="1"/>
          </p:cNvSpPr>
          <p:nvPr/>
        </p:nvSpPr>
        <p:spPr bwMode="auto">
          <a:xfrm>
            <a:off x="225410" y="4906290"/>
            <a:ext cx="11753238" cy="1556304"/>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5" anchor="t" anchorCtr="0" compatLnSpc="1">
            <a:prstTxWarp prst="textNoShape">
              <a:avLst/>
            </a:prstTxWarp>
          </a:bodyPr>
          <a:lstStyle/>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ASP.NET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ASP.NET Core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Java - J2EE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Windows Desktop</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WCF</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JavaScript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Node.JS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PHP</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Python</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Ruby</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Angular</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Docker</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Kubernetes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Dynamics CRM</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Web Apps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Cloud Services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VMs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Functions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Azure Service Fabric</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Glimpse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Spring</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Log4Net/NLog</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Log4J/Logback</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System.Diagnostics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Semantic Logging (SLAB)</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ETW/</a:t>
            </a:r>
            <a:r>
              <a:rPr lang="en-US" sz="1400" dirty="0" err="1">
                <a:solidFill>
                  <a:srgbClr val="FFFFFF"/>
                </a:solidFill>
                <a:latin typeface="Segoe UI Semibold" panose="020B0702040204020203" pitchFamily="34" charset="0"/>
                <a:cs typeface="Segoe UI Semibold" panose="020B0702040204020203" pitchFamily="34" charset="0"/>
              </a:rPr>
              <a:t>EventSource</a:t>
            </a:r>
            <a:endParaRPr lang="en-US" sz="1400" dirty="0">
              <a:solidFill>
                <a:srgbClr val="FFFFFF"/>
              </a:solidFill>
              <a:latin typeface="Segoe UI Semibold" panose="020B0702040204020203" pitchFamily="34" charset="0"/>
              <a:cs typeface="Segoe UI Semibold" panose="020B0702040204020203" pitchFamily="34" charset="0"/>
            </a:endParaRP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LogStash</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Collectd</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Concrete</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Drupal</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Joomla</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SharePoint</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WordPress</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Orchard</a:t>
            </a:r>
          </a:p>
          <a:p>
            <a:pPr defTabSz="914192">
              <a:defRPr/>
            </a:pPr>
            <a:r>
              <a:rPr lang="en-US" sz="1400" dirty="0">
                <a:solidFill>
                  <a:srgbClr val="FFFFFF"/>
                </a:solidFill>
                <a:latin typeface="Segoe UI Semibold" panose="020B0702040204020203" pitchFamily="34" charset="0"/>
                <a:cs typeface="Segoe UI Semibold" panose="020B0702040204020203" pitchFamily="34" charset="0"/>
              </a:rPr>
              <a:t>OSS/Public Endpoints</a:t>
            </a:r>
          </a:p>
        </p:txBody>
      </p:sp>
      <p:sp>
        <p:nvSpPr>
          <p:cNvPr id="3" name="TextBox 2">
            <a:extLst>
              <a:ext uri="{FF2B5EF4-FFF2-40B4-BE49-F238E27FC236}">
                <a16:creationId xmlns:a16="http://schemas.microsoft.com/office/drawing/2014/main" id="{DE09A68E-98B2-4B67-97FC-53574DCD9729}"/>
              </a:ext>
            </a:extLst>
          </p:cNvPr>
          <p:cNvSpPr txBox="1"/>
          <p:nvPr/>
        </p:nvSpPr>
        <p:spPr>
          <a:xfrm>
            <a:off x="11479578" y="5997164"/>
            <a:ext cx="447558" cy="523220"/>
          </a:xfrm>
          <a:prstGeom prst="rect">
            <a:avLst/>
          </a:prstGeom>
          <a:noFill/>
        </p:spPr>
        <p:txBody>
          <a:bodyPr wrap="none" rtlCol="0">
            <a:spAutoFit/>
          </a:bodyPr>
          <a:lstStyle/>
          <a:p>
            <a:pPr defTabSz="914367">
              <a:defRPr/>
            </a:pPr>
            <a:r>
              <a:rPr lang="en-US" sz="2800" dirty="0">
                <a:solidFill>
                  <a:srgbClr val="FFFFFF"/>
                </a:solidFill>
              </a:rPr>
              <a:t>…</a:t>
            </a:r>
          </a:p>
        </p:txBody>
      </p:sp>
      <p:grpSp>
        <p:nvGrpSpPr>
          <p:cNvPr id="2" name="Group 1">
            <a:extLst>
              <a:ext uri="{FF2B5EF4-FFF2-40B4-BE49-F238E27FC236}">
                <a16:creationId xmlns:a16="http://schemas.microsoft.com/office/drawing/2014/main" id="{2839B3B5-177A-43BF-A0AE-021E0F7C51AB}"/>
              </a:ext>
            </a:extLst>
          </p:cNvPr>
          <p:cNvGrpSpPr/>
          <p:nvPr/>
        </p:nvGrpSpPr>
        <p:grpSpPr>
          <a:xfrm>
            <a:off x="277573" y="1798332"/>
            <a:ext cx="3835564" cy="2069345"/>
            <a:chOff x="229930" y="1833897"/>
            <a:chExt cx="3912475" cy="2110840"/>
          </a:xfrm>
        </p:grpSpPr>
        <p:sp>
          <p:nvSpPr>
            <p:cNvPr id="9" name="Text Box 3"/>
            <p:cNvSpPr txBox="1">
              <a:spLocks noChangeArrowheads="1"/>
            </p:cNvSpPr>
            <p:nvPr/>
          </p:nvSpPr>
          <p:spPr bwMode="auto">
            <a:xfrm>
              <a:off x="229930" y="1833897"/>
              <a:ext cx="3912475" cy="523326"/>
            </a:xfrm>
            <a:prstGeom prst="rect">
              <a:avLst/>
            </a:prstGeom>
            <a:solidFill>
              <a:srgbClr val="2F2C69"/>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2800" dirty="0">
                  <a:solidFill>
                    <a:srgbClr val="FFFFFF"/>
                  </a:solidFill>
                  <a:latin typeface="Segoe UI Light" panose="020B0502040204020203" pitchFamily="34" charset="0"/>
                </a:rPr>
                <a:t>Ingestion</a:t>
              </a:r>
              <a:endParaRPr lang="en-US" altLang="en-US" sz="700" dirty="0">
                <a:solidFill>
                  <a:srgbClr val="FFFFFF"/>
                </a:solidFill>
                <a:latin typeface="Arial" panose="020B0604020202020204" pitchFamily="34" charset="0"/>
              </a:endParaRPr>
            </a:p>
          </p:txBody>
        </p:sp>
        <p:sp>
          <p:nvSpPr>
            <p:cNvPr id="10" name="Rectangle 9"/>
            <p:cNvSpPr>
              <a:spLocks noChangeArrowheads="1"/>
            </p:cNvSpPr>
            <p:nvPr/>
          </p:nvSpPr>
          <p:spPr bwMode="auto">
            <a:xfrm>
              <a:off x="229930" y="2357225"/>
              <a:ext cx="3912475" cy="1587512"/>
            </a:xfrm>
            <a:prstGeom prst="rect">
              <a:avLst/>
            </a:prstGeom>
            <a:solidFill>
              <a:srgbClr val="3F3F3F"/>
            </a:solidFill>
            <a:ln>
              <a:noFill/>
            </a:ln>
            <a:effectLst/>
            <a:extLs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defTabSz="914192">
                <a:defRPr/>
              </a:pPr>
              <a:endParaRPr lang="en-US">
                <a:solidFill>
                  <a:srgbClr val="FFFFFF"/>
                </a:solidFill>
              </a:endParaRPr>
            </a:p>
          </p:txBody>
        </p:sp>
        <p:grpSp>
          <p:nvGrpSpPr>
            <p:cNvPr id="14" name="Group 13">
              <a:extLst>
                <a:ext uri="{FF2B5EF4-FFF2-40B4-BE49-F238E27FC236}">
                  <a16:creationId xmlns:a16="http://schemas.microsoft.com/office/drawing/2014/main" id="{38CA6177-6A57-45B7-8AE4-D942B6A6E5DD}"/>
                </a:ext>
              </a:extLst>
            </p:cNvPr>
            <p:cNvGrpSpPr/>
            <p:nvPr/>
          </p:nvGrpSpPr>
          <p:grpSpPr>
            <a:xfrm>
              <a:off x="350986" y="2418719"/>
              <a:ext cx="3707333" cy="1461717"/>
              <a:chOff x="350986" y="2418719"/>
              <a:chExt cx="3707333" cy="1461717"/>
            </a:xfrm>
          </p:grpSpPr>
          <p:grpSp>
            <p:nvGrpSpPr>
              <p:cNvPr id="71" name="Group 70"/>
              <p:cNvGrpSpPr/>
              <p:nvPr/>
            </p:nvGrpSpPr>
            <p:grpSpPr>
              <a:xfrm>
                <a:off x="350986" y="2418719"/>
                <a:ext cx="3707333" cy="1461717"/>
                <a:chOff x="397120" y="1737370"/>
                <a:chExt cx="3635484" cy="1433387"/>
              </a:xfrm>
            </p:grpSpPr>
            <p:sp>
              <p:nvSpPr>
                <p:cNvPr id="73" name="Text Box 13"/>
                <p:cNvSpPr txBox="1">
                  <a:spLocks noChangeArrowheads="1"/>
                </p:cNvSpPr>
                <p:nvPr/>
              </p:nvSpPr>
              <p:spPr bwMode="auto">
                <a:xfrm>
                  <a:off x="397120" y="2820361"/>
                  <a:ext cx="3635484" cy="35039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    SCOM MP                      Open Schema</a:t>
                  </a:r>
                  <a:endParaRPr lang="en-US" altLang="en-US" sz="900" dirty="0">
                    <a:solidFill>
                      <a:srgbClr val="FFFFFF"/>
                    </a:solidFill>
                    <a:latin typeface="Arial" panose="020B0604020202020204" pitchFamily="34" charset="0"/>
                  </a:endParaRPr>
                </a:p>
              </p:txBody>
            </p:sp>
            <p:grpSp>
              <p:nvGrpSpPr>
                <p:cNvPr id="74" name="Group 73"/>
                <p:cNvGrpSpPr/>
                <p:nvPr/>
              </p:nvGrpSpPr>
              <p:grpSpPr>
                <a:xfrm>
                  <a:off x="558537" y="1737370"/>
                  <a:ext cx="3063952" cy="882010"/>
                  <a:chOff x="929743" y="1660018"/>
                  <a:chExt cx="3063952" cy="882010"/>
                </a:xfrm>
              </p:grpSpPr>
              <p:pic>
                <p:nvPicPr>
                  <p:cNvPr id="76" name="Picture 11" descr="AppInsight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29743" y="1838720"/>
                    <a:ext cx="1033772" cy="61321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77" name="Text Box 12"/>
                  <p:cNvSpPr txBox="1">
                    <a:spLocks noChangeArrowheads="1"/>
                  </p:cNvSpPr>
                  <p:nvPr/>
                </p:nvSpPr>
                <p:spPr bwMode="auto">
                  <a:xfrm>
                    <a:off x="1822526" y="1660018"/>
                    <a:ext cx="2104600" cy="2685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ctr" anchorCtr="0" compatLnSpc="1">
                    <a:prstTxWarp prst="textNoShape">
                      <a:avLst/>
                    </a:prstTxWarp>
                  </a:bodyPr>
                  <a:lstStyle/>
                  <a:p>
                    <a:pPr algn="ctr" defTabSz="914049" eaLnBrk="0" fontAlgn="base" hangingPunct="0">
                      <a:spcBef>
                        <a:spcPct val="0"/>
                      </a:spcBef>
                      <a:spcAft>
                        <a:spcPct val="0"/>
                      </a:spcAft>
                      <a:defRPr/>
                    </a:pPr>
                    <a:r>
                      <a:rPr lang="en-US" altLang="en-US" sz="1400" b="1" dirty="0">
                        <a:solidFill>
                          <a:srgbClr val="E0C8E6"/>
                        </a:solidFill>
                        <a:latin typeface="Segoe UI Bold" panose="020B0802040204020203" pitchFamily="34" charset="0"/>
                        <a:cs typeface="Segoe UI Bold" panose="020B0802040204020203" pitchFamily="34" charset="0"/>
                      </a:rPr>
                      <a:t>Application Insights</a:t>
                    </a:r>
                    <a:endParaRPr lang="en-US" altLang="en-US" sz="900" b="1" dirty="0">
                      <a:solidFill>
                        <a:srgbClr val="E0C8E6"/>
                      </a:solidFill>
                      <a:latin typeface="Segoe UI Bold" panose="020B0802040204020203" pitchFamily="34" charset="0"/>
                      <a:cs typeface="Segoe UI Bold" panose="020B0802040204020203" pitchFamily="34" charset="0"/>
                    </a:endParaRPr>
                  </a:p>
                </p:txBody>
              </p:sp>
              <p:sp>
                <p:nvSpPr>
                  <p:cNvPr id="78" name="Text Box 13"/>
                  <p:cNvSpPr txBox="1">
                    <a:spLocks noChangeArrowheads="1"/>
                  </p:cNvSpPr>
                  <p:nvPr/>
                </p:nvSpPr>
                <p:spPr bwMode="auto">
                  <a:xfrm>
                    <a:off x="1771300" y="1899625"/>
                    <a:ext cx="2222395" cy="64240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66" tIns="36566" rIns="36566" bIns="36566" numCol="1" anchor="t" anchorCtr="0" compatLnSpc="1">
                    <a:prstTxWarp prst="textNoShape">
                      <a:avLst/>
                    </a:prstTxWarp>
                  </a:bodyPr>
                  <a:lstStyle/>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Open Source SDKs</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Status Monitor </a:t>
                    </a:r>
                  </a:p>
                  <a:p>
                    <a:pPr algn="ctr" defTabSz="914049" eaLnBrk="0" fontAlgn="base" hangingPunct="0">
                      <a:spcBef>
                        <a:spcPct val="0"/>
                      </a:spcBef>
                      <a:spcAft>
                        <a:spcPct val="0"/>
                      </a:spcAft>
                      <a:defRPr/>
                    </a:pPr>
                    <a:r>
                      <a:rPr lang="en-US" altLang="en-US" sz="1400" dirty="0">
                        <a:solidFill>
                          <a:srgbClr val="FFFFFF"/>
                        </a:solidFill>
                        <a:latin typeface="Segoe UI Semibold" panose="020B0702040204020203" pitchFamily="34" charset="0"/>
                      </a:rPr>
                      <a:t>Azure Extensions</a:t>
                    </a:r>
                  </a:p>
                </p:txBody>
              </p:sp>
            </p:grpSp>
          </p:grpSp>
          <p:pic>
            <p:nvPicPr>
              <p:cNvPr id="1028" name="Picture 4" descr="Image result for scom icon">
                <a:extLst>
                  <a:ext uri="{FF2B5EF4-FFF2-40B4-BE49-F238E27FC236}">
                    <a16:creationId xmlns:a16="http://schemas.microsoft.com/office/drawing/2014/main" id="{673002B1-D8C6-4B31-8D22-0273D3E55A66}"/>
                  </a:ext>
                </a:extLst>
              </p:cNvPr>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6337" y="3381009"/>
                <a:ext cx="380311" cy="40566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4840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91557"/>
            <a:ext cx="10515600" cy="1325563"/>
          </a:xfrm>
        </p:spPr>
        <p:txBody>
          <a:bodyPr vert="horz" lIns="91440" tIns="45720" rIns="91440" bIns="45720" rtlCol="0" anchor="ctr">
            <a:normAutofit fontScale="90000"/>
          </a:bodyPr>
          <a:lstStyle/>
          <a:p>
            <a:r>
              <a:rPr lang="en-US" sz="4800" dirty="0">
                <a:solidFill>
                  <a:schemeClr val="accent1"/>
                </a:solidFill>
              </a:rPr>
              <a:t>Design a platform monitoring and alerting strategy</a:t>
            </a:r>
          </a:p>
        </p:txBody>
      </p:sp>
      <p:pic>
        <p:nvPicPr>
          <p:cNvPr id="3" name="Picture 2">
            <a:extLst>
              <a:ext uri="{FF2B5EF4-FFF2-40B4-BE49-F238E27FC236}">
                <a16:creationId xmlns:a16="http://schemas.microsoft.com/office/drawing/2014/main" id="{4AB72E87-FF4B-4B56-BE64-2B017DDC46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90664" y="5975927"/>
            <a:ext cx="2601573" cy="555436"/>
          </a:xfrm>
          <a:prstGeom prst="rect">
            <a:avLst/>
          </a:prstGeom>
          <a:solidFill>
            <a:schemeClr val="bg1"/>
          </a:solidFill>
        </p:spPr>
      </p:pic>
      <p:pic>
        <p:nvPicPr>
          <p:cNvPr id="4" name="Picture 3" descr="http://www.aionsolution.com/wp-content/uploads/2017/10/microsoft-azure-640x401.png">
            <a:extLst>
              <a:ext uri="{FF2B5EF4-FFF2-40B4-BE49-F238E27FC236}">
                <a16:creationId xmlns:a16="http://schemas.microsoft.com/office/drawing/2014/main" id="{53874545-0370-4B5D-81FC-4CBAC56F0F1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9315" y="5576290"/>
            <a:ext cx="1730752" cy="1084424"/>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a:extLst>
              <a:ext uri="{FF2B5EF4-FFF2-40B4-BE49-F238E27FC236}">
                <a16:creationId xmlns:a16="http://schemas.microsoft.com/office/drawing/2014/main" id="{8E44B272-A1EC-471E-B698-C20FB0341472}"/>
              </a:ext>
            </a:extLst>
          </p:cNvPr>
          <p:cNvSpPr>
            <a:spLocks/>
          </p:cNvSpPr>
          <p:nvPr/>
        </p:nvSpPr>
        <p:spPr bwMode="auto">
          <a:xfrm>
            <a:off x="4131104" y="2448678"/>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4098" name="Picture 2" descr="https://azurecomcdn.azureedge.net/cvt-a1c8b5576aaf22ba5f9f7e57ec5f1f44d7dd332b4dab762e550e713e4d9572c3/images/page/services/monitor/integrate-existing-tools.png">
            <a:extLst>
              <a:ext uri="{FF2B5EF4-FFF2-40B4-BE49-F238E27FC236}">
                <a16:creationId xmlns:a16="http://schemas.microsoft.com/office/drawing/2014/main" id="{76DDE2C0-CA40-456D-A0CA-81623B62552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38712" y="3087055"/>
            <a:ext cx="2314575"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300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326EF179-CD10-4530-87CC-E6713018ED2C}"/>
              </a:ext>
            </a:extLst>
          </p:cNvPr>
          <p:cNvGrpSpPr>
            <a:grpSpLocks noChangeAspect="1"/>
          </p:cNvGrpSpPr>
          <p:nvPr/>
        </p:nvGrpSpPr>
        <p:grpSpPr bwMode="auto">
          <a:xfrm flipV="1">
            <a:off x="4454991" y="1736430"/>
            <a:ext cx="3238507" cy="3187109"/>
            <a:chOff x="8085" y="74"/>
            <a:chExt cx="2998" cy="2950"/>
          </a:xfrm>
        </p:grpSpPr>
        <p:sp>
          <p:nvSpPr>
            <p:cNvPr id="6" name="Freeform 5">
              <a:extLst>
                <a:ext uri="{FF2B5EF4-FFF2-40B4-BE49-F238E27FC236}">
                  <a16:creationId xmlns:a16="http://schemas.microsoft.com/office/drawing/2014/main" id="{D7D7C372-5A59-4198-95DE-48C262290373}"/>
                </a:ext>
              </a:extLst>
            </p:cNvPr>
            <p:cNvSpPr>
              <a:spLocks/>
            </p:cNvSpPr>
            <p:nvPr/>
          </p:nvSpPr>
          <p:spPr bwMode="auto">
            <a:xfrm>
              <a:off x="8779" y="74"/>
              <a:ext cx="1615" cy="244"/>
            </a:xfrm>
            <a:custGeom>
              <a:avLst/>
              <a:gdLst>
                <a:gd name="T0" fmla="*/ 0 w 410"/>
                <a:gd name="T1" fmla="*/ 61 h 62"/>
                <a:gd name="T2" fmla="*/ 205 w 410"/>
                <a:gd name="T3" fmla="*/ 0 h 62"/>
                <a:gd name="T4" fmla="*/ 410 w 410"/>
                <a:gd name="T5" fmla="*/ 62 h 62"/>
              </a:gdLst>
              <a:ahLst/>
              <a:cxnLst>
                <a:cxn ang="0">
                  <a:pos x="T0" y="T1"/>
                </a:cxn>
                <a:cxn ang="0">
                  <a:pos x="T2" y="T3"/>
                </a:cxn>
                <a:cxn ang="0">
                  <a:pos x="T4" y="T5"/>
                </a:cxn>
              </a:cxnLst>
              <a:rect l="0" t="0" r="r" b="b"/>
              <a:pathLst>
                <a:path w="410" h="62">
                  <a:moveTo>
                    <a:pt x="0" y="61"/>
                  </a:moveTo>
                  <a:cubicBezTo>
                    <a:pt x="59" y="23"/>
                    <a:pt x="129" y="0"/>
                    <a:pt x="205" y="0"/>
                  </a:cubicBezTo>
                  <a:cubicBezTo>
                    <a:pt x="280" y="0"/>
                    <a:pt x="350" y="23"/>
                    <a:pt x="410" y="62"/>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E60A974E-C14D-49A3-80FD-DF7E34606088}"/>
                </a:ext>
              </a:extLst>
            </p:cNvPr>
            <p:cNvSpPr>
              <a:spLocks/>
            </p:cNvSpPr>
            <p:nvPr/>
          </p:nvSpPr>
          <p:spPr bwMode="auto">
            <a:xfrm>
              <a:off x="8085" y="401"/>
              <a:ext cx="575" cy="1532"/>
            </a:xfrm>
            <a:custGeom>
              <a:avLst/>
              <a:gdLst>
                <a:gd name="T0" fmla="*/ 19 w 146"/>
                <a:gd name="T1" fmla="*/ 389 h 389"/>
                <a:gd name="T2" fmla="*/ 24 w 146"/>
                <a:gd name="T3" fmla="*/ 176 h 389"/>
                <a:gd name="T4" fmla="*/ 146 w 146"/>
                <a:gd name="T5" fmla="*/ 0 h 389"/>
              </a:gdLst>
              <a:ahLst/>
              <a:cxnLst>
                <a:cxn ang="0">
                  <a:pos x="T0" y="T1"/>
                </a:cxn>
                <a:cxn ang="0">
                  <a:pos x="T2" y="T3"/>
                </a:cxn>
                <a:cxn ang="0">
                  <a:pos x="T4" y="T5"/>
                </a:cxn>
              </a:cxnLst>
              <a:rect l="0" t="0" r="r" b="b"/>
              <a:pathLst>
                <a:path w="146" h="389">
                  <a:moveTo>
                    <a:pt x="19" y="389"/>
                  </a:moveTo>
                  <a:cubicBezTo>
                    <a:pt x="0" y="321"/>
                    <a:pt x="1" y="248"/>
                    <a:pt x="24" y="176"/>
                  </a:cubicBezTo>
                  <a:cubicBezTo>
                    <a:pt x="47" y="104"/>
                    <a:pt x="91" y="44"/>
                    <a:pt x="146" y="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a:extLst>
                <a:ext uri="{FF2B5EF4-FFF2-40B4-BE49-F238E27FC236}">
                  <a16:creationId xmlns:a16="http://schemas.microsoft.com/office/drawing/2014/main" id="{221A6BDC-DB22-49B9-A7C6-B0FE7FD6B18B}"/>
                </a:ext>
              </a:extLst>
            </p:cNvPr>
            <p:cNvSpPr>
              <a:spLocks/>
            </p:cNvSpPr>
            <p:nvPr/>
          </p:nvSpPr>
          <p:spPr bwMode="auto">
            <a:xfrm>
              <a:off x="10512" y="405"/>
              <a:ext cx="571" cy="1532"/>
            </a:xfrm>
            <a:custGeom>
              <a:avLst/>
              <a:gdLst>
                <a:gd name="T0" fmla="*/ 0 w 145"/>
                <a:gd name="T1" fmla="*/ 0 h 389"/>
                <a:gd name="T2" fmla="*/ 121 w 145"/>
                <a:gd name="T3" fmla="*/ 175 h 389"/>
                <a:gd name="T4" fmla="*/ 126 w 145"/>
                <a:gd name="T5" fmla="*/ 389 h 389"/>
              </a:gdLst>
              <a:ahLst/>
              <a:cxnLst>
                <a:cxn ang="0">
                  <a:pos x="T0" y="T1"/>
                </a:cxn>
                <a:cxn ang="0">
                  <a:pos x="T2" y="T3"/>
                </a:cxn>
                <a:cxn ang="0">
                  <a:pos x="T4" y="T5"/>
                </a:cxn>
              </a:cxnLst>
              <a:rect l="0" t="0" r="r" b="b"/>
              <a:pathLst>
                <a:path w="145" h="389">
                  <a:moveTo>
                    <a:pt x="0" y="0"/>
                  </a:moveTo>
                  <a:cubicBezTo>
                    <a:pt x="55" y="44"/>
                    <a:pt x="98" y="104"/>
                    <a:pt x="121" y="175"/>
                  </a:cubicBezTo>
                  <a:cubicBezTo>
                    <a:pt x="144" y="247"/>
                    <a:pt x="145" y="321"/>
                    <a:pt x="126" y="389"/>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8F5A1C75-EFB9-4B80-80E0-5DDAFB38C09B}"/>
                </a:ext>
              </a:extLst>
            </p:cNvPr>
            <p:cNvSpPr>
              <a:spLocks/>
            </p:cNvSpPr>
            <p:nvPr/>
          </p:nvSpPr>
          <p:spPr bwMode="auto">
            <a:xfrm>
              <a:off x="8203" y="2075"/>
              <a:ext cx="1304" cy="949"/>
            </a:xfrm>
            <a:custGeom>
              <a:avLst/>
              <a:gdLst>
                <a:gd name="T0" fmla="*/ 331 w 331"/>
                <a:gd name="T1" fmla="*/ 241 h 241"/>
                <a:gd name="T2" fmla="*/ 130 w 331"/>
                <a:gd name="T3" fmla="*/ 170 h 241"/>
                <a:gd name="T4" fmla="*/ 0 w 331"/>
                <a:gd name="T5" fmla="*/ 0 h 241"/>
              </a:gdLst>
              <a:ahLst/>
              <a:cxnLst>
                <a:cxn ang="0">
                  <a:pos x="T0" y="T1"/>
                </a:cxn>
                <a:cxn ang="0">
                  <a:pos x="T2" y="T3"/>
                </a:cxn>
                <a:cxn ang="0">
                  <a:pos x="T4" y="T5"/>
                </a:cxn>
              </a:cxnLst>
              <a:rect l="0" t="0" r="r" b="b"/>
              <a:pathLst>
                <a:path w="331" h="241">
                  <a:moveTo>
                    <a:pt x="331" y="241"/>
                  </a:moveTo>
                  <a:cubicBezTo>
                    <a:pt x="261" y="238"/>
                    <a:pt x="191" y="215"/>
                    <a:pt x="130" y="170"/>
                  </a:cubicBezTo>
                  <a:cubicBezTo>
                    <a:pt x="69" y="126"/>
                    <a:pt x="25" y="66"/>
                    <a:pt x="0" y="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a:extLst>
                <a:ext uri="{FF2B5EF4-FFF2-40B4-BE49-F238E27FC236}">
                  <a16:creationId xmlns:a16="http://schemas.microsoft.com/office/drawing/2014/main" id="{2BF0C3A8-6893-4FDD-B3B1-AA6332FE418F}"/>
                </a:ext>
              </a:extLst>
            </p:cNvPr>
            <p:cNvSpPr>
              <a:spLocks/>
            </p:cNvSpPr>
            <p:nvPr/>
          </p:nvSpPr>
          <p:spPr bwMode="auto">
            <a:xfrm>
              <a:off x="9657" y="2079"/>
              <a:ext cx="1304" cy="945"/>
            </a:xfrm>
            <a:custGeom>
              <a:avLst/>
              <a:gdLst>
                <a:gd name="T0" fmla="*/ 331 w 331"/>
                <a:gd name="T1" fmla="*/ 0 h 240"/>
                <a:gd name="T2" fmla="*/ 202 w 331"/>
                <a:gd name="T3" fmla="*/ 169 h 240"/>
                <a:gd name="T4" fmla="*/ 0 w 331"/>
                <a:gd name="T5" fmla="*/ 240 h 240"/>
              </a:gdLst>
              <a:ahLst/>
              <a:cxnLst>
                <a:cxn ang="0">
                  <a:pos x="T0" y="T1"/>
                </a:cxn>
                <a:cxn ang="0">
                  <a:pos x="T2" y="T3"/>
                </a:cxn>
                <a:cxn ang="0">
                  <a:pos x="T4" y="T5"/>
                </a:cxn>
              </a:cxnLst>
              <a:rect l="0" t="0" r="r" b="b"/>
              <a:pathLst>
                <a:path w="331" h="240">
                  <a:moveTo>
                    <a:pt x="331" y="0"/>
                  </a:moveTo>
                  <a:cubicBezTo>
                    <a:pt x="306" y="66"/>
                    <a:pt x="263" y="125"/>
                    <a:pt x="202" y="169"/>
                  </a:cubicBezTo>
                  <a:cubicBezTo>
                    <a:pt x="141" y="214"/>
                    <a:pt x="70" y="237"/>
                    <a:pt x="0" y="24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5" name="TextBox 114">
            <a:extLst>
              <a:ext uri="{FF2B5EF4-FFF2-40B4-BE49-F238E27FC236}">
                <a16:creationId xmlns:a16="http://schemas.microsoft.com/office/drawing/2014/main" id="{DC4E8956-08D9-4434-8523-BAB5D3015396}"/>
              </a:ext>
            </a:extLst>
          </p:cNvPr>
          <p:cNvSpPr txBox="1">
            <a:spLocks noChangeAspect="1"/>
          </p:cNvSpPr>
          <p:nvPr/>
        </p:nvSpPr>
        <p:spPr>
          <a:xfrm>
            <a:off x="8836525" y="3260947"/>
            <a:ext cx="1354058"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a:t>
            </a:r>
          </a:p>
        </p:txBody>
      </p:sp>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8428884" y="1491392"/>
            <a:ext cx="1200427"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SECURE</a:t>
            </a:r>
          </a:p>
        </p:txBody>
      </p:sp>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5312215" y="5699254"/>
            <a:ext cx="1509935"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spc="49">
                <a:gradFill>
                  <a:gsLst>
                    <a:gs pos="78761">
                      <a:schemeClr val="tx1"/>
                    </a:gs>
                    <a:gs pos="0">
                      <a:schemeClr val="tx1"/>
                    </a:gs>
                  </a:gsLst>
                  <a:lin ang="5400000" scaled="0"/>
                </a:gradFill>
                <a:latin typeface="Segoe UI" panose="020B0502040204020203" pitchFamily="34" charset="0"/>
                <a:cs typeface="Segoe UI" panose="020B0502040204020203" pitchFamily="34" charset="0"/>
              </a:rPr>
              <a:t>MONITOR</a:t>
            </a:r>
          </a:p>
        </p:txBody>
      </p:sp>
      <p:sp>
        <p:nvSpPr>
          <p:cNvPr id="118" name="TextBox 117">
            <a:extLst>
              <a:ext uri="{FF2B5EF4-FFF2-40B4-BE49-F238E27FC236}">
                <a16:creationId xmlns:a16="http://schemas.microsoft.com/office/drawing/2014/main" id="{8C064420-0A6B-43D4-8485-1B0C9111008C}"/>
              </a:ext>
            </a:extLst>
          </p:cNvPr>
          <p:cNvSpPr txBox="1">
            <a:spLocks noChangeAspect="1"/>
          </p:cNvSpPr>
          <p:nvPr/>
        </p:nvSpPr>
        <p:spPr>
          <a:xfrm>
            <a:off x="1586065" y="3260947"/>
            <a:ext cx="1715824"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spc="49">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CONFIGURE</a:t>
            </a:r>
          </a:p>
        </p:txBody>
      </p:sp>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2397168" y="1491392"/>
            <a:ext cx="1311033" cy="538944"/>
          </a:xfrm>
          <a:prstGeom prst="rect">
            <a:avLst/>
          </a:prstGeom>
          <a:noFill/>
        </p:spPr>
        <p:txBody>
          <a:bodyPr wrap="none" lIns="179277" tIns="143422" rIns="179277" bIns="143422"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800"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GOVERN</a:t>
            </a:r>
          </a:p>
        </p:txBody>
      </p:sp>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p:txBody>
          <a:bodyPr/>
          <a:lstStyle/>
          <a:p>
            <a:r>
              <a:rPr lang="en-US" dirty="0"/>
              <a:t>Full set of cloud management capabilities</a:t>
            </a:r>
          </a:p>
        </p:txBody>
      </p:sp>
      <p:sp>
        <p:nvSpPr>
          <p:cNvPr id="61" name="Oval 60">
            <a:extLst>
              <a:ext uri="{FF2B5EF4-FFF2-40B4-BE49-F238E27FC236}">
                <a16:creationId xmlns:a16="http://schemas.microsoft.com/office/drawing/2014/main" id="{D682F5A2-11ED-48D8-92D6-E55B8D55F010}"/>
              </a:ext>
            </a:extLst>
          </p:cNvPr>
          <p:cNvSpPr/>
          <p:nvPr/>
        </p:nvSpPr>
        <p:spPr bwMode="auto">
          <a:xfrm>
            <a:off x="4812970" y="2069485"/>
            <a:ext cx="2528653" cy="25290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FED4E6E8-A1ED-4E82-8245-6C9A38084113}"/>
              </a:ext>
            </a:extLst>
          </p:cNvPr>
          <p:cNvSpPr txBox="1"/>
          <p:nvPr/>
        </p:nvSpPr>
        <p:spPr>
          <a:xfrm>
            <a:off x="8437118" y="1785712"/>
            <a:ext cx="2096505" cy="715916"/>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Security Management</a:t>
            </a:r>
          </a:p>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Threat Protection</a:t>
            </a:r>
          </a:p>
        </p:txBody>
      </p:sp>
      <p:sp>
        <p:nvSpPr>
          <p:cNvPr id="124" name="TextBox 123">
            <a:extLst>
              <a:ext uri="{FF2B5EF4-FFF2-40B4-BE49-F238E27FC236}">
                <a16:creationId xmlns:a16="http://schemas.microsoft.com/office/drawing/2014/main" id="{D4E887AA-E930-47A0-A7B5-C1E244CAAA7F}"/>
              </a:ext>
            </a:extLst>
          </p:cNvPr>
          <p:cNvSpPr txBox="1"/>
          <p:nvPr/>
        </p:nvSpPr>
        <p:spPr>
          <a:xfrm>
            <a:off x="8846267" y="3580548"/>
            <a:ext cx="1766030" cy="715916"/>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Backup</a:t>
            </a:r>
          </a:p>
          <a:p>
            <a:pP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Disaster Recovery</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1774155" y="1785712"/>
            <a:ext cx="1924727" cy="715916"/>
          </a:xfrm>
          <a:prstGeom prst="rect">
            <a:avLst/>
          </a:prstGeom>
          <a:noFill/>
        </p:spPr>
        <p:txBody>
          <a:bodyPr wrap="none" lIns="179277" tIns="143422" rIns="179277" bIns="143422" rtlCol="0">
            <a:spAutoFit/>
          </a:bodyPr>
          <a:lstStyle/>
          <a:p>
            <a:pPr algn="r" defTabSz="932384">
              <a:lnSpc>
                <a:spcPct val="90000"/>
              </a:lnSpc>
              <a:spcBef>
                <a:spcPts val="294"/>
              </a:spcBef>
              <a:defRPr/>
            </a:pPr>
            <a:r>
              <a:rPr lang="en-US" sz="1400"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Policy Management</a:t>
            </a:r>
          </a:p>
          <a:p>
            <a:pPr algn="r" defTabSz="932384">
              <a:lnSpc>
                <a:spcPct val="90000"/>
              </a:lnSpc>
              <a:spcBef>
                <a:spcPts val="294"/>
              </a:spcBef>
              <a:defRPr/>
            </a:pPr>
            <a:r>
              <a:rPr lang="en-US" sz="1400" dirty="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Cost Management</a:t>
            </a:r>
          </a:p>
        </p:txBody>
      </p:sp>
      <p:sp>
        <p:nvSpPr>
          <p:cNvPr id="131" name="TextBox 130">
            <a:extLst>
              <a:ext uri="{FF2B5EF4-FFF2-40B4-BE49-F238E27FC236}">
                <a16:creationId xmlns:a16="http://schemas.microsoft.com/office/drawing/2014/main" id="{84143235-4DD0-48F5-9F5C-A234E5C7A7C8}"/>
              </a:ext>
            </a:extLst>
          </p:cNvPr>
          <p:cNvSpPr txBox="1"/>
          <p:nvPr/>
        </p:nvSpPr>
        <p:spPr>
          <a:xfrm>
            <a:off x="1240549" y="3580549"/>
            <a:ext cx="2048607" cy="1180658"/>
          </a:xfrm>
          <a:prstGeom prst="rect">
            <a:avLst/>
          </a:prstGeom>
          <a:noFill/>
        </p:spPr>
        <p:txBody>
          <a:bodyPr wrap="none" lIns="179277" tIns="143422" rIns="179277" bIns="143422" rtlCol="0">
            <a:spAutoFit/>
          </a:bodyPr>
          <a:lstStyle/>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Configuration</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Update Management</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Automation</a:t>
            </a:r>
          </a:p>
          <a:p>
            <a:pPr algn="r" defTabSz="932384">
              <a:lnSpc>
                <a:spcPct val="90000"/>
              </a:lnSpc>
              <a:spcBef>
                <a:spcPts val="294"/>
              </a:spcBef>
              <a:defRPr/>
            </a:pPr>
            <a:r>
              <a:rPr lang="en-US" sz="1400">
                <a:gradFill>
                  <a:gsLst>
                    <a:gs pos="78761">
                      <a:schemeClr val="tx1"/>
                    </a:gs>
                    <a:gs pos="0">
                      <a:schemeClr val="tx1"/>
                    </a:gs>
                  </a:gsLst>
                  <a:lin ang="5400000" scaled="0"/>
                </a:gradFill>
                <a:latin typeface="Segoe UI" panose="020B0502040204020203" pitchFamily="34" charset="0"/>
                <a:cs typeface="Segoe UI" panose="020B0502040204020203" pitchFamily="34" charset="0"/>
              </a:rPr>
              <a:t>Scripting</a:t>
            </a: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7319097" y="3479522"/>
            <a:ext cx="717140" cy="717242"/>
            <a:chOff x="431800" y="3725863"/>
            <a:chExt cx="731520" cy="731520"/>
          </a:xfrm>
        </p:grpSpPr>
        <p:sp>
          <p:nvSpPr>
            <p:cNvPr id="28" name="Oval 27">
              <a:extLst>
                <a:ext uri="{FF2B5EF4-FFF2-40B4-BE49-F238E27FC236}">
                  <a16:creationId xmlns:a16="http://schemas.microsoft.com/office/drawing/2014/main" id="{F8AB32B3-730F-4584-A6D5-CD3F07775064}"/>
                </a:ext>
              </a:extLst>
            </p:cNvPr>
            <p:cNvSpPr/>
            <p:nvPr/>
          </p:nvSpPr>
          <p:spPr bwMode="auto">
            <a:xfrm>
              <a:off x="431800" y="37258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812440D3-20E6-428F-99E6-46432EA7DA33}"/>
                </a:ext>
              </a:extLst>
            </p:cNvPr>
            <p:cNvSpPr/>
            <p:nvPr/>
          </p:nvSpPr>
          <p:spPr bwMode="auto">
            <a:xfrm>
              <a:off x="467531" y="3771650"/>
              <a:ext cx="652164" cy="6521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4704685" y="1646775"/>
            <a:ext cx="717140" cy="717242"/>
            <a:chOff x="431800" y="2925763"/>
            <a:chExt cx="731520" cy="731520"/>
          </a:xfrm>
        </p:grpSpPr>
        <p:sp>
          <p:nvSpPr>
            <p:cNvPr id="41" name="Oval 40">
              <a:extLst>
                <a:ext uri="{FF2B5EF4-FFF2-40B4-BE49-F238E27FC236}">
                  <a16:creationId xmlns:a16="http://schemas.microsoft.com/office/drawing/2014/main" id="{E4867B24-EB8E-4C9F-9B07-2808B2FD4165}"/>
                </a:ext>
              </a:extLst>
            </p:cNvPr>
            <p:cNvSpPr/>
            <p:nvPr/>
          </p:nvSpPr>
          <p:spPr bwMode="auto">
            <a:xfrm>
              <a:off x="431800" y="29257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EA67B464-216E-407C-B193-334F12851C42}"/>
                </a:ext>
              </a:extLst>
            </p:cNvPr>
            <p:cNvSpPr/>
            <p:nvPr/>
          </p:nvSpPr>
          <p:spPr bwMode="auto">
            <a:xfrm>
              <a:off x="460496" y="2954459"/>
              <a:ext cx="675042" cy="6750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cxnSp>
        <p:nvCxnSpPr>
          <p:cNvPr id="24" name="Connector: Elbow 23">
            <a:extLst>
              <a:ext uri="{FF2B5EF4-FFF2-40B4-BE49-F238E27FC236}">
                <a16:creationId xmlns:a16="http://schemas.microsoft.com/office/drawing/2014/main" id="{8B959DF2-9DE7-4087-81AD-6186804239F9}"/>
              </a:ext>
            </a:extLst>
          </p:cNvPr>
          <p:cNvCxnSpPr>
            <a:stCxn id="28" idx="6"/>
            <a:endCxn id="115" idx="1"/>
          </p:cNvCxnSpPr>
          <p:nvPr/>
        </p:nvCxnSpPr>
        <p:spPr>
          <a:xfrm flipV="1">
            <a:off x="8036237" y="3530419"/>
            <a:ext cx="800288" cy="307724"/>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86E01E-B0CB-42C8-8A40-B9B574249CCC}"/>
              </a:ext>
            </a:extLst>
          </p:cNvPr>
          <p:cNvCxnSpPr>
            <a:endCxn id="118" idx="3"/>
          </p:cNvCxnSpPr>
          <p:nvPr/>
        </p:nvCxnSpPr>
        <p:spPr>
          <a:xfrm rot="10800000">
            <a:off x="3301890" y="3530419"/>
            <a:ext cx="729491" cy="307726"/>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42500034-4DEA-4C18-A7F3-FC23EE46FE23}"/>
              </a:ext>
            </a:extLst>
          </p:cNvPr>
          <p:cNvCxnSpPr>
            <a:stCxn id="32" idx="6"/>
            <a:endCxn id="114" idx="1"/>
          </p:cNvCxnSpPr>
          <p:nvPr/>
        </p:nvCxnSpPr>
        <p:spPr>
          <a:xfrm flipV="1">
            <a:off x="7429506" y="1760864"/>
            <a:ext cx="999378" cy="244532"/>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3513CF1-80B1-42EC-928D-6EAB861AD35D}"/>
              </a:ext>
            </a:extLst>
          </p:cNvPr>
          <p:cNvCxnSpPr>
            <a:stCxn id="41" idx="2"/>
            <a:endCxn id="119" idx="3"/>
          </p:cNvCxnSpPr>
          <p:nvPr/>
        </p:nvCxnSpPr>
        <p:spPr>
          <a:xfrm rot="10800000">
            <a:off x="3708201" y="1760864"/>
            <a:ext cx="996484" cy="244532"/>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stCxn id="37" idx="4"/>
            <a:endCxn id="117" idx="0"/>
          </p:cNvCxnSpPr>
          <p:nvPr/>
        </p:nvCxnSpPr>
        <p:spPr>
          <a:xfrm flipH="1">
            <a:off x="6067183" y="5435602"/>
            <a:ext cx="528" cy="263652"/>
          </a:xfrm>
          <a:prstGeom prst="line">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BD64EFC-81A6-4DDF-B422-BE758F8FBB7E}"/>
              </a:ext>
            </a:extLst>
          </p:cNvPr>
          <p:cNvGrpSpPr/>
          <p:nvPr/>
        </p:nvGrpSpPr>
        <p:grpSpPr>
          <a:xfrm>
            <a:off x="4098570" y="3479522"/>
            <a:ext cx="717140" cy="717242"/>
            <a:chOff x="4180755" y="3548790"/>
            <a:chExt cx="731520" cy="731520"/>
          </a:xfrm>
        </p:grpSpPr>
        <p:sp>
          <p:nvSpPr>
            <p:cNvPr id="45" name="Oval 44">
              <a:extLst>
                <a:ext uri="{FF2B5EF4-FFF2-40B4-BE49-F238E27FC236}">
                  <a16:creationId xmlns:a16="http://schemas.microsoft.com/office/drawing/2014/main" id="{3CFDDF8B-5104-4988-8546-B50E8A7FEB25}"/>
                </a:ext>
              </a:extLst>
            </p:cNvPr>
            <p:cNvSpPr/>
            <p:nvPr/>
          </p:nvSpPr>
          <p:spPr bwMode="auto">
            <a:xfrm>
              <a:off x="4180755" y="3548790"/>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E66F5343-C9B8-4AF1-AC0A-00491B6FCD40}"/>
                </a:ext>
              </a:extLst>
            </p:cNvPr>
            <p:cNvSpPr/>
            <p:nvPr/>
          </p:nvSpPr>
          <p:spPr bwMode="auto">
            <a:xfrm>
              <a:off x="4220755" y="3583003"/>
              <a:ext cx="652164" cy="6521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Processing_E9F5">
              <a:extLst>
                <a:ext uri="{FF2B5EF4-FFF2-40B4-BE49-F238E27FC236}">
                  <a16:creationId xmlns:a16="http://schemas.microsoft.com/office/drawing/2014/main" id="{5EC28FC5-77D2-4773-A252-771734421A8F}"/>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95FE535D-6FBE-4A38-92CB-35EA27337062}"/>
              </a:ext>
            </a:extLst>
          </p:cNvPr>
          <p:cNvGrpSpPr/>
          <p:nvPr/>
        </p:nvGrpSpPr>
        <p:grpSpPr>
          <a:xfrm>
            <a:off x="6712366" y="1646775"/>
            <a:ext cx="717140" cy="717242"/>
            <a:chOff x="6846963" y="1679558"/>
            <a:chExt cx="731520" cy="731520"/>
          </a:xfrm>
        </p:grpSpPr>
        <p:grpSp>
          <p:nvGrpSpPr>
            <p:cNvPr id="25" name="Group 24">
              <a:extLst>
                <a:ext uri="{FF2B5EF4-FFF2-40B4-BE49-F238E27FC236}">
                  <a16:creationId xmlns:a16="http://schemas.microsoft.com/office/drawing/2014/main" id="{506F8D0F-53E1-4FC1-A0D7-054602DCFBEC}"/>
                </a:ext>
              </a:extLst>
            </p:cNvPr>
            <p:cNvGrpSpPr/>
            <p:nvPr/>
          </p:nvGrpSpPr>
          <p:grpSpPr>
            <a:xfrm>
              <a:off x="6846963" y="1679558"/>
              <a:ext cx="731520" cy="731520"/>
              <a:chOff x="6846963" y="1679558"/>
              <a:chExt cx="731520" cy="731520"/>
            </a:xfrm>
          </p:grpSpPr>
          <p:sp>
            <p:nvSpPr>
              <p:cNvPr id="32" name="Oval 31">
                <a:extLst>
                  <a:ext uri="{FF2B5EF4-FFF2-40B4-BE49-F238E27FC236}">
                    <a16:creationId xmlns:a16="http://schemas.microsoft.com/office/drawing/2014/main" id="{F40EB588-1D02-476A-A134-047BEFACDB7D}"/>
                  </a:ext>
                </a:extLst>
              </p:cNvPr>
              <p:cNvSpPr/>
              <p:nvPr/>
            </p:nvSpPr>
            <p:spPr bwMode="auto">
              <a:xfrm>
                <a:off x="6846963" y="1679558"/>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3F5B627F-EDB3-4C36-A79B-1004A4D206C4}"/>
                  </a:ext>
                </a:extLst>
              </p:cNvPr>
              <p:cNvSpPr/>
              <p:nvPr/>
            </p:nvSpPr>
            <p:spPr bwMode="auto">
              <a:xfrm>
                <a:off x="6874833" y="1713211"/>
                <a:ext cx="664297" cy="66429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5709141" y="4718360"/>
            <a:ext cx="717140" cy="717242"/>
            <a:chOff x="5823621" y="4812291"/>
            <a:chExt cx="731520" cy="731520"/>
          </a:xfrm>
        </p:grpSpPr>
        <p:grpSp>
          <p:nvGrpSpPr>
            <p:cNvPr id="36" name="Group 35">
              <a:extLst>
                <a:ext uri="{FF2B5EF4-FFF2-40B4-BE49-F238E27FC236}">
                  <a16:creationId xmlns:a16="http://schemas.microsoft.com/office/drawing/2014/main" id="{B09C2E05-B49C-4ED0-A9ED-872B40566800}"/>
                </a:ext>
              </a:extLst>
            </p:cNvPr>
            <p:cNvGrpSpPr/>
            <p:nvPr/>
          </p:nvGrpSpPr>
          <p:grpSpPr>
            <a:xfrm>
              <a:off x="5823621" y="4812291"/>
              <a:ext cx="731520" cy="731520"/>
              <a:chOff x="431800" y="4525963"/>
              <a:chExt cx="731520" cy="731520"/>
            </a:xfrm>
          </p:grpSpPr>
          <p:sp>
            <p:nvSpPr>
              <p:cNvPr id="37" name="Oval 36">
                <a:extLst>
                  <a:ext uri="{FF2B5EF4-FFF2-40B4-BE49-F238E27FC236}">
                    <a16:creationId xmlns:a16="http://schemas.microsoft.com/office/drawing/2014/main" id="{17214C49-3E9C-4144-9DED-0CBEF3401AA0}"/>
                  </a:ext>
                </a:extLst>
              </p:cNvPr>
              <p:cNvSpPr/>
              <p:nvPr/>
            </p:nvSpPr>
            <p:spPr bwMode="auto">
              <a:xfrm>
                <a:off x="431800" y="45259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8EA61342-9E6B-4A40-AA8E-DD18944ACE67}"/>
                  </a:ext>
                </a:extLst>
              </p:cNvPr>
              <p:cNvSpPr/>
              <p:nvPr/>
            </p:nvSpPr>
            <p:spPr bwMode="auto">
              <a:xfrm>
                <a:off x="478096" y="4572259"/>
                <a:ext cx="640080" cy="6400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9" name="Freeform: Shape 58">
            <a:extLst>
              <a:ext uri="{FF2B5EF4-FFF2-40B4-BE49-F238E27FC236}">
                <a16:creationId xmlns:a16="http://schemas.microsoft.com/office/drawing/2014/main" id="{7D1131E9-D076-4215-BD84-5090C242A8D0}"/>
              </a:ext>
            </a:extLst>
          </p:cNvPr>
          <p:cNvSpPr/>
          <p:nvPr/>
        </p:nvSpPr>
        <p:spPr bwMode="auto">
          <a:xfrm>
            <a:off x="5155051" y="2757386"/>
            <a:ext cx="1808623" cy="99836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22225" cap="sq">
            <a:solidFill>
              <a:schemeClr val="accent1"/>
            </a:solidFill>
            <a:prstDash val="solid"/>
            <a:miter lim="800000"/>
            <a:headEnd/>
            <a:tailEnd/>
          </a:ln>
        </p:spPr>
        <p:txBody>
          <a:bodyPr vert="horz" wrap="square" lIns="89639" tIns="44819" rIns="89639" bIns="44819" numCol="1" anchor="t" anchorCtr="0" compatLnSpc="1">
            <a:prstTxWarp prst="textNoShape">
              <a:avLst/>
            </a:prstTxWarp>
          </a:bodyPr>
          <a:lstStyle/>
          <a:p>
            <a:pPr defTabSz="914367"/>
            <a:endParaRPr lang="en-US" sz="900" err="1">
              <a:gradFill>
                <a:gsLst>
                  <a:gs pos="0">
                    <a:srgbClr val="505050"/>
                  </a:gs>
                  <a:gs pos="100000">
                    <a:srgbClr val="505050"/>
                  </a:gs>
                </a:gsLst>
              </a:gradFill>
              <a:latin typeface="Segoe UI Semilight"/>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273545" y="3253712"/>
            <a:ext cx="1746442" cy="270704"/>
          </a:xfrm>
          <a:prstGeom prst="rect">
            <a:avLst/>
          </a:prstGeom>
        </p:spPr>
        <p:txBody>
          <a:bodyPr vert="horz" wrap="square" lIns="143422" tIns="89639" rIns="143422" bIns="8963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a:defRPr/>
            </a:pPr>
            <a:r>
              <a:rPr lang="en-US" sz="1600" kern="0" spc="0">
                <a:solidFill>
                  <a:schemeClr val="accent1"/>
                </a:solidFill>
                <a:latin typeface="Segoe UI Semilight"/>
                <a:cs typeface="Segoe UI Semilight" panose="020B0402040204020203" pitchFamily="34" charset="0"/>
              </a:rPr>
              <a:t>Microsoft Azure</a:t>
            </a:r>
            <a:endParaRPr lang="en-US" sz="1600" kern="0" spc="0">
              <a:solidFill>
                <a:schemeClr val="accent1"/>
              </a:solidFill>
              <a:latin typeface="Segoe UI Light"/>
              <a:cs typeface="Segoe UI Semilight" panose="020B0402040204020203" pitchFamily="34" charset="0"/>
            </a:endParaRPr>
          </a:p>
        </p:txBody>
      </p:sp>
      <p:sp>
        <p:nvSpPr>
          <p:cNvPr id="62" name="Rectangle 61">
            <a:extLst>
              <a:ext uri="{FF2B5EF4-FFF2-40B4-BE49-F238E27FC236}">
                <a16:creationId xmlns:a16="http://schemas.microsoft.com/office/drawing/2014/main" id="{C63DD6F0-A9BF-43C1-B9AC-BC695607A60C}"/>
              </a:ext>
            </a:extLst>
          </p:cNvPr>
          <p:cNvSpPr/>
          <p:nvPr/>
        </p:nvSpPr>
        <p:spPr>
          <a:xfrm>
            <a:off x="4704686" y="6257130"/>
            <a:ext cx="2723792" cy="483544"/>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p:txBody>
      </p:sp>
      <p:sp>
        <p:nvSpPr>
          <p:cNvPr id="64" name="Rectangle 63">
            <a:extLst>
              <a:ext uri="{FF2B5EF4-FFF2-40B4-BE49-F238E27FC236}">
                <a16:creationId xmlns:a16="http://schemas.microsoft.com/office/drawing/2014/main" id="{4F665637-05CF-423C-AF80-6FCFD5196801}"/>
              </a:ext>
            </a:extLst>
          </p:cNvPr>
          <p:cNvSpPr/>
          <p:nvPr/>
        </p:nvSpPr>
        <p:spPr>
          <a:xfrm>
            <a:off x="4577770" y="6040060"/>
            <a:ext cx="3035544" cy="483544"/>
          </a:xfrm>
          <a:prstGeom prst="rect">
            <a:avLst/>
          </a:prstGeom>
          <a:noFill/>
        </p:spPr>
        <p:txBody>
          <a:bodyPr wrap="none" lIns="179277" tIns="143422" rIns="179277" bIns="143422" rtlCol="0">
            <a:spAutoFit/>
          </a:bodyPr>
          <a:lstStyle/>
          <a:p>
            <a:pPr defTabSz="932384">
              <a:lnSpc>
                <a:spcPct val="90000"/>
              </a:lnSpc>
              <a:spcBef>
                <a:spcPts val="294"/>
              </a:spcBef>
              <a:defRPr/>
            </a:pPr>
            <a:r>
              <a:rPr lang="en-US" sz="140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 &amp; Network Monitoring</a:t>
            </a:r>
          </a:p>
        </p:txBody>
      </p:sp>
    </p:spTree>
    <p:extLst>
      <p:ext uri="{BB962C8B-B14F-4D97-AF65-F5344CB8AC3E}">
        <p14:creationId xmlns:p14="http://schemas.microsoft.com/office/powerpoint/2010/main" val="25082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35" presetClass="path" presetSubtype="0" decel="100000" fill="hold" grpId="1" nodeType="withEffect">
                                  <p:stCondLst>
                                    <p:cond delay="0"/>
                                  </p:stCondLst>
                                  <p:childTnLst>
                                    <p:animMotion origin="layout" path="M 4.94001E-6 2.51929E-6 L 0.01467 2.51929E-6 " pathEditMode="relative" rAng="0" ptsTypes="AA">
                                      <p:cBhvr>
                                        <p:cTn id="9" dur="500" spd="-100000" fill="hold"/>
                                        <p:tgtEl>
                                          <p:spTgt spid="123"/>
                                        </p:tgtEl>
                                        <p:attrNameLst>
                                          <p:attrName>ppt_x</p:attrName>
                                          <p:attrName>ppt_y</p:attrName>
                                        </p:attrNameLst>
                                      </p:cBhvr>
                                      <p:rCtr x="728" y="0"/>
                                    </p:animMotion>
                                  </p:childTnLst>
                                </p:cTn>
                              </p:par>
                              <p:par>
                                <p:cTn id="10" presetID="10" presetClass="entr" presetSubtype="0" fill="hold" grpId="0" nodeType="with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500"/>
                                        <p:tgtEl>
                                          <p:spTgt spid="124"/>
                                        </p:tgtEl>
                                      </p:cBhvr>
                                    </p:animEffect>
                                  </p:childTnLst>
                                </p:cTn>
                              </p:par>
                              <p:par>
                                <p:cTn id="13" presetID="35" presetClass="path" presetSubtype="0" decel="100000" fill="hold" grpId="1" nodeType="withEffect">
                                  <p:stCondLst>
                                    <p:cond delay="0"/>
                                  </p:stCondLst>
                                  <p:childTnLst>
                                    <p:animMotion origin="layout" path="M 4.23283E-6 2.67817E-6 L 0.01468 2.67817E-6 " pathEditMode="relative" rAng="0" ptsTypes="AA">
                                      <p:cBhvr>
                                        <p:cTn id="14" dur="500" spd="-100000" fill="hold"/>
                                        <p:tgtEl>
                                          <p:spTgt spid="124"/>
                                        </p:tgtEl>
                                        <p:attrNameLst>
                                          <p:attrName>ppt_x</p:attrName>
                                          <p:attrName>ppt_y</p:attrName>
                                        </p:attrNameLst>
                                      </p:cBhvr>
                                      <p:rCtr x="728" y="0"/>
                                    </p:animMotion>
                                  </p:childTnLst>
                                </p:cTn>
                              </p:par>
                              <p:par>
                                <p:cTn id="15" presetID="10" presetClass="entr" presetSubtype="0" fill="hold" grpId="0" nodeType="withEffect">
                                  <p:stCondLst>
                                    <p:cond delay="0"/>
                                  </p:stCondLst>
                                  <p:childTnLst>
                                    <p:set>
                                      <p:cBhvr>
                                        <p:cTn id="16" dur="1" fill="hold">
                                          <p:stCondLst>
                                            <p:cond delay="0"/>
                                          </p:stCondLst>
                                        </p:cTn>
                                        <p:tgtEl>
                                          <p:spTgt spid="126"/>
                                        </p:tgtEl>
                                        <p:attrNameLst>
                                          <p:attrName>style.visibility</p:attrName>
                                        </p:attrNameLst>
                                      </p:cBhvr>
                                      <p:to>
                                        <p:strVal val="visible"/>
                                      </p:to>
                                    </p:set>
                                    <p:animEffect transition="in" filter="fade">
                                      <p:cBhvr>
                                        <p:cTn id="17" dur="500"/>
                                        <p:tgtEl>
                                          <p:spTgt spid="126"/>
                                        </p:tgtEl>
                                      </p:cBhvr>
                                    </p:animEffect>
                                  </p:childTnLst>
                                </p:cTn>
                              </p:par>
                              <p:par>
                                <p:cTn id="18" presetID="35" presetClass="path" presetSubtype="0" decel="100000" fill="hold" grpId="1" nodeType="withEffect">
                                  <p:stCondLst>
                                    <p:cond delay="0"/>
                                  </p:stCondLst>
                                  <p:childTnLst>
                                    <p:animMotion origin="layout" path="M 7.27598E-7 2.51929E-6 L -0.01532 2.51929E-6 " pathEditMode="relative" rAng="0" ptsTypes="AA">
                                      <p:cBhvr>
                                        <p:cTn id="19" dur="500" spd="-100000" fill="hold"/>
                                        <p:tgtEl>
                                          <p:spTgt spid="126"/>
                                        </p:tgtEl>
                                        <p:attrNameLst>
                                          <p:attrName>ppt_x</p:attrName>
                                          <p:attrName>ppt_y</p:attrName>
                                        </p:attrNameLst>
                                      </p:cBhvr>
                                      <p:rCtr x="-766" y="0"/>
                                    </p:animMotion>
                                  </p:childTnLst>
                                </p:cTn>
                              </p:par>
                              <p:par>
                                <p:cTn id="20" presetID="10" presetClass="entr" presetSubtype="0" fill="hold" grpId="0"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par>
                                <p:cTn id="23" presetID="35" presetClass="path" presetSubtype="0" decel="100000" fill="hold" grpId="1" nodeType="withEffect">
                                  <p:stCondLst>
                                    <p:cond delay="0"/>
                                  </p:stCondLst>
                                  <p:childTnLst>
                                    <p:animMotion origin="layout" path="M -4.91703E-6 4.26691E-6 L -0.01531 4.26691E-6 " pathEditMode="relative" rAng="0" ptsTypes="AA">
                                      <p:cBhvr>
                                        <p:cTn id="24" dur="500" spd="-100000" fill="hold"/>
                                        <p:tgtEl>
                                          <p:spTgt spid="131"/>
                                        </p:tgtEl>
                                        <p:attrNameLst>
                                          <p:attrName>ppt_x</p:attrName>
                                          <p:attrName>ppt_y</p:attrName>
                                        </p:attrNameLst>
                                      </p:cBhvr>
                                      <p:rCtr x="-766" y="0"/>
                                    </p:animMotion>
                                  </p:childTnLst>
                                </p:cTn>
                              </p:par>
                              <p:par>
                                <p:cTn id="25" presetID="10" presetClass="entr" presetSubtype="0" fill="hold" grpId="0" nodeType="with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fade">
                                      <p:cBhvr>
                                        <p:cTn id="27" dur="500"/>
                                        <p:tgtEl>
                                          <p:spTgt spid="118"/>
                                        </p:tgtEl>
                                      </p:cBhvr>
                                    </p:animEffect>
                                  </p:childTnLst>
                                </p:cTn>
                              </p:par>
                              <p:par>
                                <p:cTn id="28" presetID="35" presetClass="path" presetSubtype="0" decel="100000" fill="hold" grpId="1" nodeType="withEffect">
                                  <p:stCondLst>
                                    <p:cond delay="0"/>
                                  </p:stCondLst>
                                  <p:childTnLst>
                                    <p:animMotion origin="layout" path="M -4.91703E-6 4.26691E-6 L -0.01531 4.26691E-6 " pathEditMode="relative" rAng="0" ptsTypes="AA">
                                      <p:cBhvr>
                                        <p:cTn id="29" dur="500" spd="-100000" fill="hold"/>
                                        <p:tgtEl>
                                          <p:spTgt spid="118"/>
                                        </p:tgtEl>
                                        <p:attrNameLst>
                                          <p:attrName>ppt_x</p:attrName>
                                          <p:attrName>ppt_y</p:attrName>
                                        </p:attrNameLst>
                                      </p:cBhvr>
                                      <p:rCtr x="-766" y="0"/>
                                    </p:animMotion>
                                  </p:childTnLst>
                                </p:cTn>
                              </p:par>
                              <p:par>
                                <p:cTn id="30" presetID="10" presetClass="entr" presetSubtype="0" fill="hold" grpId="0" nodeType="with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fade">
                                      <p:cBhvr>
                                        <p:cTn id="32" dur="500"/>
                                        <p:tgtEl>
                                          <p:spTgt spid="119"/>
                                        </p:tgtEl>
                                      </p:cBhvr>
                                    </p:animEffect>
                                  </p:childTnLst>
                                </p:cTn>
                              </p:par>
                              <p:par>
                                <p:cTn id="33" presetID="35" presetClass="path" presetSubtype="0" decel="100000" fill="hold" grpId="1" nodeType="withEffect">
                                  <p:stCondLst>
                                    <p:cond delay="0"/>
                                  </p:stCondLst>
                                  <p:childTnLst>
                                    <p:animMotion origin="layout" path="M 7.27598E-7 2.51929E-6 L -0.01532 2.51929E-6 " pathEditMode="relative" rAng="0" ptsTypes="AA">
                                      <p:cBhvr>
                                        <p:cTn id="34" dur="500" spd="-100000" fill="hold"/>
                                        <p:tgtEl>
                                          <p:spTgt spid="119"/>
                                        </p:tgtEl>
                                        <p:attrNameLst>
                                          <p:attrName>ppt_x</p:attrName>
                                          <p:attrName>ppt_y</p:attrName>
                                        </p:attrNameLst>
                                      </p:cBhvr>
                                      <p:rCtr x="-766" y="0"/>
                                    </p:animMotion>
                                  </p:childTnLst>
                                </p:cTn>
                              </p:par>
                              <p:par>
                                <p:cTn id="35" presetID="10" presetClass="entr" presetSubtype="0" fill="hold" grpId="0"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par>
                                <p:cTn id="38" presetID="35" presetClass="path" presetSubtype="0" decel="100000" fill="hold" grpId="1" nodeType="withEffect">
                                  <p:stCondLst>
                                    <p:cond delay="0"/>
                                  </p:stCondLst>
                                  <p:childTnLst>
                                    <p:animMotion origin="layout" path="M 4.94001E-6 2.51929E-6 L 0.01467 2.51929E-6 " pathEditMode="relative" rAng="0" ptsTypes="AA">
                                      <p:cBhvr>
                                        <p:cTn id="39" dur="500" spd="-100000" fill="hold"/>
                                        <p:tgtEl>
                                          <p:spTgt spid="114"/>
                                        </p:tgtEl>
                                        <p:attrNameLst>
                                          <p:attrName>ppt_x</p:attrName>
                                          <p:attrName>ppt_y</p:attrName>
                                        </p:attrNameLst>
                                      </p:cBhvr>
                                      <p:rCtr x="728" y="0"/>
                                    </p:animMotion>
                                  </p:childTnLst>
                                </p:cTn>
                              </p:par>
                              <p:par>
                                <p:cTn id="40" presetID="10" presetClass="entr" presetSubtype="0" fill="hold" grpId="0" nodeType="withEffect">
                                  <p:stCondLst>
                                    <p:cond delay="0"/>
                                  </p:stCondLst>
                                  <p:childTnLst>
                                    <p:set>
                                      <p:cBhvr>
                                        <p:cTn id="41" dur="1" fill="hold">
                                          <p:stCondLst>
                                            <p:cond delay="0"/>
                                          </p:stCondLst>
                                        </p:cTn>
                                        <p:tgtEl>
                                          <p:spTgt spid="115"/>
                                        </p:tgtEl>
                                        <p:attrNameLst>
                                          <p:attrName>style.visibility</p:attrName>
                                        </p:attrNameLst>
                                      </p:cBhvr>
                                      <p:to>
                                        <p:strVal val="visible"/>
                                      </p:to>
                                    </p:set>
                                    <p:animEffect transition="in" filter="fade">
                                      <p:cBhvr>
                                        <p:cTn id="42" dur="500"/>
                                        <p:tgtEl>
                                          <p:spTgt spid="115"/>
                                        </p:tgtEl>
                                      </p:cBhvr>
                                    </p:animEffect>
                                  </p:childTnLst>
                                </p:cTn>
                              </p:par>
                              <p:par>
                                <p:cTn id="43" presetID="35" presetClass="path" presetSubtype="0" decel="100000" fill="hold" grpId="1" nodeType="withEffect">
                                  <p:stCondLst>
                                    <p:cond delay="0"/>
                                  </p:stCondLst>
                                  <p:childTnLst>
                                    <p:animMotion origin="layout" path="M 4.94001E-6 2.51929E-6 L 0.01467 2.51929E-6 " pathEditMode="relative" rAng="0" ptsTypes="AA">
                                      <p:cBhvr>
                                        <p:cTn id="44" dur="500" spd="-100000" fill="hold"/>
                                        <p:tgtEl>
                                          <p:spTgt spid="115"/>
                                        </p:tgtEl>
                                        <p:attrNameLst>
                                          <p:attrName>ppt_x</p:attrName>
                                          <p:attrName>ppt_y</p:attrName>
                                        </p:attrNameLst>
                                      </p:cBhvr>
                                      <p:rCtr x="728" y="0"/>
                                    </p:animMotion>
                                  </p:childTnLst>
                                </p:cTn>
                              </p:par>
                              <p:par>
                                <p:cTn id="45" presetID="10" presetClass="entr" presetSubtype="0"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35" presetClass="path" presetSubtype="0" decel="100000" fill="hold" grpId="1" nodeType="withEffect">
                                  <p:stCondLst>
                                    <p:cond delay="0"/>
                                  </p:stCondLst>
                                  <p:childTnLst>
                                    <p:animMotion origin="layout" path="M 1.21777E-6 -4.25783E-6 L -0.01532 -4.25783E-6 " pathEditMode="relative" rAng="0" ptsTypes="AA">
                                      <p:cBhvr>
                                        <p:cTn id="49" dur="500" spd="-100000" fill="hold"/>
                                        <p:tgtEl>
                                          <p:spTgt spid="117"/>
                                        </p:tgtEl>
                                        <p:attrNameLst>
                                          <p:attrName>ppt_x</p:attrName>
                                          <p:attrName>ppt_y</p:attrName>
                                        </p:attrNameLst>
                                      </p:cBhvr>
                                      <p:rCtr x="-766" y="0"/>
                                    </p:animMotion>
                                  </p:childTnLst>
                                </p:cTn>
                              </p:par>
                              <p:par>
                                <p:cTn id="50" presetID="22" presetClass="entr" presetSubtype="2"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right)">
                                      <p:cBhvr>
                                        <p:cTn id="52" dur="500"/>
                                        <p:tgtEl>
                                          <p:spTgt spid="53"/>
                                        </p:tgtEl>
                                      </p:cBhvr>
                                    </p:animEffect>
                                  </p:childTnLst>
                                </p:cTn>
                              </p:par>
                              <p:par>
                                <p:cTn id="53" presetID="22" presetClass="entr" presetSubtype="2"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wipe(right)">
                                      <p:cBhvr>
                                        <p:cTn id="55" dur="500"/>
                                        <p:tgtEl>
                                          <p:spTgt spid="48"/>
                                        </p:tgtEl>
                                      </p:cBhvr>
                                    </p:animEffect>
                                  </p:childTnLst>
                                </p:cTn>
                              </p:par>
                              <p:par>
                                <p:cTn id="56" presetID="22" presetClass="entr" presetSubtype="8"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500"/>
                                        <p:tgtEl>
                                          <p:spTgt spid="24"/>
                                        </p:tgtEl>
                                      </p:cBhvr>
                                    </p:animEffect>
                                  </p:childTnLst>
                                </p:cTn>
                              </p:par>
                              <p:par>
                                <p:cTn id="59" presetID="22" presetClass="entr" presetSubtype="8"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wipe(left)">
                                      <p:cBhvr>
                                        <p:cTn id="61" dur="500"/>
                                        <p:tgtEl>
                                          <p:spTgt spid="51"/>
                                        </p:tgtEl>
                                      </p:cBhvr>
                                    </p:animEffect>
                                  </p:childTnLst>
                                </p:cTn>
                              </p:par>
                              <p:par>
                                <p:cTn id="62" presetID="22" presetClass="entr" presetSubtype="1" fill="hold" nodeType="with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wipe(up)">
                                      <p:cBhvr>
                                        <p:cTn id="64" dur="500"/>
                                        <p:tgtEl>
                                          <p:spTgt spid="58"/>
                                        </p:tgtEl>
                                      </p:cBhvr>
                                    </p:animEffect>
                                  </p:childTnLst>
                                </p:cTn>
                              </p:par>
                              <p:par>
                                <p:cTn id="65" presetID="53" presetClass="entr" presetSubtype="16"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 calcmode="lin" valueType="num">
                                      <p:cBhvr>
                                        <p:cTn id="67" dur="500" fill="hold"/>
                                        <p:tgtEl>
                                          <p:spTgt spid="40"/>
                                        </p:tgtEl>
                                        <p:attrNameLst>
                                          <p:attrName>ppt_w</p:attrName>
                                        </p:attrNameLst>
                                      </p:cBhvr>
                                      <p:tavLst>
                                        <p:tav tm="0">
                                          <p:val>
                                            <p:fltVal val="0"/>
                                          </p:val>
                                        </p:tav>
                                        <p:tav tm="100000">
                                          <p:val>
                                            <p:strVal val="#ppt_w"/>
                                          </p:val>
                                        </p:tav>
                                      </p:tavLst>
                                    </p:anim>
                                    <p:anim calcmode="lin" valueType="num">
                                      <p:cBhvr>
                                        <p:cTn id="68" dur="500" fill="hold"/>
                                        <p:tgtEl>
                                          <p:spTgt spid="40"/>
                                        </p:tgtEl>
                                        <p:attrNameLst>
                                          <p:attrName>ppt_h</p:attrName>
                                        </p:attrNameLst>
                                      </p:cBhvr>
                                      <p:tavLst>
                                        <p:tav tm="0">
                                          <p:val>
                                            <p:fltVal val="0"/>
                                          </p:val>
                                        </p:tav>
                                        <p:tav tm="100000">
                                          <p:val>
                                            <p:strVal val="#ppt_h"/>
                                          </p:val>
                                        </p:tav>
                                      </p:tavLst>
                                    </p:anim>
                                    <p:animEffect transition="in" filter="fade">
                                      <p:cBhvr>
                                        <p:cTn id="69" dur="500"/>
                                        <p:tgtEl>
                                          <p:spTgt spid="40"/>
                                        </p:tgtEl>
                                      </p:cBhvr>
                                    </p:animEffect>
                                  </p:childTnLst>
                                </p:cTn>
                              </p:par>
                              <p:par>
                                <p:cTn id="70" presetID="53" presetClass="entr" presetSubtype="16"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 calcmode="lin" valueType="num">
                                      <p:cBhvr>
                                        <p:cTn id="72" dur="500" fill="hold"/>
                                        <p:tgtEl>
                                          <p:spTgt spid="27"/>
                                        </p:tgtEl>
                                        <p:attrNameLst>
                                          <p:attrName>ppt_w</p:attrName>
                                        </p:attrNameLst>
                                      </p:cBhvr>
                                      <p:tavLst>
                                        <p:tav tm="0">
                                          <p:val>
                                            <p:fltVal val="0"/>
                                          </p:val>
                                        </p:tav>
                                        <p:tav tm="100000">
                                          <p:val>
                                            <p:strVal val="#ppt_w"/>
                                          </p:val>
                                        </p:tav>
                                      </p:tavLst>
                                    </p:anim>
                                    <p:anim calcmode="lin" valueType="num">
                                      <p:cBhvr>
                                        <p:cTn id="73" dur="500" fill="hold"/>
                                        <p:tgtEl>
                                          <p:spTgt spid="27"/>
                                        </p:tgtEl>
                                        <p:attrNameLst>
                                          <p:attrName>ppt_h</p:attrName>
                                        </p:attrNameLst>
                                      </p:cBhvr>
                                      <p:tavLst>
                                        <p:tav tm="0">
                                          <p:val>
                                            <p:fltVal val="0"/>
                                          </p:val>
                                        </p:tav>
                                        <p:tav tm="100000">
                                          <p:val>
                                            <p:strVal val="#ppt_h"/>
                                          </p:val>
                                        </p:tav>
                                      </p:tavLst>
                                    </p:anim>
                                    <p:animEffect transition="in" filter="fade">
                                      <p:cBhvr>
                                        <p:cTn id="74" dur="500"/>
                                        <p:tgtEl>
                                          <p:spTgt spid="27"/>
                                        </p:tgtEl>
                                      </p:cBhvr>
                                    </p:animEffect>
                                  </p:childTnLst>
                                </p:cTn>
                              </p:par>
                              <p:par>
                                <p:cTn id="75" presetID="53" presetClass="entr" presetSubtype="16"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 calcmode="lin" valueType="num">
                                      <p:cBhvr>
                                        <p:cTn id="77" dur="500" fill="hold"/>
                                        <p:tgtEl>
                                          <p:spTgt spid="31"/>
                                        </p:tgtEl>
                                        <p:attrNameLst>
                                          <p:attrName>ppt_w</p:attrName>
                                        </p:attrNameLst>
                                      </p:cBhvr>
                                      <p:tavLst>
                                        <p:tav tm="0">
                                          <p:val>
                                            <p:fltVal val="0"/>
                                          </p:val>
                                        </p:tav>
                                        <p:tav tm="100000">
                                          <p:val>
                                            <p:strVal val="#ppt_w"/>
                                          </p:val>
                                        </p:tav>
                                      </p:tavLst>
                                    </p:anim>
                                    <p:anim calcmode="lin" valueType="num">
                                      <p:cBhvr>
                                        <p:cTn id="78" dur="500" fill="hold"/>
                                        <p:tgtEl>
                                          <p:spTgt spid="31"/>
                                        </p:tgtEl>
                                        <p:attrNameLst>
                                          <p:attrName>ppt_h</p:attrName>
                                        </p:attrNameLst>
                                      </p:cBhvr>
                                      <p:tavLst>
                                        <p:tav tm="0">
                                          <p:val>
                                            <p:fltVal val="0"/>
                                          </p:val>
                                        </p:tav>
                                        <p:tav tm="100000">
                                          <p:val>
                                            <p:strVal val="#ppt_h"/>
                                          </p:val>
                                        </p:tav>
                                      </p:tavLst>
                                    </p:anim>
                                    <p:animEffect transition="in" filter="fade">
                                      <p:cBhvr>
                                        <p:cTn id="79" dur="500"/>
                                        <p:tgtEl>
                                          <p:spTgt spid="31"/>
                                        </p:tgtEl>
                                      </p:cBhvr>
                                    </p:animEffect>
                                  </p:childTnLst>
                                </p:cTn>
                              </p:par>
                              <p:par>
                                <p:cTn id="80" presetID="21" presetClass="entr" presetSubtype="1" fill="hold" nodeType="with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wheel(1)">
                                      <p:cBhvr>
                                        <p:cTn id="8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5" grpId="1"/>
      <p:bldP spid="114" grpId="0"/>
      <p:bldP spid="114" grpId="1"/>
      <p:bldP spid="117" grpId="0"/>
      <p:bldP spid="117" grpId="1"/>
      <p:bldP spid="118" grpId="0"/>
      <p:bldP spid="118" grpId="1"/>
      <p:bldP spid="119" grpId="0"/>
      <p:bldP spid="119" grpId="1"/>
      <p:bldP spid="123" grpId="0"/>
      <p:bldP spid="123" grpId="1"/>
      <p:bldP spid="124" grpId="0"/>
      <p:bldP spid="124" grpId="1"/>
      <p:bldP spid="126" grpId="0"/>
      <p:bldP spid="126" grpId="1"/>
      <p:bldP spid="131" grpId="0"/>
      <p:bldP spid="13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10136" y="190432"/>
            <a:ext cx="8771729" cy="5872598"/>
          </a:xfrm>
          <a:prstGeom prst="rect">
            <a:avLst/>
          </a:prstGeom>
        </p:spPr>
      </p:pic>
      <p:sp>
        <p:nvSpPr>
          <p:cNvPr id="3" name="Rectangle 2"/>
          <p:cNvSpPr/>
          <p:nvPr/>
        </p:nvSpPr>
        <p:spPr>
          <a:xfrm>
            <a:off x="1710137" y="6128739"/>
            <a:ext cx="8771728" cy="369332"/>
          </a:xfrm>
          <a:prstGeom prst="rect">
            <a:avLst/>
          </a:prstGeom>
        </p:spPr>
        <p:txBody>
          <a:bodyPr wrap="square">
            <a:spAutoFit/>
          </a:bodyPr>
          <a:lstStyle/>
          <a:p>
            <a:r>
              <a:rPr lang="en-US" dirty="0"/>
              <a:t>https://docs.microsoft.com/en-us/azure/security-center/security-center-intro</a:t>
            </a:r>
          </a:p>
        </p:txBody>
      </p:sp>
    </p:spTree>
    <p:extLst>
      <p:ext uri="{BB962C8B-B14F-4D97-AF65-F5344CB8AC3E}">
        <p14:creationId xmlns:p14="http://schemas.microsoft.com/office/powerpoint/2010/main" val="3190868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413126" y="1875536"/>
            <a:ext cx="7595483" cy="1335750"/>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505050"/>
                </a:solidFill>
                <a:latin typeface="Segoe UI" panose="020B0502040204020203" pitchFamily="34" charset="0"/>
              </a:rPr>
              <a:t>Improve what matters most</a:t>
            </a:r>
          </a:p>
          <a:p>
            <a:r>
              <a:rPr lang="en-US" sz="2800" dirty="0">
                <a:solidFill>
                  <a:srgbClr val="505050"/>
                </a:solidFill>
                <a:latin typeface="Segoe UI" panose="020B0502040204020203" pitchFamily="34" charset="0"/>
              </a:rPr>
              <a:t>Get ongoing, actionable advice</a:t>
            </a:r>
          </a:p>
          <a:p>
            <a:r>
              <a:rPr lang="en-US" sz="2800" dirty="0">
                <a:solidFill>
                  <a:srgbClr val="505050"/>
                </a:solidFill>
                <a:latin typeface="Segoe UI" panose="020B0502040204020203" pitchFamily="34" charset="0"/>
              </a:rPr>
              <a:t>Implement recommendations easily</a:t>
            </a:r>
          </a:p>
        </p:txBody>
      </p:sp>
      <p:sp>
        <p:nvSpPr>
          <p:cNvPr id="2" name="Title 1"/>
          <p:cNvSpPr>
            <a:spLocks noGrp="1"/>
          </p:cNvSpPr>
          <p:nvPr>
            <p:ph type="title"/>
          </p:nvPr>
        </p:nvSpPr>
        <p:spPr>
          <a:xfrm>
            <a:off x="379514" y="415022"/>
            <a:ext cx="11524432" cy="1063487"/>
          </a:xfrm>
        </p:spPr>
        <p:txBody>
          <a:bodyPr/>
          <a:lstStyle/>
          <a:p>
            <a:r>
              <a:rPr lang="en-GB" dirty="0"/>
              <a:t>Azure Advisor</a:t>
            </a:r>
          </a:p>
        </p:txBody>
      </p:sp>
      <p:pic>
        <p:nvPicPr>
          <p:cNvPr id="6146" name="Picture 2" descr="https://azurecomcdn.azureedge.net/cvt-f201648b749afc31f7eefa24057159f73db14f4731df38453626c5cd82ac54fc/images/page/services/advisor/improve-what-matters.png">
            <a:extLst>
              <a:ext uri="{FF2B5EF4-FFF2-40B4-BE49-F238E27FC236}">
                <a16:creationId xmlns:a16="http://schemas.microsoft.com/office/drawing/2014/main" id="{C84FC27D-CE35-4FCD-835E-7E60C2AA49C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03885" y="3211286"/>
            <a:ext cx="4034971" cy="28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24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1413126" y="1875536"/>
            <a:ext cx="7595483" cy="1723549"/>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b="1" dirty="0"/>
              <a:t>Automate remote network monitoring with packet capture</a:t>
            </a:r>
          </a:p>
          <a:p>
            <a:r>
              <a:rPr lang="en-US" sz="2800" b="1" dirty="0"/>
              <a:t>Gain insight into your network traffic using flow logs</a:t>
            </a:r>
          </a:p>
          <a:p>
            <a:r>
              <a:rPr lang="en-US" sz="2800" b="1" dirty="0"/>
              <a:t>Diagnose VPN connectivity issues</a:t>
            </a:r>
          </a:p>
        </p:txBody>
      </p:sp>
      <p:sp>
        <p:nvSpPr>
          <p:cNvPr id="2" name="Title 1"/>
          <p:cNvSpPr>
            <a:spLocks noGrp="1"/>
          </p:cNvSpPr>
          <p:nvPr>
            <p:ph type="title"/>
          </p:nvPr>
        </p:nvSpPr>
        <p:spPr>
          <a:xfrm>
            <a:off x="379514" y="415022"/>
            <a:ext cx="11524432" cy="1063487"/>
          </a:xfrm>
        </p:spPr>
        <p:txBody>
          <a:bodyPr/>
          <a:lstStyle/>
          <a:p>
            <a:r>
              <a:rPr lang="en-GB" dirty="0"/>
              <a:t>Network Watcher</a:t>
            </a:r>
          </a:p>
        </p:txBody>
      </p:sp>
      <p:pic>
        <p:nvPicPr>
          <p:cNvPr id="4" name="Picture 3">
            <a:extLst>
              <a:ext uri="{FF2B5EF4-FFF2-40B4-BE49-F238E27FC236}">
                <a16:creationId xmlns:a16="http://schemas.microsoft.com/office/drawing/2014/main" id="{C7ECC91D-ADD1-44CD-884F-2018DABB5D76}"/>
              </a:ext>
            </a:extLst>
          </p:cNvPr>
          <p:cNvPicPr>
            <a:picLocks noChangeAspect="1"/>
          </p:cNvPicPr>
          <p:nvPr/>
        </p:nvPicPr>
        <p:blipFill>
          <a:blip r:embed="rId3"/>
          <a:stretch>
            <a:fillRect/>
          </a:stretch>
        </p:blipFill>
        <p:spPr>
          <a:xfrm>
            <a:off x="5070167" y="3996112"/>
            <a:ext cx="2143125" cy="1762125"/>
          </a:xfrm>
          <a:prstGeom prst="rect">
            <a:avLst/>
          </a:prstGeom>
        </p:spPr>
      </p:pic>
      <p:pic>
        <p:nvPicPr>
          <p:cNvPr id="6" name="Picture 5">
            <a:extLst>
              <a:ext uri="{FF2B5EF4-FFF2-40B4-BE49-F238E27FC236}">
                <a16:creationId xmlns:a16="http://schemas.microsoft.com/office/drawing/2014/main" id="{4930BC43-6CFB-410F-AA3E-8793385BDB57}"/>
              </a:ext>
            </a:extLst>
          </p:cNvPr>
          <p:cNvPicPr>
            <a:picLocks noChangeAspect="1"/>
          </p:cNvPicPr>
          <p:nvPr/>
        </p:nvPicPr>
        <p:blipFill>
          <a:blip r:embed="rId4"/>
          <a:stretch>
            <a:fillRect/>
          </a:stretch>
        </p:blipFill>
        <p:spPr>
          <a:xfrm>
            <a:off x="1528011" y="4742046"/>
            <a:ext cx="762000" cy="762000"/>
          </a:xfrm>
          <a:prstGeom prst="rect">
            <a:avLst/>
          </a:prstGeom>
        </p:spPr>
      </p:pic>
      <p:pic>
        <p:nvPicPr>
          <p:cNvPr id="9" name="Picture 8">
            <a:extLst>
              <a:ext uri="{FF2B5EF4-FFF2-40B4-BE49-F238E27FC236}">
                <a16:creationId xmlns:a16="http://schemas.microsoft.com/office/drawing/2014/main" id="{91ACC8F1-238F-454C-9BB5-2446247C9A88}"/>
              </a:ext>
            </a:extLst>
          </p:cNvPr>
          <p:cNvPicPr>
            <a:picLocks noChangeAspect="1"/>
          </p:cNvPicPr>
          <p:nvPr/>
        </p:nvPicPr>
        <p:blipFill>
          <a:blip r:embed="rId5"/>
          <a:stretch>
            <a:fillRect/>
          </a:stretch>
        </p:blipFill>
        <p:spPr>
          <a:xfrm>
            <a:off x="8909484" y="4313421"/>
            <a:ext cx="2381250" cy="1619250"/>
          </a:xfrm>
          <a:prstGeom prst="rect">
            <a:avLst/>
          </a:prstGeom>
        </p:spPr>
      </p:pic>
    </p:spTree>
    <p:extLst>
      <p:ext uri="{BB962C8B-B14F-4D97-AF65-F5344CB8AC3E}">
        <p14:creationId xmlns:p14="http://schemas.microsoft.com/office/powerpoint/2010/main" val="4163755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0C65D312-58AE-4EE7-AEA4-5FC107C07D03}"/>
              </a:ext>
            </a:extLst>
          </p:cNvPr>
          <p:cNvSpPr/>
          <p:nvPr/>
        </p:nvSpPr>
        <p:spPr bwMode="auto">
          <a:xfrm>
            <a:off x="38146" y="1023225"/>
            <a:ext cx="12192000" cy="58347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1" tIns="143408" rIns="179261" bIns="143408"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Title 3">
            <a:extLst>
              <a:ext uri="{FF2B5EF4-FFF2-40B4-BE49-F238E27FC236}">
                <a16:creationId xmlns:a16="http://schemas.microsoft.com/office/drawing/2014/main" id="{3B07448D-2061-43B1-8F8C-528E3F8CFE2E}"/>
              </a:ext>
            </a:extLst>
          </p:cNvPr>
          <p:cNvSpPr txBox="1">
            <a:spLocks/>
          </p:cNvSpPr>
          <p:nvPr/>
        </p:nvSpPr>
        <p:spPr>
          <a:xfrm>
            <a:off x="269240" y="289512"/>
            <a:ext cx="11655840" cy="899665"/>
          </a:xfrm>
          <a:prstGeom prst="rect">
            <a:avLst/>
          </a:prstGeom>
        </p:spPr>
        <p:txBody>
          <a:bodyPr vert="horz" wrap="square" lIns="143408" tIns="89631" rIns="143408" bIns="8963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81">
              <a:defRPr/>
            </a:pPr>
            <a:r>
              <a:rPr lang="en-US">
                <a:gradFill>
                  <a:gsLst>
                    <a:gs pos="1250">
                      <a:srgbClr val="353535"/>
                    </a:gs>
                    <a:gs pos="100000">
                      <a:srgbClr val="353535"/>
                    </a:gs>
                  </a:gsLst>
                  <a:lin ang="5400000" scaled="0"/>
                </a:gradFill>
                <a:latin typeface="Segoe UI Light"/>
              </a:rPr>
              <a:t>Architecture</a:t>
            </a:r>
          </a:p>
        </p:txBody>
      </p:sp>
      <p:sp>
        <p:nvSpPr>
          <p:cNvPr id="208" name="Arrow: Pentagon 207">
            <a:extLst>
              <a:ext uri="{FF2B5EF4-FFF2-40B4-BE49-F238E27FC236}">
                <a16:creationId xmlns:a16="http://schemas.microsoft.com/office/drawing/2014/main" id="{1DB74E03-3F68-482A-B5F4-3A732194C1DF}"/>
              </a:ext>
            </a:extLst>
          </p:cNvPr>
          <p:cNvSpPr/>
          <p:nvPr/>
        </p:nvSpPr>
        <p:spPr bwMode="auto">
          <a:xfrm>
            <a:off x="3288362" y="3271270"/>
            <a:ext cx="2060832" cy="813340"/>
          </a:xfrm>
          <a:prstGeom prst="homePlate">
            <a:avLst/>
          </a:prstGeom>
          <a:noFill/>
          <a:ln w="38100" cap="flat" cmpd="sng" algn="ctr">
            <a:noFill/>
            <a:prstDash val="solid"/>
            <a:headEnd type="none" w="med" len="med"/>
            <a:tailEnd type="none" w="med" len="med"/>
          </a:ln>
          <a:effectLst/>
        </p:spPr>
        <p:txBody>
          <a:bodyPr rot="0" spcFirstLastPara="0" vertOverflow="overflow" horzOverflow="overflow" vert="horz" wrap="square" lIns="179261" tIns="143408" rIns="179261" bIns="143408" numCol="1" spcCol="0" rtlCol="0" fromWordArt="0" anchor="b" anchorCtr="0" forceAA="0" compatLnSpc="1">
            <a:prstTxWarp prst="textNoShape">
              <a:avLst/>
            </a:prstTxWarp>
            <a:noAutofit/>
          </a:bodyPr>
          <a:lstStyle/>
          <a:p>
            <a:pPr defTabSz="914016"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a:extLst>
              <a:ext uri="{FF2B5EF4-FFF2-40B4-BE49-F238E27FC236}">
                <a16:creationId xmlns:a16="http://schemas.microsoft.com/office/drawing/2014/main" id="{80AE610D-AD50-46A9-B801-EFB842874A58}"/>
              </a:ext>
            </a:extLst>
          </p:cNvPr>
          <p:cNvGrpSpPr/>
          <p:nvPr/>
        </p:nvGrpSpPr>
        <p:grpSpPr>
          <a:xfrm>
            <a:off x="8108308" y="2139211"/>
            <a:ext cx="3857479" cy="4510555"/>
            <a:chOff x="8270895" y="2181796"/>
            <a:chExt cx="3934830" cy="4600348"/>
          </a:xfrm>
        </p:grpSpPr>
        <p:cxnSp>
          <p:nvCxnSpPr>
            <p:cNvPr id="226" name="Straight Connector 225">
              <a:extLst>
                <a:ext uri="{FF2B5EF4-FFF2-40B4-BE49-F238E27FC236}">
                  <a16:creationId xmlns:a16="http://schemas.microsoft.com/office/drawing/2014/main" id="{2EA52E85-6E62-42B7-8302-B56C746A30B9}"/>
                </a:ext>
              </a:extLst>
            </p:cNvPr>
            <p:cNvCxnSpPr>
              <a:cxnSpLocks/>
            </p:cNvCxnSpPr>
            <p:nvPr/>
          </p:nvCxnSpPr>
          <p:spPr>
            <a:xfrm>
              <a:off x="9635763" y="5205178"/>
              <a:ext cx="0" cy="340442"/>
            </a:xfrm>
            <a:prstGeom prst="line">
              <a:avLst/>
            </a:prstGeom>
            <a:noFill/>
            <a:ln w="38100" cap="flat" cmpd="sng" algn="ctr">
              <a:solidFill>
                <a:srgbClr val="737373"/>
              </a:solidFill>
              <a:prstDash val="solid"/>
              <a:headEnd type="none" w="med" len="med"/>
              <a:tailEnd type="triangle" w="med" len="sm"/>
            </a:ln>
            <a:effectLst/>
          </p:spPr>
        </p:cxnSp>
        <p:cxnSp>
          <p:nvCxnSpPr>
            <p:cNvPr id="227" name="Straight Connector 226">
              <a:extLst>
                <a:ext uri="{FF2B5EF4-FFF2-40B4-BE49-F238E27FC236}">
                  <a16:creationId xmlns:a16="http://schemas.microsoft.com/office/drawing/2014/main" id="{8AFF45FC-6992-4226-BECE-913D3C34DCDC}"/>
                </a:ext>
              </a:extLst>
            </p:cNvPr>
            <p:cNvCxnSpPr>
              <a:cxnSpLocks/>
            </p:cNvCxnSpPr>
            <p:nvPr/>
          </p:nvCxnSpPr>
          <p:spPr>
            <a:xfrm>
              <a:off x="10637837" y="5214220"/>
              <a:ext cx="0" cy="340442"/>
            </a:xfrm>
            <a:prstGeom prst="line">
              <a:avLst/>
            </a:prstGeom>
            <a:noFill/>
            <a:ln w="38100" cap="flat" cmpd="sng" algn="ctr">
              <a:solidFill>
                <a:srgbClr val="737373"/>
              </a:solidFill>
              <a:prstDash val="solid"/>
              <a:headEnd type="none" w="med" len="med"/>
              <a:tailEnd type="triangle" w="med" len="sm"/>
            </a:ln>
            <a:effectLst/>
          </p:spPr>
        </p:cxnSp>
        <p:cxnSp>
          <p:nvCxnSpPr>
            <p:cNvPr id="228" name="Straight Connector 227">
              <a:extLst>
                <a:ext uri="{FF2B5EF4-FFF2-40B4-BE49-F238E27FC236}">
                  <a16:creationId xmlns:a16="http://schemas.microsoft.com/office/drawing/2014/main" id="{887E20EB-B9B3-44F8-8E62-90FFEDFE7DC2}"/>
                </a:ext>
              </a:extLst>
            </p:cNvPr>
            <p:cNvCxnSpPr>
              <a:cxnSpLocks/>
            </p:cNvCxnSpPr>
            <p:nvPr/>
          </p:nvCxnSpPr>
          <p:spPr>
            <a:xfrm>
              <a:off x="11704637" y="5209913"/>
              <a:ext cx="0" cy="340442"/>
            </a:xfrm>
            <a:prstGeom prst="line">
              <a:avLst/>
            </a:prstGeom>
            <a:noFill/>
            <a:ln w="38100" cap="flat" cmpd="sng" algn="ctr">
              <a:solidFill>
                <a:srgbClr val="737373"/>
              </a:solidFill>
              <a:prstDash val="solid"/>
              <a:headEnd type="none" w="med" len="med"/>
              <a:tailEnd type="triangle" w="med" len="sm"/>
            </a:ln>
            <a:effectLst/>
          </p:spPr>
        </p:cxnSp>
        <p:cxnSp>
          <p:nvCxnSpPr>
            <p:cNvPr id="215" name="Straight Connector 214">
              <a:extLst>
                <a:ext uri="{FF2B5EF4-FFF2-40B4-BE49-F238E27FC236}">
                  <a16:creationId xmlns:a16="http://schemas.microsoft.com/office/drawing/2014/main" id="{04526CE9-C390-48DD-842F-AFD7BE6B552B}"/>
                </a:ext>
              </a:extLst>
            </p:cNvPr>
            <p:cNvCxnSpPr>
              <a:cxnSpLocks/>
            </p:cNvCxnSpPr>
            <p:nvPr/>
          </p:nvCxnSpPr>
          <p:spPr>
            <a:xfrm>
              <a:off x="8270895" y="3734916"/>
              <a:ext cx="839610" cy="13036"/>
            </a:xfrm>
            <a:prstGeom prst="line">
              <a:avLst/>
            </a:prstGeom>
            <a:noFill/>
            <a:ln w="38100" cap="flat" cmpd="sng" algn="ctr">
              <a:solidFill>
                <a:srgbClr val="E6E6E6">
                  <a:lumMod val="50000"/>
                </a:srgbClr>
              </a:solidFill>
              <a:prstDash val="solid"/>
              <a:headEnd type="none" w="med" len="med"/>
              <a:tailEnd type="triangle" w="med" len="sm"/>
            </a:ln>
            <a:effectLst/>
          </p:spPr>
        </p:cxnSp>
        <p:sp>
          <p:nvSpPr>
            <p:cNvPr id="216" name="TextBox 215">
              <a:extLst>
                <a:ext uri="{FF2B5EF4-FFF2-40B4-BE49-F238E27FC236}">
                  <a16:creationId xmlns:a16="http://schemas.microsoft.com/office/drawing/2014/main" id="{04FFEA7E-AEC0-40D6-8DED-006BC67F142B}"/>
                </a:ext>
              </a:extLst>
            </p:cNvPr>
            <p:cNvSpPr txBox="1"/>
            <p:nvPr/>
          </p:nvSpPr>
          <p:spPr>
            <a:xfrm>
              <a:off x="11231447" y="5563703"/>
              <a:ext cx="874822" cy="1015595"/>
            </a:xfrm>
            <a:prstGeom prst="rect">
              <a:avLst/>
            </a:prstGeom>
            <a:noFill/>
            <a:ln w="38100" cap="flat" cmpd="sng" algn="ctr">
              <a:solidFill>
                <a:schemeClr val="accent1"/>
              </a:solidFill>
              <a:prstDash val="solid"/>
            </a:ln>
            <a:effectLst/>
          </p:spPr>
          <p:txBody>
            <a:bodyPr lIns="36000" rIns="91440" bIns="91440"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896302">
                <a:defRPr/>
              </a:pPr>
              <a:endParaRPr lang="en-US" kern="0" cap="all">
                <a:solidFill>
                  <a:srgbClr val="353535">
                    <a:lumMod val="85000"/>
                    <a:lumOff val="15000"/>
                  </a:srgbClr>
                </a:solidFill>
                <a:latin typeface="Segoe UI Semilight"/>
              </a:endParaRPr>
            </a:p>
          </p:txBody>
        </p:sp>
        <p:sp>
          <p:nvSpPr>
            <p:cNvPr id="217" name="TextBox 216">
              <a:extLst>
                <a:ext uri="{FF2B5EF4-FFF2-40B4-BE49-F238E27FC236}">
                  <a16:creationId xmlns:a16="http://schemas.microsoft.com/office/drawing/2014/main" id="{978FA12F-BD0A-42AE-8AB7-1EC349979462}"/>
                </a:ext>
              </a:extLst>
            </p:cNvPr>
            <p:cNvSpPr txBox="1"/>
            <p:nvPr/>
          </p:nvSpPr>
          <p:spPr>
            <a:xfrm>
              <a:off x="10234803" y="2664401"/>
              <a:ext cx="1871466" cy="784758"/>
            </a:xfrm>
            <a:prstGeom prst="rect">
              <a:avLst/>
            </a:prstGeom>
            <a:noFill/>
          </p:spPr>
          <p:txBody>
            <a:bodyPr wrap="square" rtlCol="0">
              <a:spAutoFit/>
            </a:bodyPr>
            <a:lstStyle/>
            <a:p>
              <a:pPr defTabSz="896302">
                <a:defRPr/>
              </a:pPr>
              <a:r>
                <a:rPr lang="en-US" sz="1100" kern="0">
                  <a:solidFill>
                    <a:srgbClr val="353535">
                      <a:lumMod val="85000"/>
                      <a:lumOff val="15000"/>
                    </a:srgbClr>
                  </a:solidFill>
                </a:rPr>
                <a:t>Security Dashboards</a:t>
              </a:r>
              <a:br>
                <a:rPr lang="en-US" sz="1100" kern="0">
                  <a:solidFill>
                    <a:srgbClr val="353535">
                      <a:lumMod val="85000"/>
                      <a:lumOff val="15000"/>
                    </a:srgbClr>
                  </a:solidFill>
                </a:rPr>
              </a:br>
              <a:r>
                <a:rPr lang="en-US" sz="1100" kern="0">
                  <a:solidFill>
                    <a:srgbClr val="353535">
                      <a:lumMod val="85000"/>
                      <a:lumOff val="15000"/>
                    </a:srgbClr>
                  </a:solidFill>
                </a:rPr>
                <a:t>Deliver Rapid Insights into Security State Across All Workloads</a:t>
              </a:r>
            </a:p>
          </p:txBody>
        </p:sp>
        <p:sp>
          <p:nvSpPr>
            <p:cNvPr id="218" name="Rectangle 217">
              <a:extLst>
                <a:ext uri="{FF2B5EF4-FFF2-40B4-BE49-F238E27FC236}">
                  <a16:creationId xmlns:a16="http://schemas.microsoft.com/office/drawing/2014/main" id="{988B329C-261E-4B32-AEE5-CCFFC48D398B}"/>
                </a:ext>
              </a:extLst>
            </p:cNvPr>
            <p:cNvSpPr/>
            <p:nvPr/>
          </p:nvSpPr>
          <p:spPr>
            <a:xfrm>
              <a:off x="9183427" y="2181796"/>
              <a:ext cx="2899772" cy="3023382"/>
            </a:xfrm>
            <a:prstGeom prst="rect">
              <a:avLst/>
            </a:prstGeom>
            <a:solidFill>
              <a:schemeClr val="accent1"/>
            </a:solidFill>
            <a:ln w="57150" cap="flat" cmpd="sng" algn="ctr">
              <a:noFill/>
              <a:prstDash val="solid"/>
            </a:ln>
            <a:effectLst/>
          </p:spPr>
          <p:txBody>
            <a:bodyPr rtlCol="0" anchor="ctr"/>
            <a:lstStyle/>
            <a:p>
              <a:pPr algn="ctr" defTabSz="913612">
                <a:defRPr/>
              </a:pPr>
              <a:endParaRPr lang="en-US" kern="0">
                <a:solidFill>
                  <a:prstClr val="white"/>
                </a:solidFill>
                <a:latin typeface="Segoe UI"/>
              </a:endParaRPr>
            </a:p>
          </p:txBody>
        </p:sp>
        <p:sp>
          <p:nvSpPr>
            <p:cNvPr id="219" name="TextBox 218">
              <a:extLst>
                <a:ext uri="{FF2B5EF4-FFF2-40B4-BE49-F238E27FC236}">
                  <a16:creationId xmlns:a16="http://schemas.microsoft.com/office/drawing/2014/main" id="{EE032D3F-D277-4E8E-8449-86310F6D2FDC}"/>
                </a:ext>
              </a:extLst>
            </p:cNvPr>
            <p:cNvSpPr txBox="1"/>
            <p:nvPr/>
          </p:nvSpPr>
          <p:spPr>
            <a:xfrm>
              <a:off x="9174859" y="6329194"/>
              <a:ext cx="878060" cy="266818"/>
            </a:xfrm>
            <a:prstGeom prst="rect">
              <a:avLst/>
            </a:prstGeom>
            <a:noFill/>
          </p:spPr>
          <p:txBody>
            <a:bodyPr wrap="square" rtlCol="0">
              <a:spAutoFit/>
            </a:bodyPr>
            <a:lstStyle/>
            <a:p>
              <a:pPr algn="ctr" defTabSz="896302">
                <a:defRPr/>
              </a:pPr>
              <a:r>
                <a:rPr lang="en-US" sz="11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REST APIs</a:t>
              </a:r>
            </a:p>
          </p:txBody>
        </p:sp>
        <p:sp>
          <p:nvSpPr>
            <p:cNvPr id="220" name="TextBox 219">
              <a:extLst>
                <a:ext uri="{FF2B5EF4-FFF2-40B4-BE49-F238E27FC236}">
                  <a16:creationId xmlns:a16="http://schemas.microsoft.com/office/drawing/2014/main" id="{AB04BF0C-2A75-4A6C-BF88-9C0AB1129265}"/>
                </a:ext>
              </a:extLst>
            </p:cNvPr>
            <p:cNvSpPr txBox="1"/>
            <p:nvPr/>
          </p:nvSpPr>
          <p:spPr>
            <a:xfrm>
              <a:off x="11186622" y="6316662"/>
              <a:ext cx="1019103" cy="266818"/>
            </a:xfrm>
            <a:prstGeom prst="rect">
              <a:avLst/>
            </a:prstGeom>
            <a:noFill/>
          </p:spPr>
          <p:txBody>
            <a:bodyPr wrap="square" rtlCol="0">
              <a:spAutoFit/>
            </a:bodyPr>
            <a:lstStyle/>
            <a:p>
              <a:pPr defTabSz="896302">
                <a:defRPr/>
              </a:pPr>
              <a:r>
                <a:rPr lang="en-US" sz="1100"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Notifications</a:t>
              </a:r>
            </a:p>
          </p:txBody>
        </p:sp>
        <p:sp>
          <p:nvSpPr>
            <p:cNvPr id="221" name="TextBox 220">
              <a:extLst>
                <a:ext uri="{FF2B5EF4-FFF2-40B4-BE49-F238E27FC236}">
                  <a16:creationId xmlns:a16="http://schemas.microsoft.com/office/drawing/2014/main" id="{517C2427-0158-4118-B995-96DFD826849D}"/>
                </a:ext>
              </a:extLst>
            </p:cNvPr>
            <p:cNvSpPr txBox="1"/>
            <p:nvPr/>
          </p:nvSpPr>
          <p:spPr>
            <a:xfrm>
              <a:off x="10185449" y="6342679"/>
              <a:ext cx="918382" cy="439465"/>
            </a:xfrm>
            <a:prstGeom prst="rect">
              <a:avLst/>
            </a:prstGeom>
            <a:noFill/>
          </p:spPr>
          <p:txBody>
            <a:bodyPr wrap="square" rtlCol="0">
              <a:spAutoFit/>
            </a:bodyPr>
            <a:lstStyle/>
            <a:p>
              <a:pPr algn="ctr" defTabSz="896302">
                <a:defRPr/>
              </a:pPr>
              <a:r>
                <a:rPr lang="en-US" sz="1100"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Automation</a:t>
              </a:r>
            </a:p>
          </p:txBody>
        </p:sp>
        <p:sp>
          <p:nvSpPr>
            <p:cNvPr id="225" name="TextBox 224">
              <a:extLst>
                <a:ext uri="{FF2B5EF4-FFF2-40B4-BE49-F238E27FC236}">
                  <a16:creationId xmlns:a16="http://schemas.microsoft.com/office/drawing/2014/main" id="{B088082D-B6F5-416A-B503-306D60B6CBC3}"/>
                </a:ext>
              </a:extLst>
            </p:cNvPr>
            <p:cNvSpPr txBox="1"/>
            <p:nvPr/>
          </p:nvSpPr>
          <p:spPr>
            <a:xfrm>
              <a:off x="10196534" y="5588146"/>
              <a:ext cx="891298" cy="1020319"/>
            </a:xfrm>
            <a:prstGeom prst="rect">
              <a:avLst/>
            </a:prstGeom>
            <a:noFill/>
            <a:ln w="38100" cap="flat" cmpd="sng" algn="ctr">
              <a:solidFill>
                <a:schemeClr val="accent1"/>
              </a:solidFill>
              <a:prstDash val="solid"/>
            </a:ln>
            <a:effectLst/>
          </p:spPr>
          <p:txBody>
            <a:bodyPr lIns="36000" rIns="91440" bIns="91440"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896302">
                <a:defRPr/>
              </a:pPr>
              <a:endParaRPr lang="en-US" sz="1200" kern="0" cap="all" dirty="0">
                <a:solidFill>
                  <a:srgbClr val="353535">
                    <a:lumMod val="85000"/>
                    <a:lumOff val="15000"/>
                  </a:srgbClr>
                </a:solidFill>
                <a:latin typeface="Segoe UI Semilight"/>
              </a:endParaRPr>
            </a:p>
          </p:txBody>
        </p:sp>
        <p:sp>
          <p:nvSpPr>
            <p:cNvPr id="222" name="TextBox 221">
              <a:extLst>
                <a:ext uri="{FF2B5EF4-FFF2-40B4-BE49-F238E27FC236}">
                  <a16:creationId xmlns:a16="http://schemas.microsoft.com/office/drawing/2014/main" id="{E0D51060-13C2-4316-B7B5-8A418806016A}"/>
                </a:ext>
              </a:extLst>
            </p:cNvPr>
            <p:cNvSpPr txBox="1"/>
            <p:nvPr/>
          </p:nvSpPr>
          <p:spPr>
            <a:xfrm>
              <a:off x="9259628" y="2255758"/>
              <a:ext cx="2823570" cy="533636"/>
            </a:xfrm>
            <a:prstGeom prst="rect">
              <a:avLst/>
            </a:prstGeom>
            <a:noFill/>
          </p:spPr>
          <p:txBody>
            <a:bodyPr wrap="square" rtlCol="0">
              <a:spAutoFit/>
            </a:bodyPr>
            <a:lstStyle/>
            <a:p>
              <a:pPr algn="ctr" defTabSz="1117574" fontAlgn="base">
                <a:spcAft>
                  <a:spcPct val="0"/>
                </a:spcAft>
                <a:defRPr/>
              </a:pPr>
              <a:r>
                <a:rPr lang="en-US" sz="1400" b="1" kern="0">
                  <a:ln>
                    <a:solidFill>
                      <a:srgbClr val="FFFFFF">
                        <a:alpha val="0"/>
                      </a:srgbClr>
                    </a:solidFill>
                  </a:ln>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AZURE SECURITY CENTER</a:t>
              </a:r>
              <a:br>
                <a:rPr lang="en-US" sz="1400" b="1" kern="0">
                  <a:ln>
                    <a:solidFill>
                      <a:srgbClr val="FFFFFF">
                        <a:alpha val="0"/>
                      </a:srgbClr>
                    </a:solidFill>
                  </a:ln>
                  <a:gradFill>
                    <a:gsLst>
                      <a:gs pos="0">
                        <a:srgbClr val="FFFFFF"/>
                      </a:gs>
                      <a:gs pos="100000">
                        <a:srgbClr val="FFFFFF"/>
                      </a:gs>
                    </a:gsLst>
                    <a:lin ang="5400000" scaled="0"/>
                  </a:gradFill>
                  <a:latin typeface="Segoe UI" panose="020B0502040204020203" pitchFamily="34" charset="0"/>
                  <a:cs typeface="Segoe UI" panose="020B0502040204020203" pitchFamily="34" charset="0"/>
                </a:rPr>
              </a:br>
              <a:endParaRPr lang="en-US" sz="1400" b="1" kern="0">
                <a:ln>
                  <a:solidFill>
                    <a:srgbClr val="FFFFFF">
                      <a:alpha val="0"/>
                    </a:srgbClr>
                  </a:solidFill>
                </a:ln>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cxnSp>
          <p:nvCxnSpPr>
            <p:cNvPr id="223" name="Straight Connector 222">
              <a:extLst>
                <a:ext uri="{FF2B5EF4-FFF2-40B4-BE49-F238E27FC236}">
                  <a16:creationId xmlns:a16="http://schemas.microsoft.com/office/drawing/2014/main" id="{7711A602-0FB8-4406-B402-E7D26A01976D}"/>
                </a:ext>
              </a:extLst>
            </p:cNvPr>
            <p:cNvCxnSpPr>
              <a:cxnSpLocks/>
            </p:cNvCxnSpPr>
            <p:nvPr/>
          </p:nvCxnSpPr>
          <p:spPr>
            <a:xfrm>
              <a:off x="8295761" y="2320606"/>
              <a:ext cx="814744" cy="8306"/>
            </a:xfrm>
            <a:prstGeom prst="line">
              <a:avLst/>
            </a:prstGeom>
            <a:noFill/>
            <a:ln w="38100" cap="flat" cmpd="sng" algn="ctr">
              <a:solidFill>
                <a:srgbClr val="E6E6E6">
                  <a:lumMod val="50000"/>
                </a:srgbClr>
              </a:solidFill>
              <a:prstDash val="solid"/>
              <a:headEnd type="none" w="med" len="med"/>
              <a:tailEnd type="triangle" w="med" len="sm"/>
            </a:ln>
            <a:effectLst/>
          </p:spPr>
        </p:cxnSp>
        <p:sp>
          <p:nvSpPr>
            <p:cNvPr id="224" name="TextBox 223">
              <a:extLst>
                <a:ext uri="{FF2B5EF4-FFF2-40B4-BE49-F238E27FC236}">
                  <a16:creationId xmlns:a16="http://schemas.microsoft.com/office/drawing/2014/main" id="{1A939B74-D2A8-40F3-BFBA-23C867D5D19A}"/>
                </a:ext>
              </a:extLst>
            </p:cNvPr>
            <p:cNvSpPr txBox="1"/>
            <p:nvPr/>
          </p:nvSpPr>
          <p:spPr>
            <a:xfrm>
              <a:off x="9161621" y="5563703"/>
              <a:ext cx="891298" cy="1020318"/>
            </a:xfrm>
            <a:prstGeom prst="rect">
              <a:avLst/>
            </a:prstGeom>
            <a:noFill/>
            <a:ln w="38100" cap="flat" cmpd="sng" algn="ctr">
              <a:solidFill>
                <a:schemeClr val="accent1"/>
              </a:solidFill>
              <a:prstDash val="solid"/>
            </a:ln>
            <a:effectLst/>
          </p:spPr>
          <p:txBody>
            <a:bodyPr lIns="36000" rIns="91440" bIns="91440"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896302">
                <a:defRPr/>
              </a:pPr>
              <a:endParaRPr lang="en-US" kern="0" cap="all">
                <a:solidFill>
                  <a:srgbClr val="353535">
                    <a:lumMod val="85000"/>
                    <a:lumOff val="15000"/>
                  </a:srgbClr>
                </a:solidFill>
                <a:latin typeface="Segoe UI Semilight"/>
              </a:endParaRPr>
            </a:p>
          </p:txBody>
        </p:sp>
        <p:sp>
          <p:nvSpPr>
            <p:cNvPr id="229" name="TextBox 228">
              <a:extLst>
                <a:ext uri="{FF2B5EF4-FFF2-40B4-BE49-F238E27FC236}">
                  <a16:creationId xmlns:a16="http://schemas.microsoft.com/office/drawing/2014/main" id="{8076208B-0EEB-464B-A185-28A6A4094C2A}"/>
                </a:ext>
              </a:extLst>
            </p:cNvPr>
            <p:cNvSpPr txBox="1"/>
            <p:nvPr/>
          </p:nvSpPr>
          <p:spPr>
            <a:xfrm>
              <a:off x="9931828" y="3483400"/>
              <a:ext cx="1670799" cy="415498"/>
            </a:xfrm>
            <a:prstGeom prst="rect">
              <a:avLst/>
            </a:prstGeom>
            <a:noFill/>
          </p:spPr>
          <p:txBody>
            <a:bodyPr wrap="square" rtlCol="0">
              <a:spAutoFit/>
            </a:bodyPr>
            <a:lstStyle/>
            <a:p>
              <a:pPr defTabSz="896302">
                <a:defRPr/>
              </a:pPr>
              <a:r>
                <a:rPr lang="en-US" sz="10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Actionable Security Recommendations</a:t>
              </a:r>
            </a:p>
          </p:txBody>
        </p:sp>
        <p:sp>
          <p:nvSpPr>
            <p:cNvPr id="230" name="TextBox 229">
              <a:extLst>
                <a:ext uri="{FF2B5EF4-FFF2-40B4-BE49-F238E27FC236}">
                  <a16:creationId xmlns:a16="http://schemas.microsoft.com/office/drawing/2014/main" id="{403DAA0F-B5AF-42F8-947B-80766CF7864D}"/>
                </a:ext>
              </a:extLst>
            </p:cNvPr>
            <p:cNvSpPr txBox="1"/>
            <p:nvPr/>
          </p:nvSpPr>
          <p:spPr>
            <a:xfrm>
              <a:off x="9931828" y="4652795"/>
              <a:ext cx="1535429" cy="415498"/>
            </a:xfrm>
            <a:prstGeom prst="rect">
              <a:avLst/>
            </a:prstGeom>
            <a:noFill/>
          </p:spPr>
          <p:txBody>
            <a:bodyPr wrap="square" rtlCol="0">
              <a:spAutoFit/>
            </a:bodyPr>
            <a:lstStyle/>
            <a:p>
              <a:pPr defTabSz="896302">
                <a:defRPr/>
              </a:pPr>
              <a:r>
                <a:rPr lang="en-US" sz="10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Investigation Tools</a:t>
              </a:r>
              <a:br>
                <a:rPr lang="en-US" sz="10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br>
              <a:r>
                <a:rPr lang="en-US" sz="10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and Log Search</a:t>
              </a:r>
            </a:p>
          </p:txBody>
        </p:sp>
        <p:sp>
          <p:nvSpPr>
            <p:cNvPr id="231" name="TextBox 230">
              <a:extLst>
                <a:ext uri="{FF2B5EF4-FFF2-40B4-BE49-F238E27FC236}">
                  <a16:creationId xmlns:a16="http://schemas.microsoft.com/office/drawing/2014/main" id="{3BF0401F-E59B-42FC-9D76-13A49AFB9A0C}"/>
                </a:ext>
              </a:extLst>
            </p:cNvPr>
            <p:cNvSpPr txBox="1"/>
            <p:nvPr/>
          </p:nvSpPr>
          <p:spPr>
            <a:xfrm>
              <a:off x="9931828" y="4068098"/>
              <a:ext cx="1670799" cy="415498"/>
            </a:xfrm>
            <a:prstGeom prst="rect">
              <a:avLst/>
            </a:prstGeom>
            <a:noFill/>
          </p:spPr>
          <p:txBody>
            <a:bodyPr wrap="square" rtlCol="0">
              <a:spAutoFit/>
            </a:bodyPr>
            <a:lstStyle/>
            <a:p>
              <a:pPr defTabSz="896302">
                <a:defRPr/>
              </a:pPr>
              <a:r>
                <a:rPr lang="en-US" sz="10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Curated, Prioritized Security Alerts</a:t>
              </a:r>
            </a:p>
          </p:txBody>
        </p:sp>
        <p:sp>
          <p:nvSpPr>
            <p:cNvPr id="232" name="TextBox 231">
              <a:extLst>
                <a:ext uri="{FF2B5EF4-FFF2-40B4-BE49-F238E27FC236}">
                  <a16:creationId xmlns:a16="http://schemas.microsoft.com/office/drawing/2014/main" id="{07DFF9A5-A432-45EF-90C0-FF17A6A5E623}"/>
                </a:ext>
              </a:extLst>
            </p:cNvPr>
            <p:cNvSpPr txBox="1"/>
            <p:nvPr/>
          </p:nvSpPr>
          <p:spPr>
            <a:xfrm>
              <a:off x="9931828" y="2737119"/>
              <a:ext cx="2134711" cy="565027"/>
            </a:xfrm>
            <a:prstGeom prst="rect">
              <a:avLst/>
            </a:prstGeom>
            <a:noFill/>
          </p:spPr>
          <p:txBody>
            <a:bodyPr wrap="square" rtlCol="0">
              <a:spAutoFit/>
            </a:bodyPr>
            <a:lstStyle/>
            <a:p>
              <a:pPr defTabSz="896302">
                <a:defRPr/>
              </a:pPr>
              <a:r>
                <a:rPr lang="en-US" sz="10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Security Dashboards Deliver Rapid Insights into Security </a:t>
              </a:r>
              <a:br>
                <a:rPr lang="en-US" sz="10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br>
              <a:r>
                <a:rPr lang="en-US" sz="1000"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State Across All Workloads</a:t>
              </a:r>
            </a:p>
          </p:txBody>
        </p:sp>
        <p:sp>
          <p:nvSpPr>
            <p:cNvPr id="233" name="Shape 2836">
              <a:extLst>
                <a:ext uri="{FF2B5EF4-FFF2-40B4-BE49-F238E27FC236}">
                  <a16:creationId xmlns:a16="http://schemas.microsoft.com/office/drawing/2014/main" id="{1DA1C081-DB5A-4A44-BBA6-842B13ECF7FA}"/>
                </a:ext>
              </a:extLst>
            </p:cNvPr>
            <p:cNvSpPr/>
            <p:nvPr/>
          </p:nvSpPr>
          <p:spPr>
            <a:xfrm>
              <a:off x="11467257" y="5804119"/>
              <a:ext cx="416834" cy="303152"/>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rgbClr val="D83B01"/>
            </a:solidFill>
            <a:ln w="12700">
              <a:miter lim="400000"/>
            </a:ln>
          </p:spPr>
          <p:txBody>
            <a:bodyPr lIns="19422" tIns="19422" rIns="19422" bIns="19422" anchor="ctr"/>
            <a:lstStyle/>
            <a:p>
              <a:pPr defTabSz="22846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nvGrpSpPr>
            <p:cNvPr id="234" name="Group 233">
              <a:extLst>
                <a:ext uri="{FF2B5EF4-FFF2-40B4-BE49-F238E27FC236}">
                  <a16:creationId xmlns:a16="http://schemas.microsoft.com/office/drawing/2014/main" id="{AC52DDFE-47CF-4DAD-B09D-FC5084659438}"/>
                </a:ext>
              </a:extLst>
            </p:cNvPr>
            <p:cNvGrpSpPr/>
            <p:nvPr/>
          </p:nvGrpSpPr>
          <p:grpSpPr>
            <a:xfrm>
              <a:off x="9348001" y="5782379"/>
              <a:ext cx="469024" cy="420011"/>
              <a:chOff x="9330613" y="5716972"/>
              <a:chExt cx="585449" cy="524269"/>
            </a:xfrm>
          </p:grpSpPr>
          <p:sp>
            <p:nvSpPr>
              <p:cNvPr id="236" name="TextBox 235">
                <a:extLst>
                  <a:ext uri="{FF2B5EF4-FFF2-40B4-BE49-F238E27FC236}">
                    <a16:creationId xmlns:a16="http://schemas.microsoft.com/office/drawing/2014/main" id="{E224AF95-3D48-4F6F-80B6-E799E95F60A0}"/>
                  </a:ext>
                </a:extLst>
              </p:cNvPr>
              <p:cNvSpPr txBox="1"/>
              <p:nvPr/>
            </p:nvSpPr>
            <p:spPr>
              <a:xfrm>
                <a:off x="9406054" y="5740647"/>
                <a:ext cx="484385" cy="274276"/>
              </a:xfrm>
              <a:prstGeom prst="rect">
                <a:avLst/>
              </a:prstGeom>
              <a:noFill/>
            </p:spPr>
            <p:txBody>
              <a:bodyPr wrap="square" rtlCol="0">
                <a:spAutoFit/>
              </a:bodyPr>
              <a:lstStyle/>
              <a:p>
                <a:pPr defTabSz="896302">
                  <a:defRPr/>
                </a:pPr>
                <a:r>
                  <a:rPr lang="en-US" sz="800" b="1" kern="0" dirty="0">
                    <a:solidFill>
                      <a:srgbClr val="D83B01"/>
                    </a:solidFill>
                    <a:latin typeface="Arial Black" panose="020B0A04020102020204" pitchFamily="34" charset="0"/>
                  </a:rPr>
                  <a:t>API</a:t>
                </a:r>
              </a:p>
            </p:txBody>
          </p:sp>
          <p:sp>
            <p:nvSpPr>
              <p:cNvPr id="237" name="Rectangle: Rounded Corners 236">
                <a:extLst>
                  <a:ext uri="{FF2B5EF4-FFF2-40B4-BE49-F238E27FC236}">
                    <a16:creationId xmlns:a16="http://schemas.microsoft.com/office/drawing/2014/main" id="{BA87F02D-79D9-4645-9EEC-99FE21DEE554}"/>
                  </a:ext>
                </a:extLst>
              </p:cNvPr>
              <p:cNvSpPr/>
              <p:nvPr/>
            </p:nvSpPr>
            <p:spPr bwMode="auto">
              <a:xfrm>
                <a:off x="9330613" y="5716972"/>
                <a:ext cx="585449" cy="390299"/>
              </a:xfrm>
              <a:prstGeom prst="roundRect">
                <a:avLst/>
              </a:prstGeom>
              <a:noFill/>
              <a:ln w="2857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defRPr/>
                </a:pPr>
                <a:endParaRPr lang="en-US" sz="12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38" name="Picture 237">
                <a:extLst>
                  <a:ext uri="{FF2B5EF4-FFF2-40B4-BE49-F238E27FC236}">
                    <a16:creationId xmlns:a16="http://schemas.microsoft.com/office/drawing/2014/main" id="{05D7BDAF-5F23-40DD-897E-53D3BEB5DD71}"/>
                  </a:ext>
                </a:extLst>
              </p:cNvPr>
              <p:cNvPicPr>
                <a:picLocks noChangeAspect="1"/>
              </p:cNvPicPr>
              <p:nvPr/>
            </p:nvPicPr>
            <p:blipFill>
              <a:blip r:embed="rId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9597779" y="5954704"/>
                <a:ext cx="262151" cy="286537"/>
              </a:xfrm>
              <a:prstGeom prst="rect">
                <a:avLst/>
              </a:prstGeom>
            </p:spPr>
          </p:pic>
        </p:grpSp>
        <p:sp>
          <p:nvSpPr>
            <p:cNvPr id="235" name="Freeform 187">
              <a:extLst>
                <a:ext uri="{FF2B5EF4-FFF2-40B4-BE49-F238E27FC236}">
                  <a16:creationId xmlns:a16="http://schemas.microsoft.com/office/drawing/2014/main" id="{42E94A34-12B6-4F91-BCA8-62A1F7DACD32}"/>
                </a:ext>
              </a:extLst>
            </p:cNvPr>
            <p:cNvSpPr>
              <a:spLocks noEditPoints="1"/>
            </p:cNvSpPr>
            <p:nvPr/>
          </p:nvSpPr>
          <p:spPr bwMode="auto">
            <a:xfrm>
              <a:off x="10402573" y="5770225"/>
              <a:ext cx="461480" cy="368957"/>
            </a:xfrm>
            <a:custGeom>
              <a:avLst/>
              <a:gdLst>
                <a:gd name="T0" fmla="*/ 289 w 341"/>
                <a:gd name="T1" fmla="*/ 169 h 272"/>
                <a:gd name="T2" fmla="*/ 280 w 341"/>
                <a:gd name="T3" fmla="*/ 175 h 272"/>
                <a:gd name="T4" fmla="*/ 280 w 341"/>
                <a:gd name="T5" fmla="*/ 176 h 272"/>
                <a:gd name="T6" fmla="*/ 170 w 341"/>
                <a:gd name="T7" fmla="*/ 253 h 272"/>
                <a:gd name="T8" fmla="*/ 53 w 341"/>
                <a:gd name="T9" fmla="*/ 139 h 272"/>
                <a:gd name="T10" fmla="*/ 53 w 341"/>
                <a:gd name="T11" fmla="*/ 139 h 272"/>
                <a:gd name="T12" fmla="*/ 70 w 341"/>
                <a:gd name="T13" fmla="*/ 156 h 272"/>
                <a:gd name="T14" fmla="*/ 84 w 341"/>
                <a:gd name="T15" fmla="*/ 156 h 272"/>
                <a:gd name="T16" fmla="*/ 84 w 341"/>
                <a:gd name="T17" fmla="*/ 142 h 272"/>
                <a:gd name="T18" fmla="*/ 55 w 341"/>
                <a:gd name="T19" fmla="*/ 114 h 272"/>
                <a:gd name="T20" fmla="*/ 54 w 341"/>
                <a:gd name="T21" fmla="*/ 112 h 272"/>
                <a:gd name="T22" fmla="*/ 51 w 341"/>
                <a:gd name="T23" fmla="*/ 110 h 272"/>
                <a:gd name="T24" fmla="*/ 38 w 341"/>
                <a:gd name="T25" fmla="*/ 110 h 272"/>
                <a:gd name="T26" fmla="*/ 36 w 341"/>
                <a:gd name="T27" fmla="*/ 112 h 272"/>
                <a:gd name="T28" fmla="*/ 35 w 341"/>
                <a:gd name="T29" fmla="*/ 113 h 272"/>
                <a:gd name="T30" fmla="*/ 4 w 341"/>
                <a:gd name="T31" fmla="*/ 142 h 272"/>
                <a:gd name="T32" fmla="*/ 3 w 341"/>
                <a:gd name="T33" fmla="*/ 156 h 272"/>
                <a:gd name="T34" fmla="*/ 10 w 341"/>
                <a:gd name="T35" fmla="*/ 159 h 272"/>
                <a:gd name="T36" fmla="*/ 16 w 341"/>
                <a:gd name="T37" fmla="*/ 156 h 272"/>
                <a:gd name="T38" fmla="*/ 34 w 341"/>
                <a:gd name="T39" fmla="*/ 140 h 272"/>
                <a:gd name="T40" fmla="*/ 170 w 341"/>
                <a:gd name="T41" fmla="*/ 272 h 272"/>
                <a:gd name="T42" fmla="*/ 298 w 341"/>
                <a:gd name="T43" fmla="*/ 183 h 272"/>
                <a:gd name="T44" fmla="*/ 298 w 341"/>
                <a:gd name="T45" fmla="*/ 181 h 272"/>
                <a:gd name="T46" fmla="*/ 299 w 341"/>
                <a:gd name="T47" fmla="*/ 178 h 272"/>
                <a:gd name="T48" fmla="*/ 289 w 341"/>
                <a:gd name="T49" fmla="*/ 169 h 272"/>
                <a:gd name="T50" fmla="*/ 338 w 341"/>
                <a:gd name="T51" fmla="*/ 110 h 272"/>
                <a:gd name="T52" fmla="*/ 331 w 341"/>
                <a:gd name="T53" fmla="*/ 107 h 272"/>
                <a:gd name="T54" fmla="*/ 324 w 341"/>
                <a:gd name="T55" fmla="*/ 110 h 272"/>
                <a:gd name="T56" fmla="*/ 306 w 341"/>
                <a:gd name="T57" fmla="*/ 127 h 272"/>
                <a:gd name="T58" fmla="*/ 170 w 341"/>
                <a:gd name="T59" fmla="*/ 0 h 272"/>
                <a:gd name="T60" fmla="*/ 45 w 341"/>
                <a:gd name="T61" fmla="*/ 83 h 272"/>
                <a:gd name="T62" fmla="*/ 44 w 341"/>
                <a:gd name="T63" fmla="*/ 84 h 272"/>
                <a:gd name="T64" fmla="*/ 44 w 341"/>
                <a:gd name="T65" fmla="*/ 88 h 272"/>
                <a:gd name="T66" fmla="*/ 53 w 341"/>
                <a:gd name="T67" fmla="*/ 97 h 272"/>
                <a:gd name="T68" fmla="*/ 62 w 341"/>
                <a:gd name="T69" fmla="*/ 92 h 272"/>
                <a:gd name="T70" fmla="*/ 62 w 341"/>
                <a:gd name="T71" fmla="*/ 91 h 272"/>
                <a:gd name="T72" fmla="*/ 170 w 341"/>
                <a:gd name="T73" fmla="*/ 19 h 272"/>
                <a:gd name="T74" fmla="*/ 287 w 341"/>
                <a:gd name="T75" fmla="*/ 128 h 272"/>
                <a:gd name="T76" fmla="*/ 287 w 341"/>
                <a:gd name="T77" fmla="*/ 128 h 272"/>
                <a:gd name="T78" fmla="*/ 270 w 341"/>
                <a:gd name="T79" fmla="*/ 111 h 272"/>
                <a:gd name="T80" fmla="*/ 256 w 341"/>
                <a:gd name="T81" fmla="*/ 111 h 272"/>
                <a:gd name="T82" fmla="*/ 256 w 341"/>
                <a:gd name="T83" fmla="*/ 124 h 272"/>
                <a:gd name="T84" fmla="*/ 286 w 341"/>
                <a:gd name="T85" fmla="*/ 154 h 272"/>
                <a:gd name="T86" fmla="*/ 287 w 341"/>
                <a:gd name="T87" fmla="*/ 154 h 272"/>
                <a:gd name="T88" fmla="*/ 289 w 341"/>
                <a:gd name="T89" fmla="*/ 156 h 272"/>
                <a:gd name="T90" fmla="*/ 302 w 341"/>
                <a:gd name="T91" fmla="*/ 156 h 272"/>
                <a:gd name="T92" fmla="*/ 306 w 341"/>
                <a:gd name="T93" fmla="*/ 154 h 272"/>
                <a:gd name="T94" fmla="*/ 306 w 341"/>
                <a:gd name="T95" fmla="*/ 153 h 272"/>
                <a:gd name="T96" fmla="*/ 337 w 341"/>
                <a:gd name="T97" fmla="*/ 124 h 272"/>
                <a:gd name="T98" fmla="*/ 338 w 341"/>
                <a:gd name="T99" fmla="*/ 11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1" h="272">
                  <a:moveTo>
                    <a:pt x="289" y="169"/>
                  </a:moveTo>
                  <a:cubicBezTo>
                    <a:pt x="285" y="169"/>
                    <a:pt x="282" y="172"/>
                    <a:pt x="280" y="175"/>
                  </a:cubicBezTo>
                  <a:cubicBezTo>
                    <a:pt x="280" y="175"/>
                    <a:pt x="280" y="176"/>
                    <a:pt x="280" y="176"/>
                  </a:cubicBezTo>
                  <a:cubicBezTo>
                    <a:pt x="264" y="221"/>
                    <a:pt x="221" y="253"/>
                    <a:pt x="170" y="253"/>
                  </a:cubicBezTo>
                  <a:cubicBezTo>
                    <a:pt x="106" y="253"/>
                    <a:pt x="54" y="202"/>
                    <a:pt x="53" y="139"/>
                  </a:cubicBezTo>
                  <a:cubicBezTo>
                    <a:pt x="53" y="139"/>
                    <a:pt x="53" y="139"/>
                    <a:pt x="53" y="139"/>
                  </a:cubicBezTo>
                  <a:cubicBezTo>
                    <a:pt x="70" y="156"/>
                    <a:pt x="70" y="156"/>
                    <a:pt x="70" y="156"/>
                  </a:cubicBezTo>
                  <a:cubicBezTo>
                    <a:pt x="74" y="160"/>
                    <a:pt x="80" y="160"/>
                    <a:pt x="84" y="156"/>
                  </a:cubicBezTo>
                  <a:cubicBezTo>
                    <a:pt x="88" y="152"/>
                    <a:pt x="88" y="146"/>
                    <a:pt x="84" y="142"/>
                  </a:cubicBezTo>
                  <a:cubicBezTo>
                    <a:pt x="55" y="114"/>
                    <a:pt x="55" y="114"/>
                    <a:pt x="55" y="114"/>
                  </a:cubicBezTo>
                  <a:cubicBezTo>
                    <a:pt x="54" y="112"/>
                    <a:pt x="54" y="112"/>
                    <a:pt x="54" y="112"/>
                  </a:cubicBezTo>
                  <a:cubicBezTo>
                    <a:pt x="51" y="110"/>
                    <a:pt x="51" y="110"/>
                    <a:pt x="51" y="110"/>
                  </a:cubicBezTo>
                  <a:cubicBezTo>
                    <a:pt x="48" y="106"/>
                    <a:pt x="42" y="106"/>
                    <a:pt x="38" y="110"/>
                  </a:cubicBezTo>
                  <a:cubicBezTo>
                    <a:pt x="36" y="112"/>
                    <a:pt x="36" y="112"/>
                    <a:pt x="36" y="112"/>
                  </a:cubicBezTo>
                  <a:cubicBezTo>
                    <a:pt x="35" y="113"/>
                    <a:pt x="35" y="113"/>
                    <a:pt x="35" y="113"/>
                  </a:cubicBezTo>
                  <a:cubicBezTo>
                    <a:pt x="4" y="142"/>
                    <a:pt x="4" y="142"/>
                    <a:pt x="4" y="142"/>
                  </a:cubicBezTo>
                  <a:cubicBezTo>
                    <a:pt x="0" y="146"/>
                    <a:pt x="0" y="152"/>
                    <a:pt x="3" y="156"/>
                  </a:cubicBezTo>
                  <a:cubicBezTo>
                    <a:pt x="5" y="158"/>
                    <a:pt x="8" y="159"/>
                    <a:pt x="10" y="159"/>
                  </a:cubicBezTo>
                  <a:cubicBezTo>
                    <a:pt x="12" y="159"/>
                    <a:pt x="15" y="158"/>
                    <a:pt x="16" y="156"/>
                  </a:cubicBezTo>
                  <a:cubicBezTo>
                    <a:pt x="34" y="140"/>
                    <a:pt x="34" y="140"/>
                    <a:pt x="34" y="140"/>
                  </a:cubicBezTo>
                  <a:cubicBezTo>
                    <a:pt x="36" y="213"/>
                    <a:pt x="96" y="272"/>
                    <a:pt x="170" y="272"/>
                  </a:cubicBezTo>
                  <a:cubicBezTo>
                    <a:pt x="228" y="272"/>
                    <a:pt x="279" y="235"/>
                    <a:pt x="298" y="183"/>
                  </a:cubicBezTo>
                  <a:cubicBezTo>
                    <a:pt x="298" y="182"/>
                    <a:pt x="298" y="182"/>
                    <a:pt x="298" y="181"/>
                  </a:cubicBezTo>
                  <a:cubicBezTo>
                    <a:pt x="299" y="180"/>
                    <a:pt x="299" y="180"/>
                    <a:pt x="299" y="178"/>
                  </a:cubicBezTo>
                  <a:cubicBezTo>
                    <a:pt x="299" y="174"/>
                    <a:pt x="294" y="169"/>
                    <a:pt x="289" y="169"/>
                  </a:cubicBezTo>
                  <a:close/>
                  <a:moveTo>
                    <a:pt x="338" y="110"/>
                  </a:moveTo>
                  <a:cubicBezTo>
                    <a:pt x="336" y="108"/>
                    <a:pt x="333" y="107"/>
                    <a:pt x="331" y="107"/>
                  </a:cubicBezTo>
                  <a:cubicBezTo>
                    <a:pt x="328" y="107"/>
                    <a:pt x="326" y="108"/>
                    <a:pt x="324" y="110"/>
                  </a:cubicBezTo>
                  <a:cubicBezTo>
                    <a:pt x="306" y="127"/>
                    <a:pt x="306" y="127"/>
                    <a:pt x="306" y="127"/>
                  </a:cubicBezTo>
                  <a:cubicBezTo>
                    <a:pt x="301" y="56"/>
                    <a:pt x="242" y="0"/>
                    <a:pt x="170" y="0"/>
                  </a:cubicBezTo>
                  <a:cubicBezTo>
                    <a:pt x="114" y="0"/>
                    <a:pt x="66" y="34"/>
                    <a:pt x="45" y="83"/>
                  </a:cubicBezTo>
                  <a:cubicBezTo>
                    <a:pt x="44" y="83"/>
                    <a:pt x="44" y="84"/>
                    <a:pt x="44" y="84"/>
                  </a:cubicBezTo>
                  <a:cubicBezTo>
                    <a:pt x="44" y="85"/>
                    <a:pt x="44" y="86"/>
                    <a:pt x="44" y="88"/>
                  </a:cubicBezTo>
                  <a:cubicBezTo>
                    <a:pt x="44" y="93"/>
                    <a:pt x="48" y="97"/>
                    <a:pt x="53" y="97"/>
                  </a:cubicBezTo>
                  <a:cubicBezTo>
                    <a:pt x="57" y="97"/>
                    <a:pt x="60" y="95"/>
                    <a:pt x="62" y="92"/>
                  </a:cubicBezTo>
                  <a:cubicBezTo>
                    <a:pt x="62" y="91"/>
                    <a:pt x="62" y="91"/>
                    <a:pt x="62" y="91"/>
                  </a:cubicBezTo>
                  <a:cubicBezTo>
                    <a:pt x="80" y="49"/>
                    <a:pt x="122" y="19"/>
                    <a:pt x="170" y="19"/>
                  </a:cubicBezTo>
                  <a:cubicBezTo>
                    <a:pt x="232" y="19"/>
                    <a:pt x="282" y="67"/>
                    <a:pt x="287" y="128"/>
                  </a:cubicBezTo>
                  <a:cubicBezTo>
                    <a:pt x="287" y="128"/>
                    <a:pt x="287" y="128"/>
                    <a:pt x="287" y="128"/>
                  </a:cubicBezTo>
                  <a:cubicBezTo>
                    <a:pt x="270" y="111"/>
                    <a:pt x="270" y="111"/>
                    <a:pt x="270" y="111"/>
                  </a:cubicBezTo>
                  <a:cubicBezTo>
                    <a:pt x="266" y="107"/>
                    <a:pt x="260" y="107"/>
                    <a:pt x="256" y="111"/>
                  </a:cubicBezTo>
                  <a:cubicBezTo>
                    <a:pt x="252" y="114"/>
                    <a:pt x="252" y="120"/>
                    <a:pt x="256" y="124"/>
                  </a:cubicBezTo>
                  <a:cubicBezTo>
                    <a:pt x="286" y="154"/>
                    <a:pt x="286" y="154"/>
                    <a:pt x="286" y="154"/>
                  </a:cubicBezTo>
                  <a:cubicBezTo>
                    <a:pt x="287" y="154"/>
                    <a:pt x="287" y="154"/>
                    <a:pt x="287" y="154"/>
                  </a:cubicBezTo>
                  <a:cubicBezTo>
                    <a:pt x="289" y="156"/>
                    <a:pt x="289" y="156"/>
                    <a:pt x="289" y="156"/>
                  </a:cubicBezTo>
                  <a:cubicBezTo>
                    <a:pt x="293" y="160"/>
                    <a:pt x="298" y="160"/>
                    <a:pt x="302" y="156"/>
                  </a:cubicBezTo>
                  <a:cubicBezTo>
                    <a:pt x="306" y="154"/>
                    <a:pt x="306" y="154"/>
                    <a:pt x="306" y="154"/>
                  </a:cubicBezTo>
                  <a:cubicBezTo>
                    <a:pt x="306" y="153"/>
                    <a:pt x="306" y="153"/>
                    <a:pt x="306" y="153"/>
                  </a:cubicBezTo>
                  <a:cubicBezTo>
                    <a:pt x="337" y="124"/>
                    <a:pt x="337" y="124"/>
                    <a:pt x="337" y="124"/>
                  </a:cubicBezTo>
                  <a:cubicBezTo>
                    <a:pt x="341" y="120"/>
                    <a:pt x="341" y="114"/>
                    <a:pt x="338" y="110"/>
                  </a:cubicBezTo>
                  <a:close/>
                </a:path>
              </a:pathLst>
            </a:custGeom>
            <a:solidFill>
              <a:srgbClr val="D83B01"/>
            </a:solidFill>
            <a:ln>
              <a:noFill/>
            </a:ln>
          </p:spPr>
          <p:txBody>
            <a:bodyPr vert="horz" wrap="square" lIns="91428" tIns="45714" rIns="91428" bIns="45714" numCol="1" anchor="t" anchorCtr="0" compatLnSpc="1">
              <a:prstTxWarp prst="textNoShape">
                <a:avLst/>
              </a:prstTxWarp>
            </a:bodyPr>
            <a:lstStyle/>
            <a:p>
              <a:pPr defTabSz="896302">
                <a:defRPr/>
              </a:pPr>
              <a:endParaRPr lang="en-US" kern="0">
                <a:solidFill>
                  <a:srgbClr val="353535"/>
                </a:solidFill>
              </a:endParaRPr>
            </a:p>
          </p:txBody>
        </p:sp>
        <p:pic>
          <p:nvPicPr>
            <p:cNvPr id="211" name="Picture 210">
              <a:extLst>
                <a:ext uri="{FF2B5EF4-FFF2-40B4-BE49-F238E27FC236}">
                  <a16:creationId xmlns:a16="http://schemas.microsoft.com/office/drawing/2014/main" id="{5BF3FEBB-931C-4D13-BB36-B8DC01CF934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19199" y="4100653"/>
              <a:ext cx="360141" cy="360141"/>
            </a:xfrm>
            <a:prstGeom prst="rect">
              <a:avLst/>
            </a:prstGeom>
          </p:spPr>
        </p:pic>
        <p:pic>
          <p:nvPicPr>
            <p:cNvPr id="212" name="Picture 211">
              <a:extLst>
                <a:ext uri="{FF2B5EF4-FFF2-40B4-BE49-F238E27FC236}">
                  <a16:creationId xmlns:a16="http://schemas.microsoft.com/office/drawing/2014/main" id="{8965BB97-3D84-4580-A068-DF7865B320B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77733" y="3477350"/>
              <a:ext cx="417501" cy="417501"/>
            </a:xfrm>
            <a:prstGeom prst="rect">
              <a:avLst/>
            </a:prstGeom>
          </p:spPr>
        </p:pic>
        <p:pic>
          <p:nvPicPr>
            <p:cNvPr id="213" name="Picture 212">
              <a:extLst>
                <a:ext uri="{FF2B5EF4-FFF2-40B4-BE49-F238E27FC236}">
                  <a16:creationId xmlns:a16="http://schemas.microsoft.com/office/drawing/2014/main" id="{45A855A9-3E96-4E39-9B76-9D11E34CE95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19199" y="4676046"/>
              <a:ext cx="344370" cy="344370"/>
            </a:xfrm>
            <a:prstGeom prst="rect">
              <a:avLst/>
            </a:prstGeom>
          </p:spPr>
        </p:pic>
        <p:sp>
          <p:nvSpPr>
            <p:cNvPr id="214" name="GenericApp_EB3B">
              <a:extLst>
                <a:ext uri="{FF2B5EF4-FFF2-40B4-BE49-F238E27FC236}">
                  <a16:creationId xmlns:a16="http://schemas.microsoft.com/office/drawing/2014/main" id="{171992FC-994D-47CA-8E34-DF1F9478C58E}"/>
                </a:ext>
              </a:extLst>
            </p:cNvPr>
            <p:cNvSpPr>
              <a:spLocks noChangeAspect="1" noEditPoints="1"/>
            </p:cNvSpPr>
            <p:nvPr/>
          </p:nvSpPr>
          <p:spPr bwMode="auto">
            <a:xfrm>
              <a:off x="9371634" y="2842966"/>
              <a:ext cx="457020" cy="36576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896302">
                <a:defRPr/>
              </a:pPr>
              <a:endParaRPr lang="en-US" kern="0">
                <a:solidFill>
                  <a:srgbClr val="353535"/>
                </a:solidFill>
              </a:endParaRPr>
            </a:p>
          </p:txBody>
        </p:sp>
      </p:grpSp>
      <p:grpSp>
        <p:nvGrpSpPr>
          <p:cNvPr id="239" name="Group 238">
            <a:extLst>
              <a:ext uri="{FF2B5EF4-FFF2-40B4-BE49-F238E27FC236}">
                <a16:creationId xmlns:a16="http://schemas.microsoft.com/office/drawing/2014/main" id="{2692AAEE-5E64-4FC3-99F4-84408E783409}"/>
              </a:ext>
            </a:extLst>
          </p:cNvPr>
          <p:cNvGrpSpPr/>
          <p:nvPr/>
        </p:nvGrpSpPr>
        <p:grpSpPr>
          <a:xfrm>
            <a:off x="2786321" y="1797725"/>
            <a:ext cx="3167269" cy="798632"/>
            <a:chOff x="2842191" y="1833511"/>
            <a:chExt cx="3230779" cy="814531"/>
          </a:xfrm>
        </p:grpSpPr>
        <p:cxnSp>
          <p:nvCxnSpPr>
            <p:cNvPr id="240" name="Straight Connector 239">
              <a:extLst>
                <a:ext uri="{FF2B5EF4-FFF2-40B4-BE49-F238E27FC236}">
                  <a16:creationId xmlns:a16="http://schemas.microsoft.com/office/drawing/2014/main" id="{D93145A2-879F-4C27-9FB9-F2500F439BC8}"/>
                </a:ext>
              </a:extLst>
            </p:cNvPr>
            <p:cNvCxnSpPr>
              <a:cxnSpLocks/>
            </p:cNvCxnSpPr>
            <p:nvPr/>
          </p:nvCxnSpPr>
          <p:spPr>
            <a:xfrm>
              <a:off x="3203531" y="2347224"/>
              <a:ext cx="322965" cy="0"/>
            </a:xfrm>
            <a:prstGeom prst="line">
              <a:avLst/>
            </a:prstGeom>
            <a:noFill/>
            <a:ln w="38100" cap="flat" cmpd="sng" algn="ctr">
              <a:solidFill>
                <a:srgbClr val="E6E6E6">
                  <a:lumMod val="50000"/>
                </a:srgbClr>
              </a:solidFill>
              <a:prstDash val="solid"/>
              <a:headEnd type="none" w="med" len="med"/>
              <a:tailEnd type="triangle" w="med" len="sm"/>
            </a:ln>
            <a:effectLst/>
          </p:spPr>
        </p:cxnSp>
        <p:sp>
          <p:nvSpPr>
            <p:cNvPr id="241" name="TextBox 240">
              <a:extLst>
                <a:ext uri="{FF2B5EF4-FFF2-40B4-BE49-F238E27FC236}">
                  <a16:creationId xmlns:a16="http://schemas.microsoft.com/office/drawing/2014/main" id="{42FAB8E1-39D8-4876-A9C5-F90225F15B5C}"/>
                </a:ext>
              </a:extLst>
            </p:cNvPr>
            <p:cNvSpPr txBox="1"/>
            <p:nvPr/>
          </p:nvSpPr>
          <p:spPr>
            <a:xfrm>
              <a:off x="3526496" y="1833511"/>
              <a:ext cx="1631353" cy="814531"/>
            </a:xfrm>
            <a:prstGeom prst="rect">
              <a:avLst/>
            </a:prstGeom>
            <a:noFill/>
            <a:ln w="38100" cap="flat" cmpd="sng" algn="ctr">
              <a:noFill/>
              <a:prstDash val="solid"/>
            </a:ln>
            <a:effectLst/>
          </p:spPr>
          <p:txBody>
            <a:bodyPr lIns="36000" rIns="91440" bIns="91440"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896302">
                <a:defRPr/>
              </a:pPr>
              <a:endParaRPr lang="en-US" kern="0" cap="all">
                <a:solidFill>
                  <a:srgbClr val="353535">
                    <a:lumMod val="85000"/>
                    <a:lumOff val="15000"/>
                  </a:srgbClr>
                </a:solidFill>
                <a:latin typeface="Segoe UI Semilight"/>
              </a:endParaRPr>
            </a:p>
          </p:txBody>
        </p:sp>
        <p:sp>
          <p:nvSpPr>
            <p:cNvPr id="242" name="TextBox 241">
              <a:extLst>
                <a:ext uri="{FF2B5EF4-FFF2-40B4-BE49-F238E27FC236}">
                  <a16:creationId xmlns:a16="http://schemas.microsoft.com/office/drawing/2014/main" id="{F58779AC-E36A-4157-BEEF-508E10C414EC}"/>
                </a:ext>
              </a:extLst>
            </p:cNvPr>
            <p:cNvSpPr txBox="1"/>
            <p:nvPr/>
          </p:nvSpPr>
          <p:spPr>
            <a:xfrm>
              <a:off x="3562876" y="1904907"/>
              <a:ext cx="1685005" cy="615553"/>
            </a:xfrm>
            <a:prstGeom prst="rect">
              <a:avLst/>
            </a:prstGeom>
            <a:noFill/>
            <a:ln>
              <a:noFill/>
            </a:ln>
          </p:spPr>
          <p:txBody>
            <a:bodyPr wrap="square" rtlCol="0">
              <a:spAutoFit/>
            </a:bodyPr>
            <a:lstStyle/>
            <a:p>
              <a:pPr defTabSz="896302">
                <a:defRPr/>
              </a:pPr>
              <a:r>
                <a:rPr lang="en-US" sz="1100" b="1" kern="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NETWORK &amp; PAAS</a:t>
              </a:r>
              <a:br>
                <a:rPr lang="en-US" sz="1200" kern="0">
                  <a:solidFill>
                    <a:srgbClr val="353535">
                      <a:lumMod val="85000"/>
                      <a:lumOff val="15000"/>
                    </a:srgbClr>
                  </a:solidFill>
                </a:rPr>
              </a:br>
              <a:r>
                <a:rPr lang="en-US" sz="11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Netflow, SQL DB </a:t>
              </a:r>
              <a:br>
                <a:rPr lang="en-US" sz="11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1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and Storage Logs, …</a:t>
              </a:r>
            </a:p>
          </p:txBody>
        </p:sp>
        <p:cxnSp>
          <p:nvCxnSpPr>
            <p:cNvPr id="243" name="Straight Connector 242">
              <a:extLst>
                <a:ext uri="{FF2B5EF4-FFF2-40B4-BE49-F238E27FC236}">
                  <a16:creationId xmlns:a16="http://schemas.microsoft.com/office/drawing/2014/main" id="{C0DA3DCA-6031-4AE1-9922-EB677CB49440}"/>
                </a:ext>
              </a:extLst>
            </p:cNvPr>
            <p:cNvCxnSpPr>
              <a:cxnSpLocks/>
            </p:cNvCxnSpPr>
            <p:nvPr/>
          </p:nvCxnSpPr>
          <p:spPr>
            <a:xfrm>
              <a:off x="2842191" y="2052873"/>
              <a:ext cx="684305" cy="0"/>
            </a:xfrm>
            <a:prstGeom prst="line">
              <a:avLst/>
            </a:prstGeom>
            <a:noFill/>
            <a:ln w="38100" cap="flat" cmpd="sng" algn="ctr">
              <a:solidFill>
                <a:srgbClr val="E6E6E6">
                  <a:lumMod val="50000"/>
                </a:srgbClr>
              </a:solidFill>
              <a:prstDash val="solid"/>
              <a:headEnd type="none" w="med" len="med"/>
              <a:tailEnd type="triangle" w="med" len="sm"/>
            </a:ln>
            <a:effectLst/>
          </p:spPr>
        </p:cxnSp>
        <p:cxnSp>
          <p:nvCxnSpPr>
            <p:cNvPr id="244" name="Straight Connector 243">
              <a:extLst>
                <a:ext uri="{FF2B5EF4-FFF2-40B4-BE49-F238E27FC236}">
                  <a16:creationId xmlns:a16="http://schemas.microsoft.com/office/drawing/2014/main" id="{243F95FE-744F-4267-8856-AE9551D15F81}"/>
                </a:ext>
              </a:extLst>
            </p:cNvPr>
            <p:cNvCxnSpPr>
              <a:cxnSpLocks/>
            </p:cNvCxnSpPr>
            <p:nvPr/>
          </p:nvCxnSpPr>
          <p:spPr>
            <a:xfrm>
              <a:off x="5157849" y="2320080"/>
              <a:ext cx="915121" cy="1"/>
            </a:xfrm>
            <a:prstGeom prst="line">
              <a:avLst/>
            </a:prstGeom>
            <a:noFill/>
            <a:ln w="38100" cap="flat" cmpd="sng" algn="ctr">
              <a:solidFill>
                <a:srgbClr val="E6E6E6">
                  <a:lumMod val="50000"/>
                </a:srgbClr>
              </a:solidFill>
              <a:prstDash val="solid"/>
              <a:headEnd type="none" w="med" len="med"/>
              <a:tailEnd type="triangle" w="med" len="sm"/>
            </a:ln>
            <a:effectLst/>
          </p:spPr>
        </p:cxnSp>
      </p:grpSp>
      <p:grpSp>
        <p:nvGrpSpPr>
          <p:cNvPr id="245" name="Group 244">
            <a:extLst>
              <a:ext uri="{FF2B5EF4-FFF2-40B4-BE49-F238E27FC236}">
                <a16:creationId xmlns:a16="http://schemas.microsoft.com/office/drawing/2014/main" id="{A2CA2D51-EACD-4C54-98D0-AC438F8C596F}"/>
              </a:ext>
            </a:extLst>
          </p:cNvPr>
          <p:cNvGrpSpPr/>
          <p:nvPr/>
        </p:nvGrpSpPr>
        <p:grpSpPr>
          <a:xfrm>
            <a:off x="5074926" y="873926"/>
            <a:ext cx="2990805" cy="3010161"/>
            <a:chOff x="5247881" y="503377"/>
            <a:chExt cx="3050777" cy="3070085"/>
          </a:xfrm>
        </p:grpSpPr>
        <p:grpSp>
          <p:nvGrpSpPr>
            <p:cNvPr id="246" name="Group 245">
              <a:extLst>
                <a:ext uri="{FF2B5EF4-FFF2-40B4-BE49-F238E27FC236}">
                  <a16:creationId xmlns:a16="http://schemas.microsoft.com/office/drawing/2014/main" id="{F54E9879-4A2C-469F-96FE-5710F19E2F58}"/>
                </a:ext>
              </a:extLst>
            </p:cNvPr>
            <p:cNvGrpSpPr/>
            <p:nvPr/>
          </p:nvGrpSpPr>
          <p:grpSpPr>
            <a:xfrm>
              <a:off x="5247881" y="503377"/>
              <a:ext cx="3050777" cy="3070085"/>
              <a:chOff x="5247881" y="503377"/>
              <a:chExt cx="3050777" cy="3070085"/>
            </a:xfrm>
          </p:grpSpPr>
          <p:grpSp>
            <p:nvGrpSpPr>
              <p:cNvPr id="253" name="Group 252">
                <a:extLst>
                  <a:ext uri="{FF2B5EF4-FFF2-40B4-BE49-F238E27FC236}">
                    <a16:creationId xmlns:a16="http://schemas.microsoft.com/office/drawing/2014/main" id="{5EB8ABDA-56BB-46E0-B515-3EE295DFAE3A}"/>
                  </a:ext>
                </a:extLst>
              </p:cNvPr>
              <p:cNvGrpSpPr/>
              <p:nvPr/>
            </p:nvGrpSpPr>
            <p:grpSpPr>
              <a:xfrm>
                <a:off x="6072970" y="1453829"/>
                <a:ext cx="2225688" cy="1412358"/>
                <a:chOff x="3859322" y="3518834"/>
                <a:chExt cx="2225688" cy="1254286"/>
              </a:xfrm>
              <a:solidFill>
                <a:srgbClr val="FFFFFF"/>
              </a:solidFill>
            </p:grpSpPr>
            <p:sp>
              <p:nvSpPr>
                <p:cNvPr id="258" name="Freeform 95">
                  <a:extLst>
                    <a:ext uri="{FF2B5EF4-FFF2-40B4-BE49-F238E27FC236}">
                      <a16:creationId xmlns:a16="http://schemas.microsoft.com/office/drawing/2014/main" id="{F3E6CB5E-10E1-4F77-B058-5125D33D2D08}"/>
                    </a:ext>
                  </a:extLst>
                </p:cNvPr>
                <p:cNvSpPr>
                  <a:spLocks/>
                </p:cNvSpPr>
                <p:nvPr/>
              </p:nvSpPr>
              <p:spPr bwMode="auto">
                <a:xfrm flipH="1">
                  <a:off x="3859322" y="3518834"/>
                  <a:ext cx="2225688" cy="113868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w="38100">
                  <a:noFill/>
                  <a:round/>
                  <a:headEnd/>
                  <a:tailEnd/>
                </a:ln>
                <a:extLst/>
              </p:spPr>
              <p:txBody>
                <a:bodyPr vert="horz" wrap="square" lIns="93221" tIns="46610" rIns="93221" bIns="46610" numCol="1" anchor="t" anchorCtr="0" compatLnSpc="1">
                  <a:prstTxWarp prst="textNoShape">
                    <a:avLst/>
                  </a:prstTxWarp>
                </a:bodyPr>
                <a:lstStyle/>
                <a:p>
                  <a:pPr defTabSz="913612">
                    <a:defRPr/>
                  </a:pPr>
                  <a:endParaRPr lang="en-US" kern="0">
                    <a:solidFill>
                      <a:srgbClr val="505050"/>
                    </a:solidFill>
                    <a:latin typeface="Segoe UI"/>
                  </a:endParaRPr>
                </a:p>
              </p:txBody>
            </p:sp>
            <p:sp>
              <p:nvSpPr>
                <p:cNvPr id="259" name="Rectangle 258">
                  <a:extLst>
                    <a:ext uri="{FF2B5EF4-FFF2-40B4-BE49-F238E27FC236}">
                      <a16:creationId xmlns:a16="http://schemas.microsoft.com/office/drawing/2014/main" id="{34FEC5B5-EE06-41B0-B32D-D59CB11AEC85}"/>
                    </a:ext>
                  </a:extLst>
                </p:cNvPr>
                <p:cNvSpPr/>
                <p:nvPr/>
              </p:nvSpPr>
              <p:spPr>
                <a:xfrm>
                  <a:off x="3982638" y="4076192"/>
                  <a:ext cx="2086188" cy="696928"/>
                </a:xfrm>
                <a:prstGeom prst="rect">
                  <a:avLst/>
                </a:prstGeom>
                <a:noFill/>
                <a:ln>
                  <a:noFill/>
                </a:ln>
              </p:spPr>
              <p:txBody>
                <a:bodyPr wrap="square">
                  <a:spAutoFit/>
                </a:bodyPr>
                <a:lstStyle/>
                <a:p>
                  <a:pPr defTabSz="896302">
                    <a:defRPr/>
                  </a:pPr>
                  <a:r>
                    <a:rPr lang="en-US" sz="1100" b="1" kern="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SECURITY ANALYTICS</a:t>
                  </a:r>
                  <a:endParaRPr lang="en-US" sz="1200" kern="0">
                    <a:solidFill>
                      <a:srgbClr val="353535"/>
                    </a:solidFill>
                  </a:endParaRPr>
                </a:p>
                <a:p>
                  <a:pPr defTabSz="896302">
                    <a:spcAft>
                      <a:spcPts val="588"/>
                    </a:spcAft>
                    <a:defRPr/>
                  </a:pPr>
                  <a:r>
                    <a:rPr lang="en-US" sz="11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Threat Detections, Prescriptive Recommendations</a:t>
                  </a:r>
                </a:p>
              </p:txBody>
            </p:sp>
          </p:grpSp>
          <p:sp>
            <p:nvSpPr>
              <p:cNvPr id="254" name="TextBox 253">
                <a:extLst>
                  <a:ext uri="{FF2B5EF4-FFF2-40B4-BE49-F238E27FC236}">
                    <a16:creationId xmlns:a16="http://schemas.microsoft.com/office/drawing/2014/main" id="{4344CD18-EECB-46FF-A486-A2AB33B410FA}"/>
                  </a:ext>
                </a:extLst>
              </p:cNvPr>
              <p:cNvSpPr txBox="1"/>
              <p:nvPr/>
            </p:nvSpPr>
            <p:spPr>
              <a:xfrm>
                <a:off x="6370637" y="503377"/>
                <a:ext cx="1429224" cy="635800"/>
              </a:xfrm>
              <a:prstGeom prst="rect">
                <a:avLst/>
              </a:prstGeom>
              <a:noFill/>
              <a:ln w="38100" cap="flat" cmpd="sng" algn="ctr">
                <a:noFill/>
                <a:prstDash val="solid"/>
              </a:ln>
              <a:effectLst/>
            </p:spPr>
            <p:txBody>
              <a:bodyPr lIns="91440" rIns="91440" bIns="91440"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1117574" fontAlgn="base">
                  <a:spcAft>
                    <a:spcPct val="0"/>
                  </a:spcAft>
                  <a:defRPr/>
                </a:pPr>
                <a:r>
                  <a:rPr lang="en-US" sz="1100" b="1"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THREAT</a:t>
                </a:r>
              </a:p>
              <a:p>
                <a:pPr defTabSz="1117574" fontAlgn="base">
                  <a:spcAft>
                    <a:spcPct val="0"/>
                  </a:spcAft>
                  <a:defRPr/>
                </a:pPr>
                <a:r>
                  <a:rPr lang="en-US" sz="1100" b="1"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INTELLIGENCE</a:t>
                </a:r>
              </a:p>
            </p:txBody>
          </p:sp>
          <p:cxnSp>
            <p:nvCxnSpPr>
              <p:cNvPr id="255" name="Straight Connector 254">
                <a:extLst>
                  <a:ext uri="{FF2B5EF4-FFF2-40B4-BE49-F238E27FC236}">
                    <a16:creationId xmlns:a16="http://schemas.microsoft.com/office/drawing/2014/main" id="{AE0B49A7-6897-4B17-921C-7B3828D94D06}"/>
                  </a:ext>
                </a:extLst>
              </p:cNvPr>
              <p:cNvCxnSpPr>
                <a:cxnSpLocks/>
                <a:endCxn id="258" idx="2"/>
              </p:cNvCxnSpPr>
              <p:nvPr/>
            </p:nvCxnSpPr>
            <p:spPr>
              <a:xfrm>
                <a:off x="7043683" y="1098529"/>
                <a:ext cx="1" cy="355301"/>
              </a:xfrm>
              <a:prstGeom prst="line">
                <a:avLst/>
              </a:prstGeom>
              <a:noFill/>
              <a:ln w="38100" cap="flat" cmpd="sng" algn="ctr">
                <a:solidFill>
                  <a:srgbClr val="E6E6E6">
                    <a:lumMod val="50000"/>
                  </a:srgbClr>
                </a:solidFill>
                <a:prstDash val="solid"/>
                <a:headEnd type="none" w="med" len="med"/>
                <a:tailEnd type="triangle" w="med" len="sm"/>
              </a:ln>
              <a:effectLst/>
            </p:spPr>
          </p:cxnSp>
          <p:cxnSp>
            <p:nvCxnSpPr>
              <p:cNvPr id="256" name="Straight Connector 255">
                <a:extLst>
                  <a:ext uri="{FF2B5EF4-FFF2-40B4-BE49-F238E27FC236}">
                    <a16:creationId xmlns:a16="http://schemas.microsoft.com/office/drawing/2014/main" id="{848E437C-DA75-4E6F-BDB3-D457E08EFD04}"/>
                  </a:ext>
                </a:extLst>
              </p:cNvPr>
              <p:cNvCxnSpPr>
                <a:cxnSpLocks/>
              </p:cNvCxnSpPr>
              <p:nvPr/>
            </p:nvCxnSpPr>
            <p:spPr>
              <a:xfrm>
                <a:off x="7153308" y="2749535"/>
                <a:ext cx="0" cy="252632"/>
              </a:xfrm>
              <a:prstGeom prst="line">
                <a:avLst/>
              </a:prstGeom>
              <a:noFill/>
              <a:ln w="38100" cap="flat" cmpd="sng" algn="ctr">
                <a:solidFill>
                  <a:srgbClr val="E6E6E6">
                    <a:lumMod val="50000"/>
                  </a:srgbClr>
                </a:solidFill>
                <a:prstDash val="solid"/>
                <a:headEnd type="none" w="med" len="med"/>
                <a:tailEnd type="triangle" w="med" len="sm"/>
              </a:ln>
              <a:effectLst/>
            </p:spPr>
          </p:cxnSp>
          <p:cxnSp>
            <p:nvCxnSpPr>
              <p:cNvPr id="257" name="Straight Connector 256">
                <a:extLst>
                  <a:ext uri="{FF2B5EF4-FFF2-40B4-BE49-F238E27FC236}">
                    <a16:creationId xmlns:a16="http://schemas.microsoft.com/office/drawing/2014/main" id="{1FE9E847-7FFC-40B7-9807-FA38A8CD392B}"/>
                  </a:ext>
                </a:extLst>
              </p:cNvPr>
              <p:cNvCxnSpPr>
                <a:cxnSpLocks/>
              </p:cNvCxnSpPr>
              <p:nvPr/>
            </p:nvCxnSpPr>
            <p:spPr>
              <a:xfrm flipV="1">
                <a:off x="5247881" y="2648042"/>
                <a:ext cx="970356" cy="925420"/>
              </a:xfrm>
              <a:prstGeom prst="line">
                <a:avLst/>
              </a:prstGeom>
              <a:noFill/>
              <a:ln w="38100" cap="flat" cmpd="sng" algn="ctr">
                <a:solidFill>
                  <a:srgbClr val="E6E6E6">
                    <a:lumMod val="50000"/>
                  </a:srgbClr>
                </a:solidFill>
                <a:prstDash val="solid"/>
                <a:headEnd type="none" w="med" len="med"/>
                <a:tailEnd type="triangle" w="med" len="sm"/>
              </a:ln>
              <a:effectLst/>
            </p:spPr>
          </p:cxnSp>
        </p:grpSp>
        <p:grpSp>
          <p:nvGrpSpPr>
            <p:cNvPr id="247" name="Group 4">
              <a:extLst>
                <a:ext uri="{FF2B5EF4-FFF2-40B4-BE49-F238E27FC236}">
                  <a16:creationId xmlns:a16="http://schemas.microsoft.com/office/drawing/2014/main" id="{BEBAF64F-CDE2-40A3-837D-D737B79E9097}"/>
                </a:ext>
              </a:extLst>
            </p:cNvPr>
            <p:cNvGrpSpPr>
              <a:grpSpLocks noChangeAspect="1"/>
            </p:cNvGrpSpPr>
            <p:nvPr/>
          </p:nvGrpSpPr>
          <p:grpSpPr bwMode="auto">
            <a:xfrm>
              <a:off x="6871403" y="1721869"/>
              <a:ext cx="344561" cy="316948"/>
              <a:chOff x="490" y="250"/>
              <a:chExt cx="574" cy="528"/>
            </a:xfrm>
            <a:solidFill>
              <a:srgbClr val="0078D7"/>
            </a:solidFill>
          </p:grpSpPr>
          <p:sp>
            <p:nvSpPr>
              <p:cNvPr id="248" name="Freeform 5">
                <a:extLst>
                  <a:ext uri="{FF2B5EF4-FFF2-40B4-BE49-F238E27FC236}">
                    <a16:creationId xmlns:a16="http://schemas.microsoft.com/office/drawing/2014/main" id="{C250636D-DDE5-4DCA-B2D7-306F3C447457}"/>
                  </a:ext>
                </a:extLst>
              </p:cNvPr>
              <p:cNvSpPr>
                <a:spLocks/>
              </p:cNvSpPr>
              <p:nvPr/>
            </p:nvSpPr>
            <p:spPr bwMode="auto">
              <a:xfrm>
                <a:off x="490" y="260"/>
                <a:ext cx="574" cy="518"/>
              </a:xfrm>
              <a:custGeom>
                <a:avLst/>
                <a:gdLst>
                  <a:gd name="T0" fmla="*/ 236 w 240"/>
                  <a:gd name="T1" fmla="*/ 216 h 216"/>
                  <a:gd name="T2" fmla="*/ 0 w 240"/>
                  <a:gd name="T3" fmla="*/ 216 h 216"/>
                  <a:gd name="T4" fmla="*/ 0 w 240"/>
                  <a:gd name="T5" fmla="*/ 4 h 216"/>
                  <a:gd name="T6" fmla="*/ 4 w 240"/>
                  <a:gd name="T7" fmla="*/ 0 h 216"/>
                  <a:gd name="T8" fmla="*/ 8 w 240"/>
                  <a:gd name="T9" fmla="*/ 4 h 216"/>
                  <a:gd name="T10" fmla="*/ 8 w 240"/>
                  <a:gd name="T11" fmla="*/ 208 h 216"/>
                  <a:gd name="T12" fmla="*/ 236 w 240"/>
                  <a:gd name="T13" fmla="*/ 208 h 216"/>
                  <a:gd name="T14" fmla="*/ 240 w 240"/>
                  <a:gd name="T15" fmla="*/ 212 h 216"/>
                  <a:gd name="T16" fmla="*/ 236 w 240"/>
                  <a:gd name="T17"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216">
                    <a:moveTo>
                      <a:pt x="236" y="216"/>
                    </a:moveTo>
                    <a:cubicBezTo>
                      <a:pt x="0" y="216"/>
                      <a:pt x="0" y="216"/>
                      <a:pt x="0" y="216"/>
                    </a:cubicBezTo>
                    <a:cubicBezTo>
                      <a:pt x="0" y="4"/>
                      <a:pt x="0" y="4"/>
                      <a:pt x="0" y="4"/>
                    </a:cubicBezTo>
                    <a:cubicBezTo>
                      <a:pt x="0" y="2"/>
                      <a:pt x="2" y="0"/>
                      <a:pt x="4" y="0"/>
                    </a:cubicBezTo>
                    <a:cubicBezTo>
                      <a:pt x="6" y="0"/>
                      <a:pt x="8" y="2"/>
                      <a:pt x="8" y="4"/>
                    </a:cubicBezTo>
                    <a:cubicBezTo>
                      <a:pt x="8" y="208"/>
                      <a:pt x="8" y="208"/>
                      <a:pt x="8" y="208"/>
                    </a:cubicBezTo>
                    <a:cubicBezTo>
                      <a:pt x="236" y="208"/>
                      <a:pt x="236" y="208"/>
                      <a:pt x="236" y="208"/>
                    </a:cubicBezTo>
                    <a:cubicBezTo>
                      <a:pt x="238" y="208"/>
                      <a:pt x="240" y="210"/>
                      <a:pt x="240" y="212"/>
                    </a:cubicBezTo>
                    <a:cubicBezTo>
                      <a:pt x="240" y="214"/>
                      <a:pt x="238" y="216"/>
                      <a:pt x="236" y="216"/>
                    </a:cubicBezTo>
                    <a:close/>
                  </a:path>
                </a:pathLst>
              </a:custGeom>
              <a:solidFill>
                <a:srgbClr val="0078D7"/>
              </a:solidFill>
              <a:ln w="9525">
                <a:solidFill>
                  <a:srgbClr val="0078D7"/>
                </a:solidFill>
                <a:round/>
                <a:headEnd/>
                <a:tailEnd/>
              </a:ln>
              <a:extLst/>
            </p:spPr>
            <p:txBody>
              <a:bodyPr vert="horz" wrap="square" lIns="91428" tIns="45714" rIns="91428" bIns="45714" numCol="1" anchor="t" anchorCtr="0" compatLnSpc="1">
                <a:prstTxWarp prst="textNoShape">
                  <a:avLst/>
                </a:prstTxWarp>
              </a:bodyPr>
              <a:lstStyle/>
              <a:p>
                <a:pPr defTabSz="896302">
                  <a:defRPr/>
                </a:pPr>
                <a:endParaRPr lang="en-US" kern="0">
                  <a:solidFill>
                    <a:srgbClr val="353535"/>
                  </a:solidFill>
                </a:endParaRPr>
              </a:p>
            </p:txBody>
          </p:sp>
          <p:sp>
            <p:nvSpPr>
              <p:cNvPr id="249" name="Freeform 6">
                <a:extLst>
                  <a:ext uri="{FF2B5EF4-FFF2-40B4-BE49-F238E27FC236}">
                    <a16:creationId xmlns:a16="http://schemas.microsoft.com/office/drawing/2014/main" id="{E6B9EE10-5EF3-4D08-99A8-6A8B4C9337CF}"/>
                  </a:ext>
                </a:extLst>
              </p:cNvPr>
              <p:cNvSpPr>
                <a:spLocks noEditPoints="1"/>
              </p:cNvSpPr>
              <p:nvPr/>
            </p:nvSpPr>
            <p:spPr bwMode="auto">
              <a:xfrm>
                <a:off x="547" y="663"/>
                <a:ext cx="96" cy="76"/>
              </a:xfrm>
              <a:custGeom>
                <a:avLst/>
                <a:gdLst>
                  <a:gd name="T0" fmla="*/ 36 w 40"/>
                  <a:gd name="T1" fmla="*/ 32 h 32"/>
                  <a:gd name="T2" fmla="*/ 4 w 40"/>
                  <a:gd name="T3" fmla="*/ 32 h 32"/>
                  <a:gd name="T4" fmla="*/ 0 w 40"/>
                  <a:gd name="T5" fmla="*/ 28 h 32"/>
                  <a:gd name="T6" fmla="*/ 0 w 40"/>
                  <a:gd name="T7" fmla="*/ 4 h 32"/>
                  <a:gd name="T8" fmla="*/ 4 w 40"/>
                  <a:gd name="T9" fmla="*/ 0 h 32"/>
                  <a:gd name="T10" fmla="*/ 36 w 40"/>
                  <a:gd name="T11" fmla="*/ 0 h 32"/>
                  <a:gd name="T12" fmla="*/ 40 w 40"/>
                  <a:gd name="T13" fmla="*/ 4 h 32"/>
                  <a:gd name="T14" fmla="*/ 40 w 40"/>
                  <a:gd name="T15" fmla="*/ 28 h 32"/>
                  <a:gd name="T16" fmla="*/ 36 w 40"/>
                  <a:gd name="T17" fmla="*/ 32 h 32"/>
                  <a:gd name="T18" fmla="*/ 8 w 40"/>
                  <a:gd name="T19" fmla="*/ 24 h 32"/>
                  <a:gd name="T20" fmla="*/ 32 w 40"/>
                  <a:gd name="T21" fmla="*/ 24 h 32"/>
                  <a:gd name="T22" fmla="*/ 32 w 40"/>
                  <a:gd name="T23" fmla="*/ 8 h 32"/>
                  <a:gd name="T24" fmla="*/ 8 w 40"/>
                  <a:gd name="T25" fmla="*/ 8 h 32"/>
                  <a:gd name="T26" fmla="*/ 8 w 40"/>
                  <a:gd name="T27"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32">
                    <a:moveTo>
                      <a:pt x="36" y="32"/>
                    </a:moveTo>
                    <a:cubicBezTo>
                      <a:pt x="4" y="32"/>
                      <a:pt x="4" y="32"/>
                      <a:pt x="4" y="32"/>
                    </a:cubicBezTo>
                    <a:cubicBezTo>
                      <a:pt x="2" y="32"/>
                      <a:pt x="0" y="30"/>
                      <a:pt x="0" y="28"/>
                    </a:cubicBezTo>
                    <a:cubicBezTo>
                      <a:pt x="0" y="4"/>
                      <a:pt x="0" y="4"/>
                      <a:pt x="0" y="4"/>
                    </a:cubicBezTo>
                    <a:cubicBezTo>
                      <a:pt x="0" y="2"/>
                      <a:pt x="2" y="0"/>
                      <a:pt x="4" y="0"/>
                    </a:cubicBezTo>
                    <a:cubicBezTo>
                      <a:pt x="36" y="0"/>
                      <a:pt x="36" y="0"/>
                      <a:pt x="36" y="0"/>
                    </a:cubicBezTo>
                    <a:cubicBezTo>
                      <a:pt x="38" y="0"/>
                      <a:pt x="40" y="2"/>
                      <a:pt x="40" y="4"/>
                    </a:cubicBezTo>
                    <a:cubicBezTo>
                      <a:pt x="40" y="28"/>
                      <a:pt x="40" y="28"/>
                      <a:pt x="40" y="28"/>
                    </a:cubicBezTo>
                    <a:cubicBezTo>
                      <a:pt x="40" y="30"/>
                      <a:pt x="38" y="32"/>
                      <a:pt x="36" y="32"/>
                    </a:cubicBezTo>
                    <a:close/>
                    <a:moveTo>
                      <a:pt x="8" y="24"/>
                    </a:moveTo>
                    <a:cubicBezTo>
                      <a:pt x="32" y="24"/>
                      <a:pt x="32" y="24"/>
                      <a:pt x="32" y="24"/>
                    </a:cubicBezTo>
                    <a:cubicBezTo>
                      <a:pt x="32" y="8"/>
                      <a:pt x="32" y="8"/>
                      <a:pt x="32" y="8"/>
                    </a:cubicBezTo>
                    <a:cubicBezTo>
                      <a:pt x="8" y="8"/>
                      <a:pt x="8" y="8"/>
                      <a:pt x="8" y="8"/>
                    </a:cubicBezTo>
                    <a:lnTo>
                      <a:pt x="8" y="24"/>
                    </a:lnTo>
                    <a:close/>
                  </a:path>
                </a:pathLst>
              </a:custGeom>
              <a:grpFill/>
              <a:ln w="9525">
                <a:solidFill>
                  <a:srgbClr val="0078D7"/>
                </a:solidFill>
                <a:round/>
                <a:headEnd/>
                <a:tailEnd/>
              </a:ln>
              <a:extLst/>
            </p:spPr>
            <p:txBody>
              <a:bodyPr vert="horz" wrap="square" lIns="91428" tIns="45714" rIns="91428" bIns="45714" numCol="1" anchor="t" anchorCtr="0" compatLnSpc="1">
                <a:prstTxWarp prst="textNoShape">
                  <a:avLst/>
                </a:prstTxWarp>
              </a:bodyPr>
              <a:lstStyle/>
              <a:p>
                <a:pPr defTabSz="896302">
                  <a:defRPr/>
                </a:pPr>
                <a:endParaRPr lang="en-US" kern="0">
                  <a:solidFill>
                    <a:srgbClr val="353535"/>
                  </a:solidFill>
                </a:endParaRPr>
              </a:p>
            </p:txBody>
          </p:sp>
          <p:sp>
            <p:nvSpPr>
              <p:cNvPr id="250" name="Freeform 7">
                <a:extLst>
                  <a:ext uri="{FF2B5EF4-FFF2-40B4-BE49-F238E27FC236}">
                    <a16:creationId xmlns:a16="http://schemas.microsoft.com/office/drawing/2014/main" id="{2072BC5B-4233-4923-8798-C99895F71ED4}"/>
                  </a:ext>
                </a:extLst>
              </p:cNvPr>
              <p:cNvSpPr>
                <a:spLocks noEditPoints="1"/>
              </p:cNvSpPr>
              <p:nvPr/>
            </p:nvSpPr>
            <p:spPr bwMode="auto">
              <a:xfrm>
                <a:off x="681" y="442"/>
                <a:ext cx="96" cy="297"/>
              </a:xfrm>
              <a:custGeom>
                <a:avLst/>
                <a:gdLst>
                  <a:gd name="T0" fmla="*/ 36 w 40"/>
                  <a:gd name="T1" fmla="*/ 124 h 124"/>
                  <a:gd name="T2" fmla="*/ 4 w 40"/>
                  <a:gd name="T3" fmla="*/ 124 h 124"/>
                  <a:gd name="T4" fmla="*/ 0 w 40"/>
                  <a:gd name="T5" fmla="*/ 120 h 124"/>
                  <a:gd name="T6" fmla="*/ 0 w 40"/>
                  <a:gd name="T7" fmla="*/ 4 h 124"/>
                  <a:gd name="T8" fmla="*/ 4 w 40"/>
                  <a:gd name="T9" fmla="*/ 0 h 124"/>
                  <a:gd name="T10" fmla="*/ 36 w 40"/>
                  <a:gd name="T11" fmla="*/ 0 h 124"/>
                  <a:gd name="T12" fmla="*/ 40 w 40"/>
                  <a:gd name="T13" fmla="*/ 4 h 124"/>
                  <a:gd name="T14" fmla="*/ 40 w 40"/>
                  <a:gd name="T15" fmla="*/ 120 h 124"/>
                  <a:gd name="T16" fmla="*/ 36 w 40"/>
                  <a:gd name="T17" fmla="*/ 124 h 124"/>
                  <a:gd name="T18" fmla="*/ 8 w 40"/>
                  <a:gd name="T19" fmla="*/ 116 h 124"/>
                  <a:gd name="T20" fmla="*/ 32 w 40"/>
                  <a:gd name="T21" fmla="*/ 116 h 124"/>
                  <a:gd name="T22" fmla="*/ 32 w 40"/>
                  <a:gd name="T23" fmla="*/ 8 h 124"/>
                  <a:gd name="T24" fmla="*/ 8 w 40"/>
                  <a:gd name="T25" fmla="*/ 8 h 124"/>
                  <a:gd name="T26" fmla="*/ 8 w 40"/>
                  <a:gd name="T27" fmla="*/ 116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124">
                    <a:moveTo>
                      <a:pt x="36" y="124"/>
                    </a:moveTo>
                    <a:cubicBezTo>
                      <a:pt x="4" y="124"/>
                      <a:pt x="4" y="124"/>
                      <a:pt x="4" y="124"/>
                    </a:cubicBezTo>
                    <a:cubicBezTo>
                      <a:pt x="2" y="124"/>
                      <a:pt x="0" y="122"/>
                      <a:pt x="0" y="120"/>
                    </a:cubicBezTo>
                    <a:cubicBezTo>
                      <a:pt x="0" y="4"/>
                      <a:pt x="0" y="4"/>
                      <a:pt x="0" y="4"/>
                    </a:cubicBezTo>
                    <a:cubicBezTo>
                      <a:pt x="0" y="2"/>
                      <a:pt x="2" y="0"/>
                      <a:pt x="4" y="0"/>
                    </a:cubicBezTo>
                    <a:cubicBezTo>
                      <a:pt x="36" y="0"/>
                      <a:pt x="36" y="0"/>
                      <a:pt x="36" y="0"/>
                    </a:cubicBezTo>
                    <a:cubicBezTo>
                      <a:pt x="38" y="0"/>
                      <a:pt x="40" y="2"/>
                      <a:pt x="40" y="4"/>
                    </a:cubicBezTo>
                    <a:cubicBezTo>
                      <a:pt x="40" y="120"/>
                      <a:pt x="40" y="120"/>
                      <a:pt x="40" y="120"/>
                    </a:cubicBezTo>
                    <a:cubicBezTo>
                      <a:pt x="40" y="122"/>
                      <a:pt x="38" y="124"/>
                      <a:pt x="36" y="124"/>
                    </a:cubicBezTo>
                    <a:close/>
                    <a:moveTo>
                      <a:pt x="8" y="116"/>
                    </a:moveTo>
                    <a:cubicBezTo>
                      <a:pt x="32" y="116"/>
                      <a:pt x="32" y="116"/>
                      <a:pt x="32" y="116"/>
                    </a:cubicBezTo>
                    <a:cubicBezTo>
                      <a:pt x="32" y="8"/>
                      <a:pt x="32" y="8"/>
                      <a:pt x="32" y="8"/>
                    </a:cubicBezTo>
                    <a:cubicBezTo>
                      <a:pt x="8" y="8"/>
                      <a:pt x="8" y="8"/>
                      <a:pt x="8" y="8"/>
                    </a:cubicBezTo>
                    <a:lnTo>
                      <a:pt x="8" y="116"/>
                    </a:lnTo>
                    <a:close/>
                  </a:path>
                </a:pathLst>
              </a:custGeom>
              <a:grpFill/>
              <a:ln w="9525">
                <a:solidFill>
                  <a:srgbClr val="0078D7"/>
                </a:solidFill>
                <a:round/>
                <a:headEnd/>
                <a:tailEnd/>
              </a:ln>
              <a:extLst/>
            </p:spPr>
            <p:txBody>
              <a:bodyPr vert="horz" wrap="square" lIns="91428" tIns="45714" rIns="91428" bIns="45714" numCol="1" anchor="t" anchorCtr="0" compatLnSpc="1">
                <a:prstTxWarp prst="textNoShape">
                  <a:avLst/>
                </a:prstTxWarp>
              </a:bodyPr>
              <a:lstStyle/>
              <a:p>
                <a:pPr defTabSz="896302">
                  <a:defRPr/>
                </a:pPr>
                <a:endParaRPr lang="en-US" kern="0">
                  <a:solidFill>
                    <a:srgbClr val="353535"/>
                  </a:solidFill>
                </a:endParaRPr>
              </a:p>
            </p:txBody>
          </p:sp>
          <p:sp>
            <p:nvSpPr>
              <p:cNvPr id="251" name="Freeform 8">
                <a:extLst>
                  <a:ext uri="{FF2B5EF4-FFF2-40B4-BE49-F238E27FC236}">
                    <a16:creationId xmlns:a16="http://schemas.microsoft.com/office/drawing/2014/main" id="{76F052A1-11F1-46B9-B14B-34C405E1F94C}"/>
                  </a:ext>
                </a:extLst>
              </p:cNvPr>
              <p:cNvSpPr>
                <a:spLocks noEditPoints="1"/>
              </p:cNvSpPr>
              <p:nvPr/>
            </p:nvSpPr>
            <p:spPr bwMode="auto">
              <a:xfrm>
                <a:off x="815" y="519"/>
                <a:ext cx="96" cy="220"/>
              </a:xfrm>
              <a:custGeom>
                <a:avLst/>
                <a:gdLst>
                  <a:gd name="T0" fmla="*/ 36 w 40"/>
                  <a:gd name="T1" fmla="*/ 92 h 92"/>
                  <a:gd name="T2" fmla="*/ 4 w 40"/>
                  <a:gd name="T3" fmla="*/ 92 h 92"/>
                  <a:gd name="T4" fmla="*/ 0 w 40"/>
                  <a:gd name="T5" fmla="*/ 88 h 92"/>
                  <a:gd name="T6" fmla="*/ 0 w 40"/>
                  <a:gd name="T7" fmla="*/ 4 h 92"/>
                  <a:gd name="T8" fmla="*/ 4 w 40"/>
                  <a:gd name="T9" fmla="*/ 0 h 92"/>
                  <a:gd name="T10" fmla="*/ 36 w 40"/>
                  <a:gd name="T11" fmla="*/ 0 h 92"/>
                  <a:gd name="T12" fmla="*/ 40 w 40"/>
                  <a:gd name="T13" fmla="*/ 4 h 92"/>
                  <a:gd name="T14" fmla="*/ 40 w 40"/>
                  <a:gd name="T15" fmla="*/ 88 h 92"/>
                  <a:gd name="T16" fmla="*/ 36 w 40"/>
                  <a:gd name="T17" fmla="*/ 92 h 92"/>
                  <a:gd name="T18" fmla="*/ 8 w 40"/>
                  <a:gd name="T19" fmla="*/ 84 h 92"/>
                  <a:gd name="T20" fmla="*/ 32 w 40"/>
                  <a:gd name="T21" fmla="*/ 84 h 92"/>
                  <a:gd name="T22" fmla="*/ 32 w 40"/>
                  <a:gd name="T23" fmla="*/ 8 h 92"/>
                  <a:gd name="T24" fmla="*/ 8 w 40"/>
                  <a:gd name="T25" fmla="*/ 8 h 92"/>
                  <a:gd name="T26" fmla="*/ 8 w 40"/>
                  <a:gd name="T27" fmla="*/ 8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92">
                    <a:moveTo>
                      <a:pt x="36" y="92"/>
                    </a:moveTo>
                    <a:cubicBezTo>
                      <a:pt x="4" y="92"/>
                      <a:pt x="4" y="92"/>
                      <a:pt x="4" y="92"/>
                    </a:cubicBezTo>
                    <a:cubicBezTo>
                      <a:pt x="2" y="92"/>
                      <a:pt x="0" y="90"/>
                      <a:pt x="0" y="88"/>
                    </a:cubicBezTo>
                    <a:cubicBezTo>
                      <a:pt x="0" y="4"/>
                      <a:pt x="0" y="4"/>
                      <a:pt x="0" y="4"/>
                    </a:cubicBezTo>
                    <a:cubicBezTo>
                      <a:pt x="0" y="2"/>
                      <a:pt x="2" y="0"/>
                      <a:pt x="4" y="0"/>
                    </a:cubicBezTo>
                    <a:cubicBezTo>
                      <a:pt x="36" y="0"/>
                      <a:pt x="36" y="0"/>
                      <a:pt x="36" y="0"/>
                    </a:cubicBezTo>
                    <a:cubicBezTo>
                      <a:pt x="38" y="0"/>
                      <a:pt x="40" y="2"/>
                      <a:pt x="40" y="4"/>
                    </a:cubicBezTo>
                    <a:cubicBezTo>
                      <a:pt x="40" y="88"/>
                      <a:pt x="40" y="88"/>
                      <a:pt x="40" y="88"/>
                    </a:cubicBezTo>
                    <a:cubicBezTo>
                      <a:pt x="40" y="90"/>
                      <a:pt x="38" y="92"/>
                      <a:pt x="36" y="92"/>
                    </a:cubicBezTo>
                    <a:close/>
                    <a:moveTo>
                      <a:pt x="8" y="84"/>
                    </a:moveTo>
                    <a:cubicBezTo>
                      <a:pt x="32" y="84"/>
                      <a:pt x="32" y="84"/>
                      <a:pt x="32" y="84"/>
                    </a:cubicBezTo>
                    <a:cubicBezTo>
                      <a:pt x="32" y="8"/>
                      <a:pt x="32" y="8"/>
                      <a:pt x="32" y="8"/>
                    </a:cubicBezTo>
                    <a:cubicBezTo>
                      <a:pt x="8" y="8"/>
                      <a:pt x="8" y="8"/>
                      <a:pt x="8" y="8"/>
                    </a:cubicBezTo>
                    <a:lnTo>
                      <a:pt x="8" y="84"/>
                    </a:lnTo>
                    <a:close/>
                  </a:path>
                </a:pathLst>
              </a:custGeom>
              <a:solidFill>
                <a:srgbClr val="0078D7"/>
              </a:solidFill>
              <a:ln w="9525">
                <a:solidFill>
                  <a:srgbClr val="0078D7"/>
                </a:solidFill>
                <a:round/>
                <a:headEnd/>
                <a:tailEnd/>
              </a:ln>
              <a:extLst/>
            </p:spPr>
            <p:txBody>
              <a:bodyPr vert="horz" wrap="square" lIns="91428" tIns="45714" rIns="91428" bIns="45714" numCol="1" anchor="t" anchorCtr="0" compatLnSpc="1">
                <a:prstTxWarp prst="textNoShape">
                  <a:avLst/>
                </a:prstTxWarp>
              </a:bodyPr>
              <a:lstStyle/>
              <a:p>
                <a:pPr defTabSz="896302">
                  <a:defRPr/>
                </a:pPr>
                <a:endParaRPr lang="en-US" kern="0">
                  <a:solidFill>
                    <a:srgbClr val="353535"/>
                  </a:solidFill>
                </a:endParaRPr>
              </a:p>
            </p:txBody>
          </p:sp>
          <p:sp>
            <p:nvSpPr>
              <p:cNvPr id="252" name="Freeform 9">
                <a:extLst>
                  <a:ext uri="{FF2B5EF4-FFF2-40B4-BE49-F238E27FC236}">
                    <a16:creationId xmlns:a16="http://schemas.microsoft.com/office/drawing/2014/main" id="{BC547C0A-4B20-4F44-9BA8-CCD84A901298}"/>
                  </a:ext>
                </a:extLst>
              </p:cNvPr>
              <p:cNvSpPr>
                <a:spLocks noEditPoints="1"/>
              </p:cNvSpPr>
              <p:nvPr/>
            </p:nvSpPr>
            <p:spPr bwMode="auto">
              <a:xfrm>
                <a:off x="949" y="250"/>
                <a:ext cx="96" cy="489"/>
              </a:xfrm>
              <a:custGeom>
                <a:avLst/>
                <a:gdLst>
                  <a:gd name="T0" fmla="*/ 36 w 40"/>
                  <a:gd name="T1" fmla="*/ 204 h 204"/>
                  <a:gd name="T2" fmla="*/ 4 w 40"/>
                  <a:gd name="T3" fmla="*/ 204 h 204"/>
                  <a:gd name="T4" fmla="*/ 0 w 40"/>
                  <a:gd name="T5" fmla="*/ 200 h 204"/>
                  <a:gd name="T6" fmla="*/ 0 w 40"/>
                  <a:gd name="T7" fmla="*/ 4 h 204"/>
                  <a:gd name="T8" fmla="*/ 4 w 40"/>
                  <a:gd name="T9" fmla="*/ 0 h 204"/>
                  <a:gd name="T10" fmla="*/ 36 w 40"/>
                  <a:gd name="T11" fmla="*/ 0 h 204"/>
                  <a:gd name="T12" fmla="*/ 40 w 40"/>
                  <a:gd name="T13" fmla="*/ 4 h 204"/>
                  <a:gd name="T14" fmla="*/ 40 w 40"/>
                  <a:gd name="T15" fmla="*/ 200 h 204"/>
                  <a:gd name="T16" fmla="*/ 36 w 40"/>
                  <a:gd name="T17" fmla="*/ 204 h 204"/>
                  <a:gd name="T18" fmla="*/ 8 w 40"/>
                  <a:gd name="T19" fmla="*/ 196 h 204"/>
                  <a:gd name="T20" fmla="*/ 32 w 40"/>
                  <a:gd name="T21" fmla="*/ 196 h 204"/>
                  <a:gd name="T22" fmla="*/ 32 w 40"/>
                  <a:gd name="T23" fmla="*/ 8 h 204"/>
                  <a:gd name="T24" fmla="*/ 8 w 40"/>
                  <a:gd name="T25" fmla="*/ 8 h 204"/>
                  <a:gd name="T26" fmla="*/ 8 w 40"/>
                  <a:gd name="T2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204">
                    <a:moveTo>
                      <a:pt x="36" y="204"/>
                    </a:moveTo>
                    <a:cubicBezTo>
                      <a:pt x="4" y="204"/>
                      <a:pt x="4" y="204"/>
                      <a:pt x="4" y="204"/>
                    </a:cubicBezTo>
                    <a:cubicBezTo>
                      <a:pt x="2" y="204"/>
                      <a:pt x="0" y="202"/>
                      <a:pt x="0" y="200"/>
                    </a:cubicBezTo>
                    <a:cubicBezTo>
                      <a:pt x="0" y="4"/>
                      <a:pt x="0" y="4"/>
                      <a:pt x="0" y="4"/>
                    </a:cubicBezTo>
                    <a:cubicBezTo>
                      <a:pt x="0" y="2"/>
                      <a:pt x="2" y="0"/>
                      <a:pt x="4" y="0"/>
                    </a:cubicBezTo>
                    <a:cubicBezTo>
                      <a:pt x="36" y="0"/>
                      <a:pt x="36" y="0"/>
                      <a:pt x="36" y="0"/>
                    </a:cubicBezTo>
                    <a:cubicBezTo>
                      <a:pt x="38" y="0"/>
                      <a:pt x="40" y="2"/>
                      <a:pt x="40" y="4"/>
                    </a:cubicBezTo>
                    <a:cubicBezTo>
                      <a:pt x="40" y="200"/>
                      <a:pt x="40" y="200"/>
                      <a:pt x="40" y="200"/>
                    </a:cubicBezTo>
                    <a:cubicBezTo>
                      <a:pt x="40" y="202"/>
                      <a:pt x="38" y="204"/>
                      <a:pt x="36" y="204"/>
                    </a:cubicBezTo>
                    <a:close/>
                    <a:moveTo>
                      <a:pt x="8" y="196"/>
                    </a:moveTo>
                    <a:cubicBezTo>
                      <a:pt x="32" y="196"/>
                      <a:pt x="32" y="196"/>
                      <a:pt x="32" y="196"/>
                    </a:cubicBezTo>
                    <a:cubicBezTo>
                      <a:pt x="32" y="8"/>
                      <a:pt x="32" y="8"/>
                      <a:pt x="32" y="8"/>
                    </a:cubicBezTo>
                    <a:cubicBezTo>
                      <a:pt x="8" y="8"/>
                      <a:pt x="8" y="8"/>
                      <a:pt x="8" y="8"/>
                    </a:cubicBezTo>
                    <a:lnTo>
                      <a:pt x="8" y="196"/>
                    </a:lnTo>
                    <a:close/>
                  </a:path>
                </a:pathLst>
              </a:custGeom>
              <a:grpFill/>
              <a:ln w="9525">
                <a:solidFill>
                  <a:srgbClr val="0078D7"/>
                </a:solidFill>
                <a:round/>
                <a:headEnd/>
                <a:tailEnd/>
              </a:ln>
              <a:extLst/>
            </p:spPr>
            <p:txBody>
              <a:bodyPr vert="horz" wrap="square" lIns="91428" tIns="45714" rIns="91428" bIns="45714" numCol="1" anchor="t" anchorCtr="0" compatLnSpc="1">
                <a:prstTxWarp prst="textNoShape">
                  <a:avLst/>
                </a:prstTxWarp>
              </a:bodyPr>
              <a:lstStyle/>
              <a:p>
                <a:pPr defTabSz="896302">
                  <a:defRPr/>
                </a:pPr>
                <a:endParaRPr lang="en-US" kern="0">
                  <a:solidFill>
                    <a:srgbClr val="353535"/>
                  </a:solidFill>
                </a:endParaRPr>
              </a:p>
            </p:txBody>
          </p:sp>
        </p:grpSp>
      </p:grpSp>
      <p:grpSp>
        <p:nvGrpSpPr>
          <p:cNvPr id="260" name="Group 259">
            <a:extLst>
              <a:ext uri="{FF2B5EF4-FFF2-40B4-BE49-F238E27FC236}">
                <a16:creationId xmlns:a16="http://schemas.microsoft.com/office/drawing/2014/main" id="{1C59ED55-66A6-42F0-80E6-C20D767C557C}"/>
              </a:ext>
            </a:extLst>
          </p:cNvPr>
          <p:cNvGrpSpPr/>
          <p:nvPr/>
        </p:nvGrpSpPr>
        <p:grpSpPr>
          <a:xfrm>
            <a:off x="6243314" y="4557791"/>
            <a:ext cx="1652783" cy="905729"/>
            <a:chOff x="6389213" y="4342652"/>
            <a:chExt cx="1685925" cy="923759"/>
          </a:xfrm>
        </p:grpSpPr>
        <p:sp>
          <p:nvSpPr>
            <p:cNvPr id="261" name="TextBox 260">
              <a:extLst>
                <a:ext uri="{FF2B5EF4-FFF2-40B4-BE49-F238E27FC236}">
                  <a16:creationId xmlns:a16="http://schemas.microsoft.com/office/drawing/2014/main" id="{FC160C47-9244-4B86-ABE7-74511542AC87}"/>
                </a:ext>
              </a:extLst>
            </p:cNvPr>
            <p:cNvSpPr txBox="1"/>
            <p:nvPr/>
          </p:nvSpPr>
          <p:spPr>
            <a:xfrm>
              <a:off x="6389213" y="4609354"/>
              <a:ext cx="1685925" cy="608444"/>
            </a:xfrm>
            <a:prstGeom prst="rect">
              <a:avLst/>
            </a:prstGeom>
            <a:noFill/>
            <a:ln w="38100" cap="flat" cmpd="sng" algn="ctr">
              <a:noFill/>
              <a:prstDash val="solid"/>
            </a:ln>
            <a:effectLst/>
          </p:spPr>
          <p:txBody>
            <a:bodyPr lIns="36000" rIns="91440" bIns="91440"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896302">
                <a:defRPr/>
              </a:pPr>
              <a:endParaRPr lang="en-US" kern="0" cap="all">
                <a:solidFill>
                  <a:srgbClr val="353535">
                    <a:lumMod val="85000"/>
                    <a:lumOff val="15000"/>
                  </a:srgbClr>
                </a:solidFill>
                <a:latin typeface="Segoe UI Semilight"/>
              </a:endParaRPr>
            </a:p>
          </p:txBody>
        </p:sp>
        <p:sp>
          <p:nvSpPr>
            <p:cNvPr id="262" name="TextBox 261">
              <a:extLst>
                <a:ext uri="{FF2B5EF4-FFF2-40B4-BE49-F238E27FC236}">
                  <a16:creationId xmlns:a16="http://schemas.microsoft.com/office/drawing/2014/main" id="{C837A818-A9D3-45BF-A487-76415D398BAC}"/>
                </a:ext>
              </a:extLst>
            </p:cNvPr>
            <p:cNvSpPr txBox="1"/>
            <p:nvPr/>
          </p:nvSpPr>
          <p:spPr>
            <a:xfrm>
              <a:off x="6682353" y="4826946"/>
              <a:ext cx="1171101" cy="439465"/>
            </a:xfrm>
            <a:prstGeom prst="rect">
              <a:avLst/>
            </a:prstGeom>
            <a:noFill/>
            <a:ln>
              <a:noFill/>
            </a:ln>
          </p:spPr>
          <p:txBody>
            <a:bodyPr wrap="square" rtlCol="0">
              <a:spAutoFit/>
            </a:bodyPr>
            <a:lstStyle/>
            <a:p>
              <a:pPr defTabSz="896302">
                <a:defRPr/>
              </a:pPr>
              <a:r>
                <a:rPr lang="en-US" sz="1100"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Export to Excel </a:t>
              </a:r>
              <a:br>
                <a:rPr lang="en-US" sz="1100"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br>
              <a:r>
                <a:rPr lang="en-US" sz="1100" kern="0" dirty="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and Power BI</a:t>
              </a:r>
            </a:p>
          </p:txBody>
        </p:sp>
        <p:cxnSp>
          <p:nvCxnSpPr>
            <p:cNvPr id="263" name="Straight Connector 262">
              <a:extLst>
                <a:ext uri="{FF2B5EF4-FFF2-40B4-BE49-F238E27FC236}">
                  <a16:creationId xmlns:a16="http://schemas.microsoft.com/office/drawing/2014/main" id="{7E6813C2-BFFC-4C6A-A8CE-7D1AED94765B}"/>
                </a:ext>
              </a:extLst>
            </p:cNvPr>
            <p:cNvCxnSpPr>
              <a:cxnSpLocks/>
            </p:cNvCxnSpPr>
            <p:nvPr/>
          </p:nvCxnSpPr>
          <p:spPr>
            <a:xfrm>
              <a:off x="7153308" y="4342652"/>
              <a:ext cx="0" cy="488811"/>
            </a:xfrm>
            <a:prstGeom prst="line">
              <a:avLst/>
            </a:prstGeom>
            <a:noFill/>
            <a:ln w="38100" cap="flat" cmpd="sng" algn="ctr">
              <a:solidFill>
                <a:srgbClr val="E6E6E6">
                  <a:lumMod val="50000"/>
                </a:srgbClr>
              </a:solidFill>
              <a:prstDash val="solid"/>
              <a:headEnd type="none" w="med" len="med"/>
              <a:tailEnd type="triangle" w="med" len="sm"/>
            </a:ln>
            <a:effectLst/>
          </p:spPr>
        </p:cxnSp>
        <p:sp>
          <p:nvSpPr>
            <p:cNvPr id="264" name="arrow_3">
              <a:extLst>
                <a:ext uri="{FF2B5EF4-FFF2-40B4-BE49-F238E27FC236}">
                  <a16:creationId xmlns:a16="http://schemas.microsoft.com/office/drawing/2014/main" id="{F3FB1A79-F1F1-4F3B-88B3-634C1A4765CD}"/>
                </a:ext>
              </a:extLst>
            </p:cNvPr>
            <p:cNvSpPr>
              <a:spLocks noChangeAspect="1" noEditPoints="1"/>
            </p:cNvSpPr>
            <p:nvPr/>
          </p:nvSpPr>
          <p:spPr bwMode="auto">
            <a:xfrm>
              <a:off x="6533088" y="4913855"/>
              <a:ext cx="149265" cy="257067"/>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defTabSz="896302">
                <a:defRPr/>
              </a:pPr>
              <a:endParaRPr lang="en-US" sz="900" kern="0">
                <a:gradFill>
                  <a:gsLst>
                    <a:gs pos="0">
                      <a:srgbClr val="505050"/>
                    </a:gs>
                    <a:gs pos="100000">
                      <a:srgbClr val="505050"/>
                    </a:gs>
                  </a:gsLst>
                  <a:lin ang="5400000" scaled="1"/>
                </a:gradFill>
              </a:endParaRPr>
            </a:p>
          </p:txBody>
        </p:sp>
      </p:grpSp>
      <p:grpSp>
        <p:nvGrpSpPr>
          <p:cNvPr id="265" name="Group 264">
            <a:extLst>
              <a:ext uri="{FF2B5EF4-FFF2-40B4-BE49-F238E27FC236}">
                <a16:creationId xmlns:a16="http://schemas.microsoft.com/office/drawing/2014/main" id="{37D582E0-8968-48F2-BB63-BAAB0CCA8055}"/>
              </a:ext>
            </a:extLst>
          </p:cNvPr>
          <p:cNvGrpSpPr/>
          <p:nvPr/>
        </p:nvGrpSpPr>
        <p:grpSpPr>
          <a:xfrm>
            <a:off x="2136713" y="3321971"/>
            <a:ext cx="6166330" cy="1303689"/>
            <a:chOff x="2139056" y="3002167"/>
            <a:chExt cx="6289978" cy="1329642"/>
          </a:xfrm>
        </p:grpSpPr>
        <p:grpSp>
          <p:nvGrpSpPr>
            <p:cNvPr id="266" name="Group 265">
              <a:extLst>
                <a:ext uri="{FF2B5EF4-FFF2-40B4-BE49-F238E27FC236}">
                  <a16:creationId xmlns:a16="http://schemas.microsoft.com/office/drawing/2014/main" id="{A3910D06-A934-4147-9F9B-FB1177D854CA}"/>
                </a:ext>
              </a:extLst>
            </p:cNvPr>
            <p:cNvGrpSpPr/>
            <p:nvPr/>
          </p:nvGrpSpPr>
          <p:grpSpPr>
            <a:xfrm>
              <a:off x="2139056" y="3002167"/>
              <a:ext cx="6289978" cy="1329642"/>
              <a:chOff x="2139056" y="3002167"/>
              <a:chExt cx="6289978" cy="1329642"/>
            </a:xfrm>
          </p:grpSpPr>
          <p:sp>
            <p:nvSpPr>
              <p:cNvPr id="268" name="Rectangle 267">
                <a:extLst>
                  <a:ext uri="{FF2B5EF4-FFF2-40B4-BE49-F238E27FC236}">
                    <a16:creationId xmlns:a16="http://schemas.microsoft.com/office/drawing/2014/main" id="{C7B5E9A8-5EC8-45D9-9FD2-1D23E1CE9174}"/>
                  </a:ext>
                </a:extLst>
              </p:cNvPr>
              <p:cNvSpPr/>
              <p:nvPr/>
            </p:nvSpPr>
            <p:spPr>
              <a:xfrm>
                <a:off x="3484684" y="3362016"/>
                <a:ext cx="1656252" cy="612112"/>
              </a:xfrm>
              <a:prstGeom prst="rect">
                <a:avLst/>
              </a:prstGeom>
            </p:spPr>
            <p:txBody>
              <a:bodyPr wrap="square">
                <a:spAutoFit/>
              </a:bodyPr>
              <a:lstStyle/>
              <a:p>
                <a:pPr defTabSz="1117574" fontAlgn="base">
                  <a:spcAft>
                    <a:spcPct val="0"/>
                  </a:spcAft>
                  <a:defRPr/>
                </a:pPr>
                <a:r>
                  <a:rPr lang="en-US" sz="1100" b="1"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NORMALIZATION </a:t>
                </a:r>
                <a:br>
                  <a:rPr lang="en-US" sz="1100" b="1"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br>
                <a:r>
                  <a:rPr lang="en-US" sz="1100" b="1"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&amp; ENRICHMENT</a:t>
                </a:r>
                <a:br>
                  <a:rPr lang="en-US" sz="1100" b="1"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br>
                <a:r>
                  <a:rPr lang="en-US" sz="1100" kern="0" dirty="0">
                    <a:ln>
                      <a:solidFill>
                        <a:srgbClr val="FFFFFF">
                          <a:alpha val="0"/>
                        </a:srgbClr>
                      </a:solidFill>
                    </a:ln>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IP Geotagging, …</a:t>
                </a:r>
                <a:endParaRPr lang="en-US" sz="1100"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endParaRPr>
              </a:p>
            </p:txBody>
          </p:sp>
          <p:cxnSp>
            <p:nvCxnSpPr>
              <p:cNvPr id="269" name="Straight Connector 268">
                <a:extLst>
                  <a:ext uri="{FF2B5EF4-FFF2-40B4-BE49-F238E27FC236}">
                    <a16:creationId xmlns:a16="http://schemas.microsoft.com/office/drawing/2014/main" id="{2FEAD7F7-3A99-4BB8-BE2B-41A766BBE4A1}"/>
                  </a:ext>
                </a:extLst>
              </p:cNvPr>
              <p:cNvCxnSpPr>
                <a:cxnSpLocks/>
                <a:stCxn id="287" idx="3"/>
              </p:cNvCxnSpPr>
              <p:nvPr/>
            </p:nvCxnSpPr>
            <p:spPr>
              <a:xfrm flipV="1">
                <a:off x="2139056" y="3530164"/>
                <a:ext cx="1231139" cy="85664"/>
              </a:xfrm>
              <a:prstGeom prst="line">
                <a:avLst/>
              </a:prstGeom>
              <a:noFill/>
              <a:ln w="38100" cap="flat" cmpd="sng" algn="ctr">
                <a:solidFill>
                  <a:srgbClr val="E6E6E6">
                    <a:lumMod val="50000"/>
                  </a:srgbClr>
                </a:solidFill>
                <a:prstDash val="solid"/>
                <a:headEnd type="none" w="med" len="med"/>
                <a:tailEnd type="triangle" w="med" len="sm"/>
              </a:ln>
              <a:effectLst/>
            </p:spPr>
          </p:cxnSp>
          <p:grpSp>
            <p:nvGrpSpPr>
              <p:cNvPr id="270" name="Group 269">
                <a:extLst>
                  <a:ext uri="{FF2B5EF4-FFF2-40B4-BE49-F238E27FC236}">
                    <a16:creationId xmlns:a16="http://schemas.microsoft.com/office/drawing/2014/main" id="{6B97E5E8-34D9-4CA9-AF6F-7BB6FDCE507C}"/>
                  </a:ext>
                </a:extLst>
              </p:cNvPr>
              <p:cNvGrpSpPr/>
              <p:nvPr/>
            </p:nvGrpSpPr>
            <p:grpSpPr>
              <a:xfrm>
                <a:off x="6052345" y="3002167"/>
                <a:ext cx="2376689" cy="1329642"/>
                <a:chOff x="4418498" y="5280602"/>
                <a:chExt cx="2376689" cy="1329642"/>
              </a:xfrm>
            </p:grpSpPr>
            <p:sp>
              <p:nvSpPr>
                <p:cNvPr id="272" name="Freeform 95">
                  <a:extLst>
                    <a:ext uri="{FF2B5EF4-FFF2-40B4-BE49-F238E27FC236}">
                      <a16:creationId xmlns:a16="http://schemas.microsoft.com/office/drawing/2014/main" id="{3DB56CE6-4A47-4823-B162-701AD3135C79}"/>
                    </a:ext>
                  </a:extLst>
                </p:cNvPr>
                <p:cNvSpPr>
                  <a:spLocks/>
                </p:cNvSpPr>
                <p:nvPr/>
              </p:nvSpPr>
              <p:spPr bwMode="auto">
                <a:xfrm flipH="1">
                  <a:off x="4418498" y="5280602"/>
                  <a:ext cx="2240096" cy="13296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w="38100">
                  <a:noFill/>
                  <a:round/>
                  <a:headEnd/>
                  <a:tailEnd/>
                </a:ln>
                <a:extLst/>
              </p:spPr>
              <p:txBody>
                <a:bodyPr vert="horz" wrap="square" lIns="93221" tIns="46610" rIns="93221" bIns="46610" numCol="1" anchor="t" anchorCtr="0" compatLnSpc="1">
                  <a:prstTxWarp prst="textNoShape">
                    <a:avLst/>
                  </a:prstTxWarp>
                </a:bodyPr>
                <a:lstStyle/>
                <a:p>
                  <a:pPr defTabSz="913612">
                    <a:defRPr/>
                  </a:pPr>
                  <a:endParaRPr lang="en-US" kern="0">
                    <a:solidFill>
                      <a:srgbClr val="505050"/>
                    </a:solidFill>
                    <a:latin typeface="Segoe UI"/>
                  </a:endParaRPr>
                </a:p>
              </p:txBody>
            </p:sp>
            <p:sp>
              <p:nvSpPr>
                <p:cNvPr id="273" name="Rectangle 272">
                  <a:extLst>
                    <a:ext uri="{FF2B5EF4-FFF2-40B4-BE49-F238E27FC236}">
                      <a16:creationId xmlns:a16="http://schemas.microsoft.com/office/drawing/2014/main" id="{124C7D15-BCDD-421F-B046-EB33AF4B099D}"/>
                    </a:ext>
                  </a:extLst>
                </p:cNvPr>
                <p:cNvSpPr/>
                <p:nvPr/>
              </p:nvSpPr>
              <p:spPr>
                <a:xfrm>
                  <a:off x="4614232" y="6091521"/>
                  <a:ext cx="2180955" cy="439465"/>
                </a:xfrm>
                <a:prstGeom prst="rect">
                  <a:avLst/>
                </a:prstGeom>
                <a:ln>
                  <a:noFill/>
                </a:ln>
              </p:spPr>
              <p:txBody>
                <a:bodyPr wrap="square">
                  <a:spAutoFit/>
                </a:bodyPr>
                <a:lstStyle/>
                <a:p>
                  <a:pPr defTabSz="1117574" fontAlgn="base">
                    <a:spcAft>
                      <a:spcPct val="0"/>
                    </a:spcAft>
                    <a:defRPr/>
                  </a:pPr>
                  <a:r>
                    <a:rPr lang="en-US" sz="1100" b="1" kern="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SCALABLE LOG ANALYTICS</a:t>
                  </a:r>
                </a:p>
                <a:p>
                  <a:pPr defTabSz="1117574" fontAlgn="base">
                    <a:spcAft>
                      <a:spcPct val="0"/>
                    </a:spcAft>
                    <a:defRPr/>
                  </a:pPr>
                  <a:r>
                    <a:rPr lang="en-US" sz="1100" b="1" kern="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PLATFORM</a:t>
                  </a:r>
                </a:p>
              </p:txBody>
            </p:sp>
          </p:grpSp>
          <p:cxnSp>
            <p:nvCxnSpPr>
              <p:cNvPr id="271" name="Straight Connector 270">
                <a:extLst>
                  <a:ext uri="{FF2B5EF4-FFF2-40B4-BE49-F238E27FC236}">
                    <a16:creationId xmlns:a16="http://schemas.microsoft.com/office/drawing/2014/main" id="{C187CB89-0889-49B4-8CE3-889CCE3A5364}"/>
                  </a:ext>
                </a:extLst>
              </p:cNvPr>
              <p:cNvCxnSpPr>
                <a:cxnSpLocks/>
              </p:cNvCxnSpPr>
              <p:nvPr/>
            </p:nvCxnSpPr>
            <p:spPr>
              <a:xfrm>
                <a:off x="5247881" y="3764896"/>
                <a:ext cx="825089" cy="0"/>
              </a:xfrm>
              <a:prstGeom prst="line">
                <a:avLst/>
              </a:prstGeom>
              <a:noFill/>
              <a:ln w="38100" cap="flat" cmpd="sng" algn="ctr">
                <a:solidFill>
                  <a:srgbClr val="E6E6E6">
                    <a:lumMod val="50000"/>
                  </a:srgbClr>
                </a:solidFill>
                <a:prstDash val="solid"/>
                <a:headEnd type="none" w="med" len="med"/>
                <a:tailEnd type="triangle" w="med" len="sm"/>
              </a:ln>
              <a:effectLst/>
            </p:spPr>
          </p:cxnSp>
        </p:grpSp>
        <p:pic>
          <p:nvPicPr>
            <p:cNvPr id="267" name="Picture 266">
              <a:extLst>
                <a:ext uri="{FF2B5EF4-FFF2-40B4-BE49-F238E27FC236}">
                  <a16:creationId xmlns:a16="http://schemas.microsoft.com/office/drawing/2014/main" id="{B3C2362E-A8E3-40E8-8CDA-188A9221FA33}"/>
                </a:ext>
              </a:extLst>
            </p:cNvPr>
            <p:cNvPicPr>
              <a:picLocks noChangeAspect="1"/>
            </p:cNvPicPr>
            <p:nvPr/>
          </p:nvPicPr>
          <p:blipFill>
            <a:blip r:embed="rId7" cstate="email">
              <a:duotone>
                <a:srgbClr val="0078D7">
                  <a:shade val="45000"/>
                  <a:satMod val="135000"/>
                </a:srgbClr>
                <a:prstClr val="white"/>
              </a:duotone>
              <a:extLst>
                <a:ext uri="{28A0092B-C50C-407E-A947-70E740481C1C}">
                  <a14:useLocalDpi xmlns:a14="http://schemas.microsoft.com/office/drawing/2010/main"/>
                </a:ext>
              </a:extLst>
            </a:blip>
            <a:stretch>
              <a:fillRect/>
            </a:stretch>
          </p:blipFill>
          <p:spPr>
            <a:xfrm>
              <a:off x="6860224" y="3278757"/>
              <a:ext cx="470166" cy="470166"/>
            </a:xfrm>
            <a:prstGeom prst="rect">
              <a:avLst/>
            </a:prstGeom>
            <a:ln>
              <a:noFill/>
            </a:ln>
          </p:spPr>
        </p:pic>
      </p:grpSp>
      <p:grpSp>
        <p:nvGrpSpPr>
          <p:cNvPr id="274" name="Group 273">
            <a:extLst>
              <a:ext uri="{FF2B5EF4-FFF2-40B4-BE49-F238E27FC236}">
                <a16:creationId xmlns:a16="http://schemas.microsoft.com/office/drawing/2014/main" id="{ACAC33D2-CAA7-46E0-8B01-6214DAEFA78E}"/>
              </a:ext>
            </a:extLst>
          </p:cNvPr>
          <p:cNvGrpSpPr/>
          <p:nvPr/>
        </p:nvGrpSpPr>
        <p:grpSpPr>
          <a:xfrm>
            <a:off x="297280" y="1222734"/>
            <a:ext cx="2968466" cy="5526037"/>
            <a:chOff x="303319" y="1089632"/>
            <a:chExt cx="3027990" cy="5636046"/>
          </a:xfrm>
        </p:grpSpPr>
        <p:grpSp>
          <p:nvGrpSpPr>
            <p:cNvPr id="275" name="Group 274">
              <a:extLst>
                <a:ext uri="{FF2B5EF4-FFF2-40B4-BE49-F238E27FC236}">
                  <a16:creationId xmlns:a16="http://schemas.microsoft.com/office/drawing/2014/main" id="{2BE2D1B2-E76B-4906-9615-03BC457DFF44}"/>
                </a:ext>
              </a:extLst>
            </p:cNvPr>
            <p:cNvGrpSpPr/>
            <p:nvPr/>
          </p:nvGrpSpPr>
          <p:grpSpPr>
            <a:xfrm>
              <a:off x="303319" y="1089632"/>
              <a:ext cx="3027990" cy="5636046"/>
              <a:chOff x="303319" y="1089632"/>
              <a:chExt cx="3027990" cy="5636046"/>
            </a:xfrm>
          </p:grpSpPr>
          <p:sp>
            <p:nvSpPr>
              <p:cNvPr id="278" name="Freeform 95">
                <a:extLst>
                  <a:ext uri="{FF2B5EF4-FFF2-40B4-BE49-F238E27FC236}">
                    <a16:creationId xmlns:a16="http://schemas.microsoft.com/office/drawing/2014/main" id="{585B7718-F099-45B8-9B6E-5113E3FA6DB1}"/>
                  </a:ext>
                </a:extLst>
              </p:cNvPr>
              <p:cNvSpPr>
                <a:spLocks/>
              </p:cNvSpPr>
              <p:nvPr/>
            </p:nvSpPr>
            <p:spPr bwMode="auto">
              <a:xfrm flipH="1">
                <a:off x="303319" y="1089632"/>
                <a:ext cx="2900212" cy="178812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8D7"/>
              </a:solidFill>
              <a:ln w="38100">
                <a:solidFill>
                  <a:srgbClr val="0078D7"/>
                </a:solidFill>
                <a:round/>
                <a:headEnd/>
                <a:tailEnd/>
              </a:ln>
              <a:extLst/>
            </p:spPr>
            <p:txBody>
              <a:bodyPr vert="horz" wrap="square" lIns="93221" tIns="46610" rIns="93221" bIns="46610" numCol="1" anchor="t" anchorCtr="0" compatLnSpc="1">
                <a:prstTxWarp prst="textNoShape">
                  <a:avLst/>
                </a:prstTxWarp>
              </a:bodyPr>
              <a:lstStyle/>
              <a:p>
                <a:pPr defTabSz="913612">
                  <a:defRPr/>
                </a:pPr>
                <a:endParaRPr lang="en-US" kern="0">
                  <a:solidFill>
                    <a:srgbClr val="505050"/>
                  </a:solidFill>
                  <a:latin typeface="Segoe UI"/>
                </a:endParaRPr>
              </a:p>
            </p:txBody>
          </p:sp>
          <p:grpSp>
            <p:nvGrpSpPr>
              <p:cNvPr id="279" name="Group 278">
                <a:extLst>
                  <a:ext uri="{FF2B5EF4-FFF2-40B4-BE49-F238E27FC236}">
                    <a16:creationId xmlns:a16="http://schemas.microsoft.com/office/drawing/2014/main" id="{E2CDCFDD-033F-4241-89E7-9528F52C8691}"/>
                  </a:ext>
                </a:extLst>
              </p:cNvPr>
              <p:cNvGrpSpPr/>
              <p:nvPr/>
            </p:nvGrpSpPr>
            <p:grpSpPr>
              <a:xfrm>
                <a:off x="1140713" y="2361499"/>
                <a:ext cx="461215" cy="461215"/>
                <a:chOff x="2789237" y="1642042"/>
                <a:chExt cx="461215" cy="461215"/>
              </a:xfrm>
            </p:grpSpPr>
            <p:sp>
              <p:nvSpPr>
                <p:cNvPr id="307" name="Rectangle 306">
                  <a:extLst>
                    <a:ext uri="{FF2B5EF4-FFF2-40B4-BE49-F238E27FC236}">
                      <a16:creationId xmlns:a16="http://schemas.microsoft.com/office/drawing/2014/main" id="{DEFD094A-86DA-4254-9804-363596B2A453}"/>
                    </a:ext>
                  </a:extLst>
                </p:cNvPr>
                <p:cNvSpPr/>
                <p:nvPr/>
              </p:nvSpPr>
              <p:spPr>
                <a:xfrm>
                  <a:off x="2789237" y="1642042"/>
                  <a:ext cx="461215" cy="461215"/>
                </a:xfrm>
                <a:prstGeom prst="rect">
                  <a:avLst/>
                </a:prstGeom>
                <a:solidFill>
                  <a:srgbClr val="0072C6"/>
                </a:solidFill>
                <a:ln w="10795" cap="flat" cmpd="sng" algn="ctr">
                  <a:noFill/>
                  <a:prstDash val="solid"/>
                </a:ln>
                <a:effectLst/>
              </p:spPr>
              <p:txBody>
                <a:bodyPr rtlCol="0" anchor="ctr"/>
                <a:lstStyle/>
                <a:p>
                  <a:pPr algn="ctr" defTabSz="913612">
                    <a:defRPr/>
                  </a:pPr>
                  <a:endParaRPr lang="en-US" kern="0">
                    <a:solidFill>
                      <a:prstClr val="white"/>
                    </a:solidFill>
                    <a:latin typeface="Segoe UI"/>
                  </a:endParaRPr>
                </a:p>
              </p:txBody>
            </p:sp>
            <p:pic>
              <p:nvPicPr>
                <p:cNvPr id="308" name="Picture 31">
                  <a:extLst>
                    <a:ext uri="{FF2B5EF4-FFF2-40B4-BE49-F238E27FC236}">
                      <a16:creationId xmlns:a16="http://schemas.microsoft.com/office/drawing/2014/main" id="{60881100-881E-4ED2-ABDE-35BCB38A644E}"/>
                    </a:ext>
                  </a:extLst>
                </p:cNvPr>
                <p:cNvPicPr>
                  <a:picLocks noChangeAspect="1"/>
                </p:cNvPicPr>
                <p:nvPr/>
              </p:nvPicPr>
              <p:blipFill>
                <a:blip r:embed="rId8" cstate="email">
                  <a:biLevel thresh="25000"/>
                  <a:extLst>
                    <a:ext uri="{28A0092B-C50C-407E-A947-70E740481C1C}">
                      <a14:useLocalDpi xmlns:a14="http://schemas.microsoft.com/office/drawing/2010/main"/>
                    </a:ext>
                  </a:extLst>
                </a:blip>
                <a:srcRect/>
                <a:stretch>
                  <a:fillRect/>
                </a:stretch>
              </p:blipFill>
              <p:spPr bwMode="auto">
                <a:xfrm>
                  <a:off x="2822472" y="1744240"/>
                  <a:ext cx="424515" cy="274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0" name="Rectangle 279">
                <a:extLst>
                  <a:ext uri="{FF2B5EF4-FFF2-40B4-BE49-F238E27FC236}">
                    <a16:creationId xmlns:a16="http://schemas.microsoft.com/office/drawing/2014/main" id="{94B5DD20-D55A-4592-A52B-899CD194BA1D}"/>
                  </a:ext>
                </a:extLst>
              </p:cNvPr>
              <p:cNvSpPr/>
              <p:nvPr/>
            </p:nvSpPr>
            <p:spPr>
              <a:xfrm>
                <a:off x="374562" y="1369375"/>
                <a:ext cx="1497939" cy="219733"/>
              </a:xfrm>
              <a:prstGeom prst="rect">
                <a:avLst/>
              </a:prstGeom>
              <a:ln w="19050">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defTabSz="1117574" fontAlgn="base">
                  <a:spcAft>
                    <a:spcPct val="0"/>
                  </a:spcAft>
                  <a:defRPr/>
                </a:pPr>
                <a:r>
                  <a:rPr lang="en-US" sz="1400" b="1">
                    <a:ln>
                      <a:solidFill>
                        <a:srgbClr val="FFFFFF">
                          <a:alpha val="0"/>
                        </a:srgbClr>
                      </a:solidFill>
                    </a:ln>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AZURE</a:t>
                </a:r>
              </a:p>
            </p:txBody>
          </p:sp>
          <p:sp>
            <p:nvSpPr>
              <p:cNvPr id="281" name="Rectangle 280">
                <a:extLst>
                  <a:ext uri="{FF2B5EF4-FFF2-40B4-BE49-F238E27FC236}">
                    <a16:creationId xmlns:a16="http://schemas.microsoft.com/office/drawing/2014/main" id="{9795A6C2-62A0-40EA-A8D3-B355C28F289D}"/>
                  </a:ext>
                </a:extLst>
              </p:cNvPr>
              <p:cNvSpPr/>
              <p:nvPr/>
            </p:nvSpPr>
            <p:spPr bwMode="auto">
              <a:xfrm>
                <a:off x="464950" y="1719928"/>
                <a:ext cx="1212822" cy="1243934"/>
              </a:xfrm>
              <a:prstGeom prst="rect">
                <a:avLst/>
              </a:prstGeom>
              <a:solidFill>
                <a:srgbClr val="FFFFFF"/>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82" name="Group 281">
                <a:extLst>
                  <a:ext uri="{FF2B5EF4-FFF2-40B4-BE49-F238E27FC236}">
                    <a16:creationId xmlns:a16="http://schemas.microsoft.com/office/drawing/2014/main" id="{D873632D-25F2-4D96-92C0-F444A9DC3FB6}"/>
                  </a:ext>
                </a:extLst>
              </p:cNvPr>
              <p:cNvGrpSpPr/>
              <p:nvPr/>
            </p:nvGrpSpPr>
            <p:grpSpPr>
              <a:xfrm>
                <a:off x="1084938" y="1896678"/>
                <a:ext cx="501577" cy="457708"/>
                <a:chOff x="6251144" y="971379"/>
                <a:chExt cx="2438400" cy="2225132"/>
              </a:xfrm>
            </p:grpSpPr>
            <p:sp>
              <p:nvSpPr>
                <p:cNvPr id="305" name="Freeform 5">
                  <a:extLst>
                    <a:ext uri="{FF2B5EF4-FFF2-40B4-BE49-F238E27FC236}">
                      <a16:creationId xmlns:a16="http://schemas.microsoft.com/office/drawing/2014/main" id="{C78E2F56-96F6-4CC2-A7C2-1898A8C78C3A}"/>
                    </a:ext>
                  </a:extLst>
                </p:cNvPr>
                <p:cNvSpPr>
                  <a:spLocks noEditPoints="1"/>
                </p:cNvSpPr>
                <p:nvPr/>
              </p:nvSpPr>
              <p:spPr bwMode="auto">
                <a:xfrm>
                  <a:off x="6251144" y="971379"/>
                  <a:ext cx="2438400" cy="222513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1B67B8"/>
                </a:solidFill>
                <a:ln w="0">
                  <a:solidFill>
                    <a:srgbClr val="1B67B8"/>
                  </a:solidFill>
                  <a:prstDash val="solid"/>
                  <a:round/>
                  <a:headEnd/>
                  <a:tailEnd/>
                </a:ln>
              </p:spPr>
              <p:txBody>
                <a:bodyPr vert="horz" wrap="square" lIns="91440" tIns="45720" rIns="91440" bIns="45720" numCol="1" anchor="t" anchorCtr="0" compatLnSpc="1">
                  <a:prstTxWarp prst="textNoShape">
                    <a:avLst/>
                  </a:prstTxWarp>
                </a:bodyPr>
                <a:lstStyle/>
                <a:p>
                  <a:pPr defTabSz="896302">
                    <a:defRPr/>
                  </a:pPr>
                  <a:endParaRPr lang="en-US" kern="0">
                    <a:solidFill>
                      <a:srgbClr val="353535"/>
                    </a:solidFill>
                  </a:endParaRPr>
                </a:p>
              </p:txBody>
            </p:sp>
            <p:pic>
              <p:nvPicPr>
                <p:cNvPr id="306" name="Picture 305">
                  <a:extLst>
                    <a:ext uri="{FF2B5EF4-FFF2-40B4-BE49-F238E27FC236}">
                      <a16:creationId xmlns:a16="http://schemas.microsoft.com/office/drawing/2014/main" id="{080B6B5D-657F-4BFA-BCBA-646A2B251CF0}"/>
                    </a:ext>
                  </a:extLst>
                </p:cNvPr>
                <p:cNvPicPr>
                  <a:picLocks noChangeAspect="1"/>
                </p:cNvPicPr>
                <p:nvPr/>
              </p:nvPicPr>
              <p:blipFill rotWithShape="1">
                <a:blip r:embed="rId9" cstate="email">
                  <a:duotone>
                    <a:srgbClr val="0078D7">
                      <a:shade val="45000"/>
                      <a:satMod val="135000"/>
                    </a:srgbClr>
                    <a:prstClr val="white"/>
                  </a:duotone>
                  <a:extLst>
                    <a:ext uri="{BEBA8EAE-BF5A-486C-A8C5-ECC9F3942E4B}">
                      <a14:imgProps xmlns:a14="http://schemas.microsoft.com/office/drawing/2010/main">
                        <a14:imgLayer r:embed="rId10">
                          <a14:imgEffect>
                            <a14:saturation sat="66000"/>
                          </a14:imgEffect>
                        </a14:imgLayer>
                      </a14:imgProps>
                    </a:ext>
                    <a:ext uri="{28A0092B-C50C-407E-A947-70E740481C1C}">
                      <a14:useLocalDpi xmlns:a14="http://schemas.microsoft.com/office/drawing/2010/main"/>
                    </a:ext>
                  </a:extLst>
                </a:blip>
                <a:srcRect/>
                <a:stretch/>
              </p:blipFill>
              <p:spPr>
                <a:xfrm>
                  <a:off x="6419011" y="1120583"/>
                  <a:ext cx="2118131" cy="1426894"/>
                </a:xfrm>
                <a:prstGeom prst="rect">
                  <a:avLst/>
                </a:prstGeom>
                <a:solidFill>
                  <a:srgbClr val="0078D7"/>
                </a:solidFill>
              </p:spPr>
            </p:pic>
          </p:grpSp>
          <p:grpSp>
            <p:nvGrpSpPr>
              <p:cNvPr id="283" name="Group 282">
                <a:extLst>
                  <a:ext uri="{FF2B5EF4-FFF2-40B4-BE49-F238E27FC236}">
                    <a16:creationId xmlns:a16="http://schemas.microsoft.com/office/drawing/2014/main" id="{4EA8B3A1-59F1-436D-B80F-EB66EF311EC7}"/>
                  </a:ext>
                </a:extLst>
              </p:cNvPr>
              <p:cNvGrpSpPr/>
              <p:nvPr/>
            </p:nvGrpSpPr>
            <p:grpSpPr>
              <a:xfrm>
                <a:off x="623007" y="2414035"/>
                <a:ext cx="476890" cy="435180"/>
                <a:chOff x="3875698" y="2985881"/>
                <a:chExt cx="1851848" cy="1689881"/>
              </a:xfrm>
            </p:grpSpPr>
            <p:sp>
              <p:nvSpPr>
                <p:cNvPr id="302" name="Rectangle 301">
                  <a:extLst>
                    <a:ext uri="{FF2B5EF4-FFF2-40B4-BE49-F238E27FC236}">
                      <a16:creationId xmlns:a16="http://schemas.microsoft.com/office/drawing/2014/main" id="{51219077-0741-486F-9DBD-D105A60C0116}"/>
                    </a:ext>
                  </a:extLst>
                </p:cNvPr>
                <p:cNvSpPr/>
                <p:nvPr/>
              </p:nvSpPr>
              <p:spPr>
                <a:xfrm>
                  <a:off x="3962136" y="3088676"/>
                  <a:ext cx="1646501" cy="1131196"/>
                </a:xfrm>
                <a:prstGeom prst="rect">
                  <a:avLst/>
                </a:prstGeom>
                <a:solidFill>
                  <a:srgbClr val="0078D7"/>
                </a:solidFill>
                <a:ln w="10795" cap="flat" cmpd="sng" algn="ctr">
                  <a:noFill/>
                  <a:prstDash val="solid"/>
                </a:ln>
                <a:effectLst/>
              </p:spPr>
              <p:txBody>
                <a:bodyPr rtlCol="0" anchor="ctr"/>
                <a:lstStyle/>
                <a:p>
                  <a:pPr algn="ctr" defTabSz="913612">
                    <a:defRPr/>
                  </a:pPr>
                  <a:endParaRPr lang="en-US" kern="0">
                    <a:solidFill>
                      <a:prstClr val="white"/>
                    </a:solidFill>
                    <a:latin typeface="Segoe UI"/>
                  </a:endParaRPr>
                </a:p>
              </p:txBody>
            </p:sp>
            <p:pic>
              <p:nvPicPr>
                <p:cNvPr id="303" name="Picture 46">
                  <a:extLst>
                    <a:ext uri="{FF2B5EF4-FFF2-40B4-BE49-F238E27FC236}">
                      <a16:creationId xmlns:a16="http://schemas.microsoft.com/office/drawing/2014/main" id="{27FBD476-6FA7-4247-A01B-7417E15DF26C}"/>
                    </a:ext>
                  </a:extLst>
                </p:cNvPr>
                <p:cNvPicPr>
                  <a:picLocks noChangeAspect="1"/>
                </p:cNvPicPr>
                <p:nvPr/>
              </p:nvPicPr>
              <p:blipFill rotWithShape="1">
                <a:blip r:embed="rId11" cstate="email">
                  <a:biLevel thresh="50000"/>
                  <a:extLst>
                    <a:ext uri="{28A0092B-C50C-407E-A947-70E740481C1C}">
                      <a14:useLocalDpi xmlns:a14="http://schemas.microsoft.com/office/drawing/2010/main"/>
                    </a:ext>
                  </a:extLst>
                </a:blip>
                <a:srcRect l="29094" t="18489" r="30580" b="33441"/>
                <a:stretch/>
              </p:blipFill>
              <p:spPr bwMode="auto">
                <a:xfrm>
                  <a:off x="4425998" y="3349098"/>
                  <a:ext cx="779311" cy="726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4" name="Freeform 5">
                  <a:extLst>
                    <a:ext uri="{FF2B5EF4-FFF2-40B4-BE49-F238E27FC236}">
                      <a16:creationId xmlns:a16="http://schemas.microsoft.com/office/drawing/2014/main" id="{3A283FEB-CEC1-425D-B1E5-2396418F6491}"/>
                    </a:ext>
                  </a:extLst>
                </p:cNvPr>
                <p:cNvSpPr>
                  <a:spLocks noEditPoints="1"/>
                </p:cNvSpPr>
                <p:nvPr/>
              </p:nvSpPr>
              <p:spPr bwMode="auto">
                <a:xfrm>
                  <a:off x="3875698" y="2985881"/>
                  <a:ext cx="1851848" cy="1689881"/>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1B67B8"/>
                </a:solidFill>
                <a:ln w="0">
                  <a:solidFill>
                    <a:srgbClr val="1B67B8"/>
                  </a:solidFill>
                  <a:prstDash val="solid"/>
                  <a:round/>
                  <a:headEnd/>
                  <a:tailEnd/>
                </a:ln>
              </p:spPr>
              <p:txBody>
                <a:bodyPr vert="horz" wrap="square" lIns="91440" tIns="45720" rIns="91440" bIns="45720" numCol="1" anchor="t" anchorCtr="0" compatLnSpc="1">
                  <a:prstTxWarp prst="textNoShape">
                    <a:avLst/>
                  </a:prstTxWarp>
                </a:bodyPr>
                <a:lstStyle/>
                <a:p>
                  <a:pPr defTabSz="896302">
                    <a:defRPr/>
                  </a:pPr>
                  <a:endParaRPr lang="en-US" kern="0">
                    <a:solidFill>
                      <a:srgbClr val="353535"/>
                    </a:solidFill>
                  </a:endParaRPr>
                </a:p>
              </p:txBody>
            </p:sp>
          </p:grpSp>
          <p:grpSp>
            <p:nvGrpSpPr>
              <p:cNvPr id="284" name="Group 283">
                <a:extLst>
                  <a:ext uri="{FF2B5EF4-FFF2-40B4-BE49-F238E27FC236}">
                    <a16:creationId xmlns:a16="http://schemas.microsoft.com/office/drawing/2014/main" id="{75ECCE66-54E4-48F9-A463-13FEAC2F407D}"/>
                  </a:ext>
                </a:extLst>
              </p:cNvPr>
              <p:cNvGrpSpPr/>
              <p:nvPr/>
            </p:nvGrpSpPr>
            <p:grpSpPr>
              <a:xfrm>
                <a:off x="527848" y="4487862"/>
                <a:ext cx="2803461" cy="2237816"/>
                <a:chOff x="6544492" y="479682"/>
                <a:chExt cx="2803461" cy="2237816"/>
              </a:xfrm>
            </p:grpSpPr>
            <p:grpSp>
              <p:nvGrpSpPr>
                <p:cNvPr id="288" name="Group 287">
                  <a:extLst>
                    <a:ext uri="{FF2B5EF4-FFF2-40B4-BE49-F238E27FC236}">
                      <a16:creationId xmlns:a16="http://schemas.microsoft.com/office/drawing/2014/main" id="{EBFDBE99-E12D-499F-A58C-A286ED368D70}"/>
                    </a:ext>
                  </a:extLst>
                </p:cNvPr>
                <p:cNvGrpSpPr/>
                <p:nvPr/>
              </p:nvGrpSpPr>
              <p:grpSpPr>
                <a:xfrm>
                  <a:off x="6544492" y="479682"/>
                  <a:ext cx="2776513" cy="2237816"/>
                  <a:chOff x="8877619" y="-322895"/>
                  <a:chExt cx="2776513" cy="2237816"/>
                </a:xfrm>
              </p:grpSpPr>
              <p:sp>
                <p:nvSpPr>
                  <p:cNvPr id="290" name="Rectangle 289">
                    <a:extLst>
                      <a:ext uri="{FF2B5EF4-FFF2-40B4-BE49-F238E27FC236}">
                        <a16:creationId xmlns:a16="http://schemas.microsoft.com/office/drawing/2014/main" id="{7C8A7294-1171-4899-8B29-80A586F26FA0}"/>
                      </a:ext>
                    </a:extLst>
                  </p:cNvPr>
                  <p:cNvSpPr/>
                  <p:nvPr/>
                </p:nvSpPr>
                <p:spPr>
                  <a:xfrm>
                    <a:off x="9396234" y="-322895"/>
                    <a:ext cx="2257898" cy="2229091"/>
                  </a:xfrm>
                  <a:prstGeom prst="rect">
                    <a:avLst/>
                  </a:prstGeom>
                  <a:solidFill>
                    <a:srgbClr val="FFFFFF"/>
                  </a:solidFill>
                  <a:ln w="38100" cap="flat" cmpd="sng" algn="ctr">
                    <a:solidFill>
                      <a:srgbClr val="0078D7"/>
                    </a:solidFill>
                    <a:prstDash val="solid"/>
                  </a:ln>
                  <a:effectLst/>
                </p:spPr>
                <p:txBody>
                  <a:bodyPr rtlCol="0" anchor="ctr"/>
                  <a:lstStyle/>
                  <a:p>
                    <a:pPr algn="ctr" defTabSz="913612">
                      <a:defRPr/>
                    </a:pPr>
                    <a:endParaRPr lang="en-US" kern="0">
                      <a:solidFill>
                        <a:prstClr val="white"/>
                      </a:solidFill>
                      <a:latin typeface="Segoe UI"/>
                    </a:endParaRPr>
                  </a:p>
                </p:txBody>
              </p:sp>
              <p:sp>
                <p:nvSpPr>
                  <p:cNvPr id="291" name="Freeform 207">
                    <a:extLst>
                      <a:ext uri="{FF2B5EF4-FFF2-40B4-BE49-F238E27FC236}">
                        <a16:creationId xmlns:a16="http://schemas.microsoft.com/office/drawing/2014/main" id="{A52E9B1A-2E79-4488-A713-508314E3B133}"/>
                      </a:ext>
                    </a:extLst>
                  </p:cNvPr>
                  <p:cNvSpPr>
                    <a:spLocks/>
                  </p:cNvSpPr>
                  <p:nvPr/>
                </p:nvSpPr>
                <p:spPr bwMode="auto">
                  <a:xfrm>
                    <a:off x="11002707" y="20706"/>
                    <a:ext cx="549907" cy="356441"/>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13755">
                      <a:defRPr/>
                    </a:pPr>
                    <a:endParaRPr lang="en-US" kern="0">
                      <a:solidFill>
                        <a:srgbClr val="000000"/>
                      </a:solidFill>
                      <a:latin typeface="Segoe UI"/>
                    </a:endParaRPr>
                  </a:p>
                </p:txBody>
              </p:sp>
              <p:sp>
                <p:nvSpPr>
                  <p:cNvPr id="292" name="Freeform 206">
                    <a:extLst>
                      <a:ext uri="{FF2B5EF4-FFF2-40B4-BE49-F238E27FC236}">
                        <a16:creationId xmlns:a16="http://schemas.microsoft.com/office/drawing/2014/main" id="{E865F7D2-E60B-4E03-9082-11636978802E}"/>
                      </a:ext>
                    </a:extLst>
                  </p:cNvPr>
                  <p:cNvSpPr>
                    <a:spLocks/>
                  </p:cNvSpPr>
                  <p:nvPr/>
                </p:nvSpPr>
                <p:spPr bwMode="auto">
                  <a:xfrm>
                    <a:off x="10098943" y="248882"/>
                    <a:ext cx="712030" cy="467758"/>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13755">
                      <a:defRPr/>
                    </a:pPr>
                    <a:endParaRPr lang="en-US" kern="0">
                      <a:solidFill>
                        <a:srgbClr val="000000"/>
                      </a:solidFill>
                      <a:latin typeface="Segoe UI"/>
                    </a:endParaRPr>
                  </a:p>
                </p:txBody>
              </p:sp>
              <p:pic>
                <p:nvPicPr>
                  <p:cNvPr id="293" name="Picture 292">
                    <a:extLst>
                      <a:ext uri="{FF2B5EF4-FFF2-40B4-BE49-F238E27FC236}">
                        <a16:creationId xmlns:a16="http://schemas.microsoft.com/office/drawing/2014/main" id="{833904B2-1559-4BAB-88DA-7B5DC04E50FF}"/>
                      </a:ext>
                    </a:extLst>
                  </p:cNvPr>
                  <p:cNvPicPr>
                    <a:picLocks noChangeAspect="1"/>
                  </p:cNvPicPr>
                  <p:nvPr/>
                </p:nvPicPr>
                <p:blipFill>
                  <a:blip r:embed="rId12" cstate="email">
                    <a:duotone>
                      <a:srgbClr val="E6E6E6">
                        <a:shade val="45000"/>
                        <a:satMod val="135000"/>
                      </a:srgbClr>
                      <a:prstClr val="white"/>
                    </a:duotone>
                    <a:extLst>
                      <a:ext uri="{28A0092B-C50C-407E-A947-70E740481C1C}">
                        <a14:useLocalDpi xmlns:a14="http://schemas.microsoft.com/office/drawing/2010/main"/>
                      </a:ext>
                    </a:extLst>
                  </a:blip>
                  <a:stretch>
                    <a:fillRect/>
                  </a:stretch>
                </p:blipFill>
                <p:spPr>
                  <a:xfrm>
                    <a:off x="10236072" y="231632"/>
                    <a:ext cx="1264406" cy="1683289"/>
                  </a:xfrm>
                  <a:prstGeom prst="rect">
                    <a:avLst/>
                  </a:prstGeom>
                </p:spPr>
              </p:pic>
              <p:sp>
                <p:nvSpPr>
                  <p:cNvPr id="294" name="Rectangle 293">
                    <a:extLst>
                      <a:ext uri="{FF2B5EF4-FFF2-40B4-BE49-F238E27FC236}">
                        <a16:creationId xmlns:a16="http://schemas.microsoft.com/office/drawing/2014/main" id="{8BED44D3-D595-40D0-B6C4-9898EE2BA40E}"/>
                      </a:ext>
                    </a:extLst>
                  </p:cNvPr>
                  <p:cNvSpPr/>
                  <p:nvPr/>
                </p:nvSpPr>
                <p:spPr bwMode="auto">
                  <a:xfrm>
                    <a:off x="8877619" y="340065"/>
                    <a:ext cx="1168404" cy="1252197"/>
                  </a:xfrm>
                  <a:prstGeom prst="rect">
                    <a:avLst/>
                  </a:prstGeom>
                  <a:solidFill>
                    <a:srgbClr val="FFFFFF"/>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5" name="Freeform 5">
                    <a:extLst>
                      <a:ext uri="{FF2B5EF4-FFF2-40B4-BE49-F238E27FC236}">
                        <a16:creationId xmlns:a16="http://schemas.microsoft.com/office/drawing/2014/main" id="{C9BF0629-31B5-41E5-9B14-0CA7CCB67DD8}"/>
                      </a:ext>
                    </a:extLst>
                  </p:cNvPr>
                  <p:cNvSpPr>
                    <a:spLocks noEditPoints="1"/>
                  </p:cNvSpPr>
                  <p:nvPr/>
                </p:nvSpPr>
                <p:spPr bwMode="auto">
                  <a:xfrm>
                    <a:off x="8979175" y="463663"/>
                    <a:ext cx="417059" cy="380582"/>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rgbClr val="1B67B8"/>
                  </a:solidFill>
                  <a:ln w="0">
                    <a:solidFill>
                      <a:srgbClr val="1B67B8"/>
                    </a:solidFill>
                    <a:prstDash val="solid"/>
                    <a:round/>
                    <a:headEnd/>
                    <a:tailEnd/>
                  </a:ln>
                </p:spPr>
                <p:txBody>
                  <a:bodyPr vert="horz" wrap="square" lIns="91440" tIns="45720" rIns="91440" bIns="45720" numCol="1" anchor="t" anchorCtr="0" compatLnSpc="1">
                    <a:prstTxWarp prst="textNoShape">
                      <a:avLst/>
                    </a:prstTxWarp>
                  </a:bodyPr>
                  <a:lstStyle/>
                  <a:p>
                    <a:pPr defTabSz="896302">
                      <a:defRPr/>
                    </a:pPr>
                    <a:endParaRPr lang="en-US" kern="0">
                      <a:solidFill>
                        <a:srgbClr val="353535"/>
                      </a:solidFill>
                    </a:endParaRPr>
                  </a:p>
                </p:txBody>
              </p:sp>
              <p:pic>
                <p:nvPicPr>
                  <p:cNvPr id="296" name="Picture 295">
                    <a:extLst>
                      <a:ext uri="{FF2B5EF4-FFF2-40B4-BE49-F238E27FC236}">
                        <a16:creationId xmlns:a16="http://schemas.microsoft.com/office/drawing/2014/main" id="{71A69A36-BDBF-4CAB-BC07-FA6AA47191BC}"/>
                      </a:ext>
                    </a:extLst>
                  </p:cNvPr>
                  <p:cNvPicPr>
                    <a:picLocks noChangeAspect="1"/>
                  </p:cNvPicPr>
                  <p:nvPr/>
                </p:nvPicPr>
                <p:blipFill>
                  <a:blip r:embed="rId13" cstate="email">
                    <a:duotone>
                      <a:srgbClr val="0078D7">
                        <a:shade val="45000"/>
                        <a:satMod val="135000"/>
                      </a:srgbClr>
                      <a:prstClr val="white"/>
                    </a:duotone>
                    <a:extLst>
                      <a:ext uri="{28A0092B-C50C-407E-A947-70E740481C1C}">
                        <a14:useLocalDpi xmlns:a14="http://schemas.microsoft.com/office/drawing/2010/main"/>
                      </a:ext>
                    </a:extLst>
                  </a:blip>
                  <a:stretch>
                    <a:fillRect/>
                  </a:stretch>
                </p:blipFill>
                <p:spPr>
                  <a:xfrm>
                    <a:off x="8966175" y="903425"/>
                    <a:ext cx="556407" cy="556407"/>
                  </a:xfrm>
                  <a:prstGeom prst="rect">
                    <a:avLst/>
                  </a:prstGeom>
                </p:spPr>
              </p:pic>
              <p:grpSp>
                <p:nvGrpSpPr>
                  <p:cNvPr id="297" name="Group 296">
                    <a:extLst>
                      <a:ext uri="{FF2B5EF4-FFF2-40B4-BE49-F238E27FC236}">
                        <a16:creationId xmlns:a16="http://schemas.microsoft.com/office/drawing/2014/main" id="{3B8EEF6B-3FD9-4431-A20A-C07208316FD5}"/>
                      </a:ext>
                    </a:extLst>
                  </p:cNvPr>
                  <p:cNvGrpSpPr/>
                  <p:nvPr/>
                </p:nvGrpSpPr>
                <p:grpSpPr>
                  <a:xfrm>
                    <a:off x="9413645" y="643239"/>
                    <a:ext cx="577019" cy="548716"/>
                    <a:chOff x="2315114" y="-301375"/>
                    <a:chExt cx="3166233" cy="3010928"/>
                  </a:xfrm>
                </p:grpSpPr>
                <p:pic>
                  <p:nvPicPr>
                    <p:cNvPr id="298" name="Picture 297">
                      <a:extLst>
                        <a:ext uri="{FF2B5EF4-FFF2-40B4-BE49-F238E27FC236}">
                          <a16:creationId xmlns:a16="http://schemas.microsoft.com/office/drawing/2014/main" id="{7B3B631C-8067-4654-BEA3-1CA7AD717C4A}"/>
                        </a:ext>
                      </a:extLst>
                    </p:cNvPr>
                    <p:cNvPicPr>
                      <a:picLocks noChangeAspect="1"/>
                    </p:cNvPicPr>
                    <p:nvPr/>
                  </p:nvPicPr>
                  <p:blipFill>
                    <a:blip r:embed="rId14" cstate="email">
                      <a:duotone>
                        <a:srgbClr val="0078D7">
                          <a:shade val="45000"/>
                          <a:satMod val="135000"/>
                        </a:srgbClr>
                        <a:prstClr val="white"/>
                      </a:duotone>
                      <a:extLst>
                        <a:ext uri="{28A0092B-C50C-407E-A947-70E740481C1C}">
                          <a14:useLocalDpi xmlns:a14="http://schemas.microsoft.com/office/drawing/2010/main"/>
                        </a:ext>
                      </a:extLst>
                    </a:blip>
                    <a:stretch>
                      <a:fillRect/>
                    </a:stretch>
                  </p:blipFill>
                  <p:spPr>
                    <a:xfrm>
                      <a:off x="2315114" y="-301375"/>
                      <a:ext cx="3010928" cy="3010928"/>
                    </a:xfrm>
                    <a:prstGeom prst="rect">
                      <a:avLst/>
                    </a:prstGeom>
                  </p:spPr>
                </p:pic>
                <p:grpSp>
                  <p:nvGrpSpPr>
                    <p:cNvPr id="299" name="Group 298">
                      <a:extLst>
                        <a:ext uri="{FF2B5EF4-FFF2-40B4-BE49-F238E27FC236}">
                          <a16:creationId xmlns:a16="http://schemas.microsoft.com/office/drawing/2014/main" id="{78405251-F95B-4039-9EE7-8A833AD8CE62}"/>
                        </a:ext>
                      </a:extLst>
                    </p:cNvPr>
                    <p:cNvGrpSpPr/>
                    <p:nvPr/>
                  </p:nvGrpSpPr>
                  <p:grpSpPr>
                    <a:xfrm>
                      <a:off x="4031538" y="1226142"/>
                      <a:ext cx="1449809" cy="1298655"/>
                      <a:chOff x="5224439" y="951373"/>
                      <a:chExt cx="1449809" cy="1298655"/>
                    </a:xfrm>
                  </p:grpSpPr>
                  <p:sp>
                    <p:nvSpPr>
                      <p:cNvPr id="300" name="Rectangle 299">
                        <a:extLst>
                          <a:ext uri="{FF2B5EF4-FFF2-40B4-BE49-F238E27FC236}">
                            <a16:creationId xmlns:a16="http://schemas.microsoft.com/office/drawing/2014/main" id="{59BE986C-4126-4645-B312-28E261ACF1E9}"/>
                          </a:ext>
                        </a:extLst>
                      </p:cNvPr>
                      <p:cNvSpPr/>
                      <p:nvPr/>
                    </p:nvSpPr>
                    <p:spPr bwMode="auto">
                      <a:xfrm>
                        <a:off x="5224439" y="951373"/>
                        <a:ext cx="1449809" cy="12986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01" name="Picture 300">
                        <a:extLst>
                          <a:ext uri="{FF2B5EF4-FFF2-40B4-BE49-F238E27FC236}">
                            <a16:creationId xmlns:a16="http://schemas.microsoft.com/office/drawing/2014/main" id="{2BE3F378-9B19-4CDC-BBF7-8A2B80EBB94C}"/>
                          </a:ext>
                        </a:extLst>
                      </p:cNvPr>
                      <p:cNvPicPr>
                        <a:picLocks noChangeAspect="1"/>
                      </p:cNvPicPr>
                      <p:nvPr/>
                    </p:nvPicPr>
                    <p:blipFill>
                      <a:blip r:embed="rId15" cstate="email">
                        <a:duotone>
                          <a:srgbClr val="0078D7">
                            <a:shade val="45000"/>
                            <a:satMod val="135000"/>
                          </a:srgbClr>
                          <a:prstClr val="white"/>
                        </a:duotone>
                        <a:extLst>
                          <a:ext uri="{28A0092B-C50C-407E-A947-70E740481C1C}">
                            <a14:useLocalDpi xmlns:a14="http://schemas.microsoft.com/office/drawing/2010/main"/>
                          </a:ext>
                        </a:extLst>
                      </a:blip>
                      <a:stretch>
                        <a:fillRect/>
                      </a:stretch>
                    </p:blipFill>
                    <p:spPr>
                      <a:xfrm>
                        <a:off x="5315988" y="999918"/>
                        <a:ext cx="1250107" cy="1250110"/>
                      </a:xfrm>
                      <a:prstGeom prst="rect">
                        <a:avLst/>
                      </a:prstGeom>
                    </p:spPr>
                  </p:pic>
                </p:grpSp>
              </p:grpSp>
            </p:grpSp>
            <p:sp>
              <p:nvSpPr>
                <p:cNvPr id="289" name="Rectangle 288">
                  <a:extLst>
                    <a:ext uri="{FF2B5EF4-FFF2-40B4-BE49-F238E27FC236}">
                      <a16:creationId xmlns:a16="http://schemas.microsoft.com/office/drawing/2014/main" id="{27D48CBE-CB91-4954-99BE-143B72D50016}"/>
                    </a:ext>
                  </a:extLst>
                </p:cNvPr>
                <p:cNvSpPr/>
                <p:nvPr/>
              </p:nvSpPr>
              <p:spPr>
                <a:xfrm>
                  <a:off x="6926525" y="566468"/>
                  <a:ext cx="2421428" cy="439465"/>
                </a:xfrm>
                <a:prstGeom prst="rect">
                  <a:avLst/>
                </a:prstGeom>
                <a:ln w="19050">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7574" fontAlgn="base">
                    <a:spcAft>
                      <a:spcPct val="0"/>
                    </a:spcAft>
                    <a:defRPr/>
                  </a:pPr>
                  <a:r>
                    <a:rPr lang="en-US" sz="1400" b="1">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ON-PREMISES, PRIVATE </a:t>
                  </a:r>
                  <a:br>
                    <a:rPr lang="en-US" sz="1400" b="1">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br>
                  <a:r>
                    <a:rPr lang="en-US" sz="1400" b="1">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AND PUBLIC CLOUDS</a:t>
                  </a:r>
                </a:p>
              </p:txBody>
            </p:sp>
          </p:grpSp>
          <p:cxnSp>
            <p:nvCxnSpPr>
              <p:cNvPr id="285" name="Straight Connector 284">
                <a:extLst>
                  <a:ext uri="{FF2B5EF4-FFF2-40B4-BE49-F238E27FC236}">
                    <a16:creationId xmlns:a16="http://schemas.microsoft.com/office/drawing/2014/main" id="{DB60AA29-851C-4F43-9B6A-C0E7F56DC117}"/>
                  </a:ext>
                </a:extLst>
              </p:cNvPr>
              <p:cNvCxnSpPr>
                <a:cxnSpLocks/>
              </p:cNvCxnSpPr>
              <p:nvPr/>
            </p:nvCxnSpPr>
            <p:spPr>
              <a:xfrm>
                <a:off x="732824" y="2963862"/>
                <a:ext cx="0" cy="2186959"/>
              </a:xfrm>
              <a:prstGeom prst="line">
                <a:avLst/>
              </a:prstGeom>
              <a:noFill/>
              <a:ln w="38100" cap="flat" cmpd="sng" algn="ctr">
                <a:solidFill>
                  <a:srgbClr val="E6E6E6">
                    <a:lumMod val="50000"/>
                  </a:srgbClr>
                </a:solidFill>
                <a:prstDash val="solid"/>
                <a:headEnd type="none"/>
                <a:tailEnd type="none"/>
              </a:ln>
              <a:effectLst/>
            </p:spPr>
          </p:cxnSp>
          <p:sp>
            <p:nvSpPr>
              <p:cNvPr id="286" name="TextBox 285">
                <a:extLst>
                  <a:ext uri="{FF2B5EF4-FFF2-40B4-BE49-F238E27FC236}">
                    <a16:creationId xmlns:a16="http://schemas.microsoft.com/office/drawing/2014/main" id="{DA4E0A2C-AE0C-44FC-AC6E-55F6DE78242D}"/>
                  </a:ext>
                </a:extLst>
              </p:cNvPr>
              <p:cNvSpPr txBox="1"/>
              <p:nvPr/>
            </p:nvSpPr>
            <p:spPr>
              <a:xfrm>
                <a:off x="493192" y="3351390"/>
                <a:ext cx="1896591" cy="814531"/>
              </a:xfrm>
              <a:prstGeom prst="rect">
                <a:avLst/>
              </a:prstGeom>
              <a:solidFill>
                <a:srgbClr val="E6E6E6"/>
              </a:solidFill>
              <a:ln w="38100" cap="flat" cmpd="sng" algn="ctr">
                <a:noFill/>
                <a:prstDash val="solid"/>
              </a:ln>
              <a:effectLst/>
            </p:spPr>
            <p:txBody>
              <a:bodyPr lIns="36000" rIns="91440" bIns="91440"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896302">
                  <a:defRPr/>
                </a:pPr>
                <a:endParaRPr lang="en-US" kern="0" cap="all">
                  <a:solidFill>
                    <a:srgbClr val="353535">
                      <a:lumMod val="85000"/>
                      <a:lumOff val="15000"/>
                    </a:srgbClr>
                  </a:solidFill>
                  <a:latin typeface="Segoe UI Semilight"/>
                </a:endParaRPr>
              </a:p>
            </p:txBody>
          </p:sp>
          <p:sp>
            <p:nvSpPr>
              <p:cNvPr id="287" name="TextBox 286">
                <a:extLst>
                  <a:ext uri="{FF2B5EF4-FFF2-40B4-BE49-F238E27FC236}">
                    <a16:creationId xmlns:a16="http://schemas.microsoft.com/office/drawing/2014/main" id="{FEC81856-5FC4-44F1-B469-E4ABACAE2E5E}"/>
                  </a:ext>
                </a:extLst>
              </p:cNvPr>
              <p:cNvSpPr txBox="1"/>
              <p:nvPr/>
            </p:nvSpPr>
            <p:spPr>
              <a:xfrm>
                <a:off x="493191" y="3365617"/>
                <a:ext cx="1686445" cy="957406"/>
              </a:xfrm>
              <a:prstGeom prst="rect">
                <a:avLst/>
              </a:prstGeom>
              <a:noFill/>
              <a:ln>
                <a:noFill/>
              </a:ln>
            </p:spPr>
            <p:txBody>
              <a:bodyPr wrap="square" rtlCol="0">
                <a:spAutoFit/>
              </a:bodyPr>
              <a:lstStyle/>
              <a:p>
                <a:pPr defTabSz="1117574" fontAlgn="base">
                  <a:spcAft>
                    <a:spcPct val="0"/>
                  </a:spcAft>
                  <a:defRPr/>
                </a:pPr>
                <a:r>
                  <a:rPr lang="en-US" sz="1100" b="1" kern="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WINDOWS &amp;</a:t>
                </a:r>
                <a:br>
                  <a:rPr lang="en-US" sz="1100" b="1" kern="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br>
                <a:r>
                  <a:rPr lang="en-US" sz="1100" b="1" kern="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t>LINUX AGENTS</a:t>
                </a:r>
              </a:p>
              <a:p>
                <a:pPr defTabSz="896302">
                  <a:defRPr/>
                </a:pPr>
                <a:r>
                  <a:rPr lang="en-US" sz="11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rPr>
                  <a:t>Windows Events, Syslog, CEF, Configurations</a:t>
                </a:r>
                <a:endParaRPr lang="en-US" sz="1200" kern="0">
                  <a:gradFill>
                    <a:gsLst>
                      <a:gs pos="0">
                        <a:srgbClr val="353535"/>
                      </a:gs>
                      <a:gs pos="100000">
                        <a:srgbClr val="353535"/>
                      </a:gs>
                    </a:gsLst>
                    <a:lin ang="5400000" scaled="0"/>
                  </a:gradFill>
                  <a:latin typeface="Segoe UI" panose="020B0502040204020203" pitchFamily="34" charset="0"/>
                  <a:cs typeface="Segoe UI" panose="020B0502040204020203" pitchFamily="34" charset="0"/>
                </a:endParaRPr>
              </a:p>
            </p:txBody>
          </p:sp>
        </p:grpSp>
        <p:sp>
          <p:nvSpPr>
            <p:cNvPr id="276" name="Rectangle 275">
              <a:extLst>
                <a:ext uri="{FF2B5EF4-FFF2-40B4-BE49-F238E27FC236}">
                  <a16:creationId xmlns:a16="http://schemas.microsoft.com/office/drawing/2014/main" id="{F3117691-E8DD-4163-9817-5A7E5EDA4BAB}"/>
                </a:ext>
              </a:extLst>
            </p:cNvPr>
            <p:cNvSpPr/>
            <p:nvPr/>
          </p:nvSpPr>
          <p:spPr bwMode="auto">
            <a:xfrm>
              <a:off x="1760671" y="1770266"/>
              <a:ext cx="1094548" cy="1002788"/>
            </a:xfrm>
            <a:prstGeom prst="rect">
              <a:avLst/>
            </a:prstGeom>
            <a:solidFill>
              <a:srgbClr val="0078D7"/>
            </a:solidFill>
            <a:ln w="2857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77" name="Picture 276">
              <a:extLst>
                <a:ext uri="{FF2B5EF4-FFF2-40B4-BE49-F238E27FC236}">
                  <a16:creationId xmlns:a16="http://schemas.microsoft.com/office/drawing/2014/main" id="{4375FF19-2AEE-465D-BA33-82F6FEA1BD10}"/>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951037" y="1921278"/>
              <a:ext cx="780356" cy="743776"/>
            </a:xfrm>
            <a:prstGeom prst="rect">
              <a:avLst/>
            </a:prstGeom>
          </p:spPr>
        </p:pic>
      </p:grpSp>
    </p:spTree>
    <p:extLst>
      <p:ext uri="{BB962C8B-B14F-4D97-AF65-F5344CB8AC3E}">
        <p14:creationId xmlns:p14="http://schemas.microsoft.com/office/powerpoint/2010/main" val="2444209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575C899D-57CA-4944-BD57-D11073CF0079}"/>
              </a:ext>
            </a:extLst>
          </p:cNvPr>
          <p:cNvSpPr>
            <a:spLocks/>
          </p:cNvSpPr>
          <p:nvPr/>
        </p:nvSpPr>
        <p:spPr bwMode="auto">
          <a:xfrm>
            <a:off x="4131104" y="2448678"/>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sp>
        <p:nvSpPr>
          <p:cNvPr id="2" name="Title 1"/>
          <p:cNvSpPr>
            <a:spLocks noGrp="1"/>
          </p:cNvSpPr>
          <p:nvPr>
            <p:ph type="title"/>
          </p:nvPr>
        </p:nvSpPr>
        <p:spPr/>
        <p:txBody>
          <a:bodyPr vert="horz" lIns="91440" tIns="45720" rIns="91440" bIns="45720" rtlCol="0" anchor="ctr">
            <a:normAutofit/>
          </a:bodyPr>
          <a:lstStyle/>
          <a:p>
            <a:r>
              <a:rPr lang="en-US" sz="4800" dirty="0">
                <a:solidFill>
                  <a:schemeClr val="accent1"/>
                </a:solidFill>
              </a:rPr>
              <a:t>Design an operations automation strategy</a:t>
            </a:r>
          </a:p>
        </p:txBody>
      </p:sp>
      <p:pic>
        <p:nvPicPr>
          <p:cNvPr id="3" name="Picture 2">
            <a:extLst>
              <a:ext uri="{FF2B5EF4-FFF2-40B4-BE49-F238E27FC236}">
                <a16:creationId xmlns:a16="http://schemas.microsoft.com/office/drawing/2014/main" id="{2B80DC8D-AD57-459B-9869-B6CEBE1ACB8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90664" y="5975927"/>
            <a:ext cx="2601573" cy="555436"/>
          </a:xfrm>
          <a:prstGeom prst="rect">
            <a:avLst/>
          </a:prstGeom>
          <a:solidFill>
            <a:schemeClr val="bg1"/>
          </a:solidFill>
        </p:spPr>
      </p:pic>
      <p:pic>
        <p:nvPicPr>
          <p:cNvPr id="4" name="Picture 3" descr="http://www.aionsolution.com/wp-content/uploads/2017/10/microsoft-azure-640x401.png">
            <a:extLst>
              <a:ext uri="{FF2B5EF4-FFF2-40B4-BE49-F238E27FC236}">
                <a16:creationId xmlns:a16="http://schemas.microsoft.com/office/drawing/2014/main" id="{7F461494-407C-4934-9B8C-E22620E2925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9315" y="5576290"/>
            <a:ext cx="1730752" cy="1084424"/>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a:extLst>
              <a:ext uri="{FF2B5EF4-FFF2-40B4-BE49-F238E27FC236}">
                <a16:creationId xmlns:a16="http://schemas.microsoft.com/office/drawing/2014/main" id="{B8E8443D-B839-4549-83F4-B7F237121C0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276693" y="3686476"/>
            <a:ext cx="1638614" cy="1638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85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Automation</a:t>
            </a:r>
          </a:p>
        </p:txBody>
      </p:sp>
      <p:sp>
        <p:nvSpPr>
          <p:cNvPr id="6" name="Text Placeholder 5"/>
          <p:cNvSpPr>
            <a:spLocks noGrp="1"/>
          </p:cNvSpPr>
          <p:nvPr>
            <p:ph idx="1"/>
          </p:nvPr>
        </p:nvSpPr>
        <p:spPr>
          <a:prstGeom prst="rect">
            <a:avLst/>
          </a:prstGeom>
        </p:spPr>
        <p:txBody>
          <a:bodyPr/>
          <a:lstStyle/>
          <a:p>
            <a:pPr marL="0" indent="0">
              <a:buNone/>
            </a:pPr>
            <a:r>
              <a:rPr lang="en-US" sz="3529" dirty="0"/>
              <a:t>Azure Automation</a:t>
            </a:r>
          </a:p>
          <a:p>
            <a:pPr marL="336145" lvl="1" indent="0">
              <a:buNone/>
            </a:pPr>
            <a:r>
              <a:rPr lang="en-US" sz="1961" dirty="0" err="1"/>
              <a:t>Runbooks</a:t>
            </a:r>
            <a:endParaRPr lang="en-US" sz="1961" dirty="0"/>
          </a:p>
          <a:p>
            <a:pPr marL="0" indent="0">
              <a:buNone/>
            </a:pPr>
            <a:r>
              <a:rPr lang="en-US" sz="3529" dirty="0"/>
              <a:t>Chef </a:t>
            </a:r>
            <a:r>
              <a:rPr lang="en-US" sz="1961" dirty="0"/>
              <a:t>Configure and Automate.  Apply Fine Grained Permissions</a:t>
            </a:r>
          </a:p>
          <a:p>
            <a:pPr marL="336145" lvl="1" indent="0">
              <a:buNone/>
            </a:pPr>
            <a:r>
              <a:rPr lang="en-US" sz="1961" dirty="0">
                <a:hlinkClick r:id="rId3"/>
              </a:rPr>
              <a:t>https://www.chef.io/solutions/windows/</a:t>
            </a:r>
            <a:r>
              <a:rPr lang="en-US" sz="1961" dirty="0"/>
              <a:t> </a:t>
            </a:r>
          </a:p>
          <a:p>
            <a:pPr marL="0" lvl="1">
              <a:spcBef>
                <a:spcPts val="1000"/>
              </a:spcBef>
            </a:pPr>
            <a:r>
              <a:rPr lang="en-US" sz="3529" dirty="0"/>
              <a:t>Puppet </a:t>
            </a:r>
            <a:r>
              <a:rPr lang="en-US" sz="1961" dirty="0"/>
              <a:t>Can Configure and Manage Windows and Azure</a:t>
            </a:r>
          </a:p>
          <a:p>
            <a:pPr marL="336145" lvl="1" indent="0">
              <a:buNone/>
            </a:pPr>
            <a:r>
              <a:rPr lang="en-US" sz="1961" dirty="0">
                <a:hlinkClick r:id="rId4"/>
              </a:rPr>
              <a:t>http://puppetlabs.com/solutions/microsoft</a:t>
            </a:r>
            <a:r>
              <a:rPr lang="en-US" sz="1961" dirty="0"/>
              <a:t> </a:t>
            </a:r>
          </a:p>
          <a:p>
            <a:pPr marL="0" indent="0">
              <a:buNone/>
            </a:pPr>
            <a:r>
              <a:rPr lang="en-US" sz="3529" dirty="0"/>
              <a:t>Desired State Configuration </a:t>
            </a:r>
          </a:p>
          <a:p>
            <a:pPr marL="336145" lvl="1"/>
            <a:r>
              <a:rPr lang="en-US" sz="1961" dirty="0"/>
              <a:t>Make it So</a:t>
            </a:r>
            <a:br>
              <a:rPr lang="en-US" sz="1961" dirty="0"/>
            </a:br>
            <a:r>
              <a:rPr lang="en-US" sz="1800" dirty="0">
                <a:hlinkClick r:id="rId5"/>
              </a:rPr>
              <a:t>https://docs.microsoft.com/en-us/azure/automation/automation-dsc-overview</a:t>
            </a:r>
            <a:endParaRPr lang="en-US" sz="1800" dirty="0"/>
          </a:p>
          <a:p>
            <a:pPr marL="336145" lvl="1"/>
            <a:endParaRPr lang="en-US" sz="1961" dirty="0"/>
          </a:p>
          <a:p>
            <a:pPr indent="-121055"/>
            <a:r>
              <a:rPr lang="en-US" sz="2361" dirty="0"/>
              <a:t>In the portal + New – Azure Automation</a:t>
            </a:r>
          </a:p>
        </p:txBody>
      </p:sp>
      <p:pic>
        <p:nvPicPr>
          <p:cNvPr id="4" name="Puppet Logo" descr="http://www.devopsdays.org/events/2013-tokyo/logos/puppetlabs.png"/>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10529238" y="1225898"/>
            <a:ext cx="597617" cy="796822"/>
          </a:xfrm>
          <a:prstGeom prst="rect">
            <a:avLst/>
          </a:prstGeom>
          <a:noFill/>
          <a:extLst>
            <a:ext uri="{909E8E84-426E-40DD-AFC4-6F175D3DCCD1}">
              <a14:hiddenFill xmlns:a14="http://schemas.microsoft.com/office/drawing/2010/main">
                <a:solidFill>
                  <a:srgbClr val="FFFFFF"/>
                </a:solidFill>
              </a14:hiddenFill>
            </a:ext>
          </a:extLst>
        </p:spPr>
      </p:pic>
      <p:pic>
        <p:nvPicPr>
          <p:cNvPr id="5" name="PowerShell Logo" descr="http://www.getinthesky.com/wp-content/uploads/logo-powershell1.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678314" y="956635"/>
            <a:ext cx="1153616" cy="11536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105340" y="1099536"/>
            <a:ext cx="843486" cy="923185"/>
          </a:xfrm>
          <a:prstGeom prst="rect">
            <a:avLst/>
          </a:prstGeom>
        </p:spPr>
      </p:pic>
      <p:pic>
        <p:nvPicPr>
          <p:cNvPr id="1026" name="Picture 2" descr="C:\Users\dstolts\AppData\Local\Temp\SNAGHTMLb3b1fad.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797591" y="2432878"/>
            <a:ext cx="2365052" cy="27806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989" y="5611390"/>
            <a:ext cx="4655057" cy="923330"/>
          </a:xfrm>
          <a:prstGeom prst="rect">
            <a:avLst/>
          </a:prstGeom>
          <a:noFill/>
        </p:spPr>
        <p:txBody>
          <a:bodyPr wrap="none" rtlCol="0">
            <a:spAutoFit/>
          </a:bodyPr>
          <a:lstStyle/>
          <a:p>
            <a:r>
              <a:rPr lang="en-US" sz="5400" dirty="0"/>
              <a:t>DevOps Enabler</a:t>
            </a:r>
          </a:p>
        </p:txBody>
      </p:sp>
      <p:sp>
        <p:nvSpPr>
          <p:cNvPr id="3" name="Rectangle 2">
            <a:extLst>
              <a:ext uri="{FF2B5EF4-FFF2-40B4-BE49-F238E27FC236}">
                <a16:creationId xmlns:a16="http://schemas.microsoft.com/office/drawing/2014/main" id="{3610C69D-3ACD-4A25-B8B8-580189D69A91}"/>
              </a:ext>
            </a:extLst>
          </p:cNvPr>
          <p:cNvSpPr/>
          <p:nvPr/>
        </p:nvSpPr>
        <p:spPr>
          <a:xfrm>
            <a:off x="359547" y="6165388"/>
            <a:ext cx="3817455" cy="369332"/>
          </a:xfrm>
          <a:prstGeom prst="rect">
            <a:avLst/>
          </a:prstGeom>
        </p:spPr>
        <p:txBody>
          <a:bodyPr wrap="none">
            <a:spAutoFit/>
          </a:bodyPr>
          <a:lstStyle/>
          <a:p>
            <a:r>
              <a:rPr lang="en-US" dirty="0"/>
              <a:t>Others, Docker, Ansible, </a:t>
            </a:r>
            <a:r>
              <a:rPr lang="en-US" dirty="0" err="1"/>
              <a:t>SaltStack</a:t>
            </a:r>
            <a:r>
              <a:rPr lang="en-US" dirty="0"/>
              <a:t>, etc. </a:t>
            </a:r>
          </a:p>
        </p:txBody>
      </p:sp>
    </p:spTree>
    <p:extLst>
      <p:ext uri="{BB962C8B-B14F-4D97-AF65-F5344CB8AC3E}">
        <p14:creationId xmlns:p14="http://schemas.microsoft.com/office/powerpoint/2010/main" val="41627849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for Operations (10-15%)</a:t>
            </a:r>
          </a:p>
        </p:txBody>
      </p:sp>
      <p:sp>
        <p:nvSpPr>
          <p:cNvPr id="3" name="Content Placeholder 2"/>
          <p:cNvSpPr>
            <a:spLocks noGrp="1"/>
          </p:cNvSpPr>
          <p:nvPr>
            <p:ph idx="1"/>
          </p:nvPr>
        </p:nvSpPr>
        <p:spPr>
          <a:xfrm>
            <a:off x="322117" y="1825625"/>
            <a:ext cx="11689773" cy="4793384"/>
          </a:xfrm>
        </p:spPr>
        <p:txBody>
          <a:bodyPr>
            <a:normAutofit fontScale="92500" lnSpcReduction="10000"/>
          </a:bodyPr>
          <a:lstStyle/>
          <a:p>
            <a:pPr fontAlgn="base"/>
            <a:r>
              <a:rPr lang="en-US" dirty="0"/>
              <a:t>Design an application monitoring and alerting strategy </a:t>
            </a:r>
          </a:p>
          <a:p>
            <a:pPr lvl="1" fontAlgn="base"/>
            <a:r>
              <a:rPr lang="en-US" dirty="0"/>
              <a:t>Determine the appropriate Microsoft products and services for monitoring applications on Azure; define solutions for analyzing logs and enabling alerts using Azure Log Analytics; define solutions for analyzing performance metrics and enabling alerts using Azure Monitor; define a solution for monitoring applications and enabling alerts using Application Insights </a:t>
            </a:r>
          </a:p>
          <a:p>
            <a:pPr fontAlgn="base"/>
            <a:r>
              <a:rPr lang="en-US" dirty="0"/>
              <a:t>Design a platform monitoring and alerting strategy </a:t>
            </a:r>
          </a:p>
          <a:p>
            <a:pPr lvl="1" fontAlgn="base"/>
            <a:r>
              <a:rPr lang="en-US" dirty="0"/>
              <a:t>Determine the appropriate Microsoft products and services for monitoring Azure platform solutions; define a monitoring solution using Azure Health, Azure Advisor, and Activity Log; define a monitoring solution for Azure Networks using Log Analytics and Network Watcher service; monitor security with Azure Security Center</a:t>
            </a:r>
          </a:p>
          <a:p>
            <a:pPr fontAlgn="base"/>
            <a:r>
              <a:rPr lang="en-US" dirty="0"/>
              <a:t>Design an operations automation strategy </a:t>
            </a:r>
          </a:p>
          <a:p>
            <a:pPr lvl="1" fontAlgn="base"/>
            <a:r>
              <a:rPr lang="en-US" dirty="0"/>
              <a:t>Determine when to use Azure Automation, Chef, Puppet, PowerShell, Desired State Configuration (DSC), Event Grid, and Azure Logic Apps; define a strategy for auto-scaling; define a strategy for enabling periodic processes and tasks</a:t>
            </a:r>
          </a:p>
        </p:txBody>
      </p:sp>
    </p:spTree>
    <p:extLst>
      <p:ext uri="{BB962C8B-B14F-4D97-AF65-F5344CB8AC3E}">
        <p14:creationId xmlns:p14="http://schemas.microsoft.com/office/powerpoint/2010/main" val="15222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98811-421E-424D-BE76-7E7445638FCB}"/>
              </a:ext>
            </a:extLst>
          </p:cNvPr>
          <p:cNvSpPr>
            <a:spLocks noGrp="1"/>
          </p:cNvSpPr>
          <p:nvPr>
            <p:ph type="title"/>
          </p:nvPr>
        </p:nvSpPr>
        <p:spPr/>
        <p:txBody>
          <a:bodyPr>
            <a:normAutofit fontScale="90000"/>
          </a:bodyPr>
          <a:lstStyle/>
          <a:p>
            <a:r>
              <a:rPr lang="en-US" b="1" dirty="0"/>
              <a:t>Which to use?  </a:t>
            </a:r>
            <a:br>
              <a:rPr lang="en-US" dirty="0"/>
            </a:br>
            <a:r>
              <a:rPr lang="en-US" sz="3600" dirty="0"/>
              <a:t>All can be used with Windows &amp; Linux</a:t>
            </a:r>
          </a:p>
        </p:txBody>
      </p:sp>
      <p:sp>
        <p:nvSpPr>
          <p:cNvPr id="3" name="Content Placeholder 2">
            <a:extLst>
              <a:ext uri="{FF2B5EF4-FFF2-40B4-BE49-F238E27FC236}">
                <a16:creationId xmlns:a16="http://schemas.microsoft.com/office/drawing/2014/main" id="{4D266A26-6387-4D34-935C-983373A59B8B}"/>
              </a:ext>
            </a:extLst>
          </p:cNvPr>
          <p:cNvSpPr>
            <a:spLocks noGrp="1"/>
          </p:cNvSpPr>
          <p:nvPr>
            <p:ph idx="1"/>
          </p:nvPr>
        </p:nvSpPr>
        <p:spPr>
          <a:xfrm>
            <a:off x="201591" y="1231901"/>
            <a:ext cx="11778205" cy="5521699"/>
          </a:xfrm>
        </p:spPr>
        <p:txBody>
          <a:bodyPr>
            <a:normAutofit fontScale="92500" lnSpcReduction="20000"/>
          </a:bodyPr>
          <a:lstStyle/>
          <a:p>
            <a:pPr>
              <a:lnSpc>
                <a:spcPct val="100000"/>
              </a:lnSpc>
              <a:spcBef>
                <a:spcPts val="0"/>
              </a:spcBef>
            </a:pPr>
            <a:r>
              <a:rPr lang="en-US" sz="4400" b="1" dirty="0"/>
              <a:t>Chef</a:t>
            </a:r>
          </a:p>
          <a:p>
            <a:pPr marL="571500" indent="-571500">
              <a:lnSpc>
                <a:spcPct val="100000"/>
              </a:lnSpc>
              <a:spcBef>
                <a:spcPts val="0"/>
              </a:spcBef>
              <a:buFont typeface="Arial" panose="020B0604020202020204" pitchFamily="34" charset="0"/>
              <a:buChar char="•"/>
            </a:pPr>
            <a:r>
              <a:rPr lang="en-US" sz="2000" dirty="0"/>
              <a:t>If you already have a Chef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Puppet</a:t>
            </a:r>
          </a:p>
          <a:p>
            <a:pPr marL="571500" indent="-571500">
              <a:lnSpc>
                <a:spcPct val="100000"/>
              </a:lnSpc>
              <a:spcBef>
                <a:spcPts val="0"/>
              </a:spcBef>
              <a:buFont typeface="Arial" panose="020B0604020202020204" pitchFamily="34" charset="0"/>
              <a:buChar char="•"/>
            </a:pPr>
            <a:r>
              <a:rPr lang="en-US" sz="2000" dirty="0"/>
              <a:t>If you already have a Puppet management infrastructure</a:t>
            </a:r>
          </a:p>
          <a:p>
            <a:pPr marL="571500" indent="-571500">
              <a:lnSpc>
                <a:spcPct val="100000"/>
              </a:lnSpc>
              <a:spcBef>
                <a:spcPts val="0"/>
              </a:spcBef>
              <a:buFont typeface="Arial" panose="020B0604020202020204" pitchFamily="34" charset="0"/>
              <a:buChar char="•"/>
            </a:pPr>
            <a:r>
              <a:rPr lang="en-US" sz="2000" dirty="0"/>
              <a:t>If your primary expertise is managing Linux machines</a:t>
            </a:r>
          </a:p>
          <a:p>
            <a:pPr>
              <a:lnSpc>
                <a:spcPct val="100000"/>
              </a:lnSpc>
              <a:spcBef>
                <a:spcPts val="0"/>
              </a:spcBef>
            </a:pPr>
            <a:r>
              <a:rPr lang="en-US" sz="4400" b="1" dirty="0"/>
              <a:t>DSC</a:t>
            </a:r>
          </a:p>
          <a:p>
            <a:pPr marL="571500" indent="-571500">
              <a:lnSpc>
                <a:spcPct val="100000"/>
              </a:lnSpc>
              <a:spcBef>
                <a:spcPts val="0"/>
              </a:spcBef>
              <a:buFont typeface="Arial" panose="020B0604020202020204" pitchFamily="34" charset="0"/>
              <a:buChar char="•"/>
            </a:pPr>
            <a:r>
              <a:rPr lang="en-US" sz="2000" dirty="0"/>
              <a:t>If you do not already have a Configuration Management Solution</a:t>
            </a:r>
          </a:p>
          <a:p>
            <a:pPr marL="571500" indent="-571500">
              <a:lnSpc>
                <a:spcPct val="100000"/>
              </a:lnSpc>
              <a:spcBef>
                <a:spcPts val="0"/>
              </a:spcBef>
              <a:buFont typeface="Arial" panose="020B0604020202020204" pitchFamily="34" charset="0"/>
              <a:buChar char="•"/>
            </a:pPr>
            <a:r>
              <a:rPr lang="en-US" sz="2000" dirty="0"/>
              <a:t>If your primary experience is in managing Windows machines</a:t>
            </a:r>
          </a:p>
          <a:p>
            <a:pPr marL="571500" indent="-571500">
              <a:lnSpc>
                <a:spcPct val="100000"/>
              </a:lnSpc>
              <a:spcBef>
                <a:spcPts val="0"/>
              </a:spcBef>
              <a:buFont typeface="Arial" panose="020B0604020202020204" pitchFamily="34" charset="0"/>
              <a:buChar char="•"/>
            </a:pPr>
            <a:r>
              <a:rPr lang="en-US" sz="2000" dirty="0"/>
              <a:t>Uses vender-neutral configuration files (MOF)</a:t>
            </a:r>
          </a:p>
          <a:p>
            <a:pPr marL="571500" indent="-571500">
              <a:lnSpc>
                <a:spcPct val="100000"/>
              </a:lnSpc>
              <a:spcBef>
                <a:spcPts val="0"/>
              </a:spcBef>
              <a:buFont typeface="Arial" panose="020B0604020202020204" pitchFamily="34" charset="0"/>
              <a:buChar char="•"/>
            </a:pPr>
            <a:r>
              <a:rPr lang="en-US" sz="2000" dirty="0"/>
              <a:t>If you already have PowerShell expertise</a:t>
            </a:r>
          </a:p>
          <a:p>
            <a:pPr marL="571500" indent="-571500">
              <a:lnSpc>
                <a:spcPct val="100000"/>
              </a:lnSpc>
              <a:spcBef>
                <a:spcPts val="0"/>
              </a:spcBef>
              <a:buFont typeface="Arial" panose="020B0604020202020204" pitchFamily="34" charset="0"/>
              <a:buChar char="•"/>
            </a:pPr>
            <a:endParaRPr lang="en-US" sz="2000" dirty="0"/>
          </a:p>
          <a:p>
            <a:pPr>
              <a:lnSpc>
                <a:spcPct val="110000"/>
              </a:lnSpc>
              <a:spcBef>
                <a:spcPts val="0"/>
              </a:spcBef>
            </a:pPr>
            <a:r>
              <a:rPr lang="en-US" sz="4400" b="1" dirty="0"/>
              <a:t>Azure Automation</a:t>
            </a:r>
          </a:p>
          <a:p>
            <a:pPr marL="571500" indent="-571500">
              <a:lnSpc>
                <a:spcPct val="100000"/>
              </a:lnSpc>
              <a:spcBef>
                <a:spcPts val="0"/>
              </a:spcBef>
              <a:buFont typeface="Arial" panose="020B0604020202020204" pitchFamily="34" charset="0"/>
              <a:buChar char="•"/>
            </a:pPr>
            <a:r>
              <a:rPr lang="en-US" sz="2100" dirty="0"/>
              <a:t>If you do not already have a Configuration Management Solution, or not deeply embedded</a:t>
            </a:r>
          </a:p>
          <a:p>
            <a:pPr marL="571500" indent="-571500">
              <a:lnSpc>
                <a:spcPct val="100000"/>
              </a:lnSpc>
              <a:spcBef>
                <a:spcPts val="0"/>
              </a:spcBef>
              <a:buFont typeface="Arial" panose="020B0604020202020204" pitchFamily="34" charset="0"/>
              <a:buChar char="•"/>
            </a:pPr>
            <a:r>
              <a:rPr lang="en-US" sz="2100" dirty="0"/>
              <a:t>If you want to significantly expand your configuration management without significant expense</a:t>
            </a:r>
          </a:p>
          <a:p>
            <a:pPr marL="571500" indent="-571500">
              <a:lnSpc>
                <a:spcPct val="100000"/>
              </a:lnSpc>
              <a:spcBef>
                <a:spcPts val="0"/>
              </a:spcBef>
              <a:buFont typeface="Arial" panose="020B0604020202020204" pitchFamily="34" charset="0"/>
              <a:buChar char="•"/>
            </a:pPr>
            <a:r>
              <a:rPr lang="en-US" sz="2100" dirty="0"/>
              <a:t>If you already own OMS</a:t>
            </a:r>
          </a:p>
          <a:p>
            <a:pPr marL="571500" indent="-571500">
              <a:lnSpc>
                <a:spcPct val="100000"/>
              </a:lnSpc>
              <a:spcBef>
                <a:spcPts val="0"/>
              </a:spcBef>
              <a:buFont typeface="Arial" panose="020B0604020202020204" pitchFamily="34" charset="0"/>
              <a:buChar char="•"/>
            </a:pPr>
            <a:r>
              <a:rPr lang="en-US" sz="2100" dirty="0"/>
              <a:t>If you already have PowerShell expertise </a:t>
            </a:r>
          </a:p>
        </p:txBody>
      </p:sp>
    </p:spTree>
    <p:extLst>
      <p:ext uri="{BB962C8B-B14F-4D97-AF65-F5344CB8AC3E}">
        <p14:creationId xmlns:p14="http://schemas.microsoft.com/office/powerpoint/2010/main" val="379892449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8722B5-AA60-4321-8C39-56EEEE50E16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68329" y="908890"/>
            <a:ext cx="6262888" cy="5732488"/>
          </a:xfrm>
          <a:prstGeom prst="rect">
            <a:avLst/>
          </a:prstGeom>
        </p:spPr>
      </p:pic>
      <p:sp>
        <p:nvSpPr>
          <p:cNvPr id="17" name="Title 16"/>
          <p:cNvSpPr>
            <a:spLocks noGrp="1"/>
          </p:cNvSpPr>
          <p:nvPr>
            <p:ph type="title"/>
          </p:nvPr>
        </p:nvSpPr>
        <p:spPr>
          <a:xfrm>
            <a:off x="257294" y="314207"/>
            <a:ext cx="10515600" cy="1325563"/>
          </a:xfrm>
        </p:spPr>
        <p:txBody>
          <a:bodyPr vert="horz" wrap="square" lIns="146304" tIns="91440" rIns="146304" bIns="91440" rtlCol="0" anchor="t">
            <a:noAutofit/>
          </a:bodyPr>
          <a:lstStyle/>
          <a:p>
            <a:pPr defTabSz="914367"/>
            <a:r>
              <a:rPr lang="en-US" sz="4705" spc="-100" dirty="0">
                <a:ln w="3175">
                  <a:noFill/>
                </a:ln>
                <a:gradFill>
                  <a:gsLst>
                    <a:gs pos="1250">
                      <a:schemeClr val="tx1"/>
                    </a:gs>
                    <a:gs pos="100000">
                      <a:schemeClr val="tx1"/>
                    </a:gs>
                  </a:gsLst>
                  <a:lin ang="5400000" scaled="0"/>
                </a:gradFill>
                <a:ea typeface="+mn-ea"/>
                <a:cs typeface="Segoe UI" pitchFamily="34" charset="0"/>
              </a:rPr>
              <a:t>Desired State Configuration (DSC)</a:t>
            </a:r>
          </a:p>
        </p:txBody>
      </p:sp>
    </p:spTree>
    <p:extLst>
      <p:ext uri="{BB962C8B-B14F-4D97-AF65-F5344CB8AC3E}">
        <p14:creationId xmlns:p14="http://schemas.microsoft.com/office/powerpoint/2010/main" val="406141772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23520" y="219618"/>
            <a:ext cx="10515600" cy="905377"/>
          </a:xfrm>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Chef &amp; Puppet</a:t>
            </a:r>
          </a:p>
        </p:txBody>
      </p:sp>
      <p:sp>
        <p:nvSpPr>
          <p:cNvPr id="6" name="Text Placeholder 5"/>
          <p:cNvSpPr>
            <a:spLocks noGrp="1"/>
          </p:cNvSpPr>
          <p:nvPr>
            <p:ph sz="half" idx="1"/>
          </p:nvPr>
        </p:nvSpPr>
        <p:spPr/>
        <p:txBody>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Chef</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Cross-OS systems management, automation, and analytics output</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Ruby and Git are required + agent is on target machine</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Good for development focused teams (code driven approach to configuration)</a:t>
            </a:r>
          </a:p>
          <a:p>
            <a:pPr marL="342900" indent="-342900">
              <a:spcBef>
                <a:spcPts val="1200"/>
              </a:spcBef>
              <a:buFont typeface="Arial" panose="020B0604020202020204" pitchFamily="34" charset="0"/>
              <a:buChar char="•"/>
            </a:pPr>
            <a:r>
              <a:rPr lang="en-US" sz="2000" dirty="0">
                <a:solidFill>
                  <a:srgbClr val="000000"/>
                </a:solidFill>
                <a:latin typeface="Calibri" panose="020F0502020204030204" pitchFamily="34" charset="0"/>
                <a:cs typeface="Calibri" panose="020F0502020204030204" pitchFamily="34" charset="0"/>
              </a:rPr>
              <a:t>Leverage Chef in Azure when already using it.</a:t>
            </a:r>
            <a:endParaRPr lang="en-US" sz="1100" dirty="0">
              <a:solidFill>
                <a:srgbClr val="000000"/>
              </a:solidFill>
              <a:latin typeface="Calibri" panose="020F0502020204030204" pitchFamily="34" charset="0"/>
              <a:cs typeface="Calibri" panose="020F0502020204030204" pitchFamily="34" charset="0"/>
            </a:endParaRPr>
          </a:p>
        </p:txBody>
      </p:sp>
      <p:sp>
        <p:nvSpPr>
          <p:cNvPr id="2" name="Content Placeholder 1">
            <a:extLst>
              <a:ext uri="{FF2B5EF4-FFF2-40B4-BE49-F238E27FC236}">
                <a16:creationId xmlns:a16="http://schemas.microsoft.com/office/drawing/2014/main" id="{A1DFF85C-7A70-4406-AD9A-8327D43C23B0}"/>
              </a:ext>
            </a:extLst>
          </p:cNvPr>
          <p:cNvSpPr>
            <a:spLocks noGrp="1"/>
          </p:cNvSpPr>
          <p:nvPr>
            <p:ph sz="half" idx="2"/>
          </p:nvPr>
        </p:nvSpPr>
        <p:spPr/>
        <p:txBody>
          <a:bodyPr>
            <a:normAutofit/>
          </a:bodyPr>
          <a:lstStyle/>
          <a:p>
            <a:pPr marL="0" indent="0">
              <a:spcBef>
                <a:spcPts val="1200"/>
              </a:spcBef>
              <a:buNone/>
            </a:pPr>
            <a:r>
              <a:rPr lang="en-US" b="1" dirty="0">
                <a:solidFill>
                  <a:srgbClr val="000000"/>
                </a:solidFill>
                <a:latin typeface="Calibri" panose="020F0502020204030204" pitchFamily="34" charset="0"/>
                <a:cs typeface="Calibri" panose="020F0502020204030204" pitchFamily="34" charset="0"/>
              </a:rPr>
              <a:t>Puppet</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Stable and mature so good for managing large, heterogeneous enterprise environments</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Automate systems configuration &amp; enforce consistency</a:t>
            </a:r>
          </a:p>
          <a:p>
            <a:pPr marL="342900" indent="-342900">
              <a:spcBef>
                <a:spcPts val="1200"/>
              </a:spcBef>
            </a:pPr>
            <a:r>
              <a:rPr lang="en-US" sz="2000" dirty="0">
                <a:solidFill>
                  <a:srgbClr val="000000"/>
                </a:solidFill>
                <a:latin typeface="Calibri" panose="020F0502020204030204" pitchFamily="34" charset="0"/>
                <a:cs typeface="Calibri" panose="020F0502020204030204" pitchFamily="34" charset="0"/>
              </a:rPr>
              <a:t>Large Open Source catalog of modules and runs on nearly every OS (</a:t>
            </a:r>
            <a:r>
              <a:rPr lang="en-US" sz="2000">
                <a:solidFill>
                  <a:srgbClr val="000000"/>
                </a:solidFill>
                <a:latin typeface="Calibri" panose="020F0502020204030204" pitchFamily="34" charset="0"/>
                <a:cs typeface="Calibri" panose="020F0502020204030204" pitchFamily="34" charset="0"/>
              </a:rPr>
              <a:t>cross platform)</a:t>
            </a:r>
            <a:endParaRPr lang="en-US" sz="20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7544384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596786"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Fully-managed </a:t>
            </a:r>
            <a:br>
              <a:rPr lang="en-US" sz="2200" kern="0">
                <a:gradFill>
                  <a:gsLst>
                    <a:gs pos="13483">
                      <a:schemeClr val="tx1"/>
                    </a:gs>
                    <a:gs pos="62000">
                      <a:schemeClr val="tx1"/>
                    </a:gs>
                  </a:gsLst>
                  <a:lin ang="5400000" scaled="0"/>
                </a:gradFill>
                <a:latin typeface="Segoe UI Semilight"/>
                <a:cs typeface="Segoe UI"/>
              </a:rPr>
            </a:br>
            <a:r>
              <a:rPr lang="en-US" sz="2200"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4482435" y="3787616"/>
            <a:ext cx="3227129" cy="904768"/>
          </a:xfrm>
          <a:prstGeom prst="rect">
            <a:avLst/>
          </a:prstGeom>
          <a:noFill/>
        </p:spPr>
        <p:txBody>
          <a:bodyPr wrap="square" lIns="91410" tIns="146257" rIns="182820" bIns="146257" rtlCol="0">
            <a:spAutoFit/>
          </a:bodyPr>
          <a:lstStyle/>
          <a:p>
            <a:pPr algn="ctr" defTabSz="1218701">
              <a:lnSpc>
                <a:spcPct val="90000"/>
              </a:lnSpc>
              <a:defRPr/>
            </a:pPr>
            <a:r>
              <a:rPr lang="en-US" sz="2200"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6" y="5491047"/>
            <a:ext cx="11654187" cy="782168"/>
          </a:xfrm>
          <a:prstGeom prst="rect">
            <a:avLst/>
          </a:prstGeom>
        </p:spPr>
        <p:txBody>
          <a:bodyPr vert="horz" wrap="square" lIns="146277" tIns="91423" rIns="146277" bIns="91423"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300">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5042775"/>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3" y="1815224"/>
            <a:ext cx="1792850" cy="1793104"/>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224"/>
            <a:ext cx="1792850" cy="1793104"/>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224"/>
            <a:ext cx="1792850" cy="1793104"/>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27"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238686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3941CF7A-DBC1-4493-BD33-5A2C16C7EC7B}"/>
              </a:ext>
            </a:extLst>
          </p:cNvPr>
          <p:cNvSpPr/>
          <p:nvPr/>
        </p:nvSpPr>
        <p:spPr bwMode="auto">
          <a:xfrm flipH="1">
            <a:off x="5374281" y="1366896"/>
            <a:ext cx="3047811" cy="520000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7" tIns="143422" rIns="179277" bIns="14342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4AFB9AC3-C92C-479D-9DC3-D1B4DEFEB37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74281" y="1366896"/>
            <a:ext cx="3047811" cy="5200001"/>
          </a:xfrm>
          <a:prstGeom prst="rect">
            <a:avLst/>
          </a:prstGeom>
          <a:solidFill>
            <a:schemeClr val="bg1"/>
          </a:solidFill>
          <a:ln w="6350">
            <a:solidFill>
              <a:schemeClr val="bg1">
                <a:lumMod val="85000"/>
              </a:schemeClr>
            </a:solidFill>
          </a:ln>
        </p:spPr>
      </p:pic>
      <p:sp>
        <p:nvSpPr>
          <p:cNvPr id="7" name="Title 6">
            <a:extLst>
              <a:ext uri="{FF2B5EF4-FFF2-40B4-BE49-F238E27FC236}">
                <a16:creationId xmlns:a16="http://schemas.microsoft.com/office/drawing/2014/main" id="{0ACFA053-2FCC-4C69-B579-FE2A1EE26422}"/>
              </a:ext>
            </a:extLst>
          </p:cNvPr>
          <p:cNvSpPr>
            <a:spLocks noGrp="1"/>
          </p:cNvSpPr>
          <p:nvPr>
            <p:ph type="title"/>
          </p:nvPr>
        </p:nvSpPr>
        <p:spPr>
          <a:xfrm>
            <a:off x="269240" y="289511"/>
            <a:ext cx="11655840" cy="899665"/>
          </a:xfrm>
        </p:spPr>
        <p:txBody>
          <a:bodyPr/>
          <a:lstStyle/>
          <a:p>
            <a:pPr>
              <a:defRPr/>
            </a:pPr>
            <a:r>
              <a:rPr lang="en-US"/>
              <a:t>Manage all events in one place</a:t>
            </a:r>
          </a:p>
        </p:txBody>
      </p:sp>
      <p:grpSp>
        <p:nvGrpSpPr>
          <p:cNvPr id="16" name="Group 15">
            <a:extLst>
              <a:ext uri="{FF2B5EF4-FFF2-40B4-BE49-F238E27FC236}">
                <a16:creationId xmlns:a16="http://schemas.microsoft.com/office/drawing/2014/main" id="{E3590C2C-1860-4F5E-A436-3DFB980AC3FB}"/>
              </a:ext>
            </a:extLst>
          </p:cNvPr>
          <p:cNvGrpSpPr/>
          <p:nvPr/>
        </p:nvGrpSpPr>
        <p:grpSpPr>
          <a:xfrm>
            <a:off x="8553250" y="2856091"/>
            <a:ext cx="648143" cy="2420690"/>
            <a:chOff x="9010077" y="2912948"/>
            <a:chExt cx="661140" cy="2468880"/>
          </a:xfrm>
        </p:grpSpPr>
        <p:sp>
          <p:nvSpPr>
            <p:cNvPr id="57" name="Freeform 5">
              <a:extLst>
                <a:ext uri="{FF2B5EF4-FFF2-40B4-BE49-F238E27FC236}">
                  <a16:creationId xmlns:a16="http://schemas.microsoft.com/office/drawing/2014/main" id="{36F42455-FAFB-4E72-BE9F-884620B09793}"/>
                </a:ext>
              </a:extLst>
            </p:cNvPr>
            <p:cNvSpPr>
              <a:spLocks/>
            </p:cNvSpPr>
            <p:nvPr/>
          </p:nvSpPr>
          <p:spPr bwMode="auto">
            <a:xfrm rot="10800000">
              <a:off x="901007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8" name="arrow">
              <a:extLst>
                <a:ext uri="{FF2B5EF4-FFF2-40B4-BE49-F238E27FC236}">
                  <a16:creationId xmlns:a16="http://schemas.microsoft.com/office/drawing/2014/main" id="{7AEC3121-3761-4D31-8522-828FC7FB9FF6}"/>
                </a:ext>
              </a:extLst>
            </p:cNvPr>
            <p:cNvSpPr>
              <a:spLocks noChangeAspect="1" noEditPoints="1"/>
            </p:cNvSpPr>
            <p:nvPr/>
          </p:nvSpPr>
          <p:spPr bwMode="auto">
            <a:xfrm>
              <a:off x="940048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6" name="Group 5">
            <a:extLst>
              <a:ext uri="{FF2B5EF4-FFF2-40B4-BE49-F238E27FC236}">
                <a16:creationId xmlns:a16="http://schemas.microsoft.com/office/drawing/2014/main" id="{2BC39D91-CE38-4273-BC16-1131F9248D7F}"/>
              </a:ext>
            </a:extLst>
          </p:cNvPr>
          <p:cNvGrpSpPr/>
          <p:nvPr/>
        </p:nvGrpSpPr>
        <p:grpSpPr>
          <a:xfrm>
            <a:off x="3449957" y="3167584"/>
            <a:ext cx="2025918" cy="1061829"/>
            <a:chOff x="3584978" y="3230643"/>
            <a:chExt cx="2066542" cy="1082968"/>
          </a:xfrm>
        </p:grpSpPr>
        <p:sp>
          <p:nvSpPr>
            <p:cNvPr id="4" name="Rectangle 3">
              <a:extLst>
                <a:ext uri="{FF2B5EF4-FFF2-40B4-BE49-F238E27FC236}">
                  <a16:creationId xmlns:a16="http://schemas.microsoft.com/office/drawing/2014/main" id="{79CE8D52-3DAB-4A5B-94AF-6C8669C74452}"/>
                </a:ext>
              </a:extLst>
            </p:cNvPr>
            <p:cNvSpPr/>
            <p:nvPr/>
          </p:nvSpPr>
          <p:spPr>
            <a:xfrm>
              <a:off x="3584978" y="3230643"/>
              <a:ext cx="1828800" cy="1082968"/>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Subscribe to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pre-defined system events in Azure or create your own custom topics</a:t>
              </a:r>
            </a:p>
          </p:txBody>
        </p:sp>
        <p:cxnSp>
          <p:nvCxnSpPr>
            <p:cNvPr id="53" name="Straight Arrow Connector 52">
              <a:extLst>
                <a:ext uri="{FF2B5EF4-FFF2-40B4-BE49-F238E27FC236}">
                  <a16:creationId xmlns:a16="http://schemas.microsoft.com/office/drawing/2014/main" id="{A94657BE-9D37-4A80-A49D-96FF84E31D21}"/>
                </a:ext>
              </a:extLst>
            </p:cNvPr>
            <p:cNvCxnSpPr>
              <a:cxnSpLocks/>
            </p:cNvCxnSpPr>
            <p:nvPr/>
          </p:nvCxnSpPr>
          <p:spPr>
            <a:xfrm>
              <a:off x="5375275" y="3768467"/>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4A31C1D-D264-43F2-9BD4-1A24689F7281}"/>
              </a:ext>
            </a:extLst>
          </p:cNvPr>
          <p:cNvGrpSpPr/>
          <p:nvPr/>
        </p:nvGrpSpPr>
        <p:grpSpPr>
          <a:xfrm>
            <a:off x="3449957" y="4301368"/>
            <a:ext cx="2025918" cy="674031"/>
            <a:chOff x="3584978" y="4386998"/>
            <a:chExt cx="2066542" cy="687449"/>
          </a:xfrm>
        </p:grpSpPr>
        <p:sp>
          <p:nvSpPr>
            <p:cNvPr id="51" name="Rectangle 50">
              <a:extLst>
                <a:ext uri="{FF2B5EF4-FFF2-40B4-BE49-F238E27FC236}">
                  <a16:creationId xmlns:a16="http://schemas.microsoft.com/office/drawing/2014/main" id="{7CDDF4E3-8B59-4724-AB4B-19B7CBE26E00}"/>
                </a:ext>
              </a:extLst>
            </p:cNvPr>
            <p:cNvSpPr/>
            <p:nvPr/>
          </p:nvSpPr>
          <p:spPr>
            <a:xfrm>
              <a:off x="3584978" y="4386998"/>
              <a:ext cx="1828800" cy="687449"/>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Route events to any end-points, Azure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or even beyond</a:t>
              </a:r>
            </a:p>
          </p:txBody>
        </p:sp>
        <p:cxnSp>
          <p:nvCxnSpPr>
            <p:cNvPr id="56" name="Straight Arrow Connector 55">
              <a:extLst>
                <a:ext uri="{FF2B5EF4-FFF2-40B4-BE49-F238E27FC236}">
                  <a16:creationId xmlns:a16="http://schemas.microsoft.com/office/drawing/2014/main" id="{D7DD8F2C-2DB7-418A-8397-2A1AE0DBF2EF}"/>
                </a:ext>
              </a:extLst>
            </p:cNvPr>
            <p:cNvCxnSpPr>
              <a:cxnSpLocks/>
            </p:cNvCxnSpPr>
            <p:nvPr/>
          </p:nvCxnSpPr>
          <p:spPr>
            <a:xfrm>
              <a:off x="5375275" y="4712638"/>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DA3515DE-ADF6-4D43-840A-E77962C1681C}"/>
              </a:ext>
            </a:extLst>
          </p:cNvPr>
          <p:cNvGrpSpPr/>
          <p:nvPr/>
        </p:nvGrpSpPr>
        <p:grpSpPr>
          <a:xfrm>
            <a:off x="3449957" y="5468451"/>
            <a:ext cx="2025918" cy="674031"/>
            <a:chOff x="3584978" y="5577314"/>
            <a:chExt cx="2066542" cy="687449"/>
          </a:xfrm>
        </p:grpSpPr>
        <p:sp>
          <p:nvSpPr>
            <p:cNvPr id="52" name="Rectangle 51">
              <a:extLst>
                <a:ext uri="{FF2B5EF4-FFF2-40B4-BE49-F238E27FC236}">
                  <a16:creationId xmlns:a16="http://schemas.microsoft.com/office/drawing/2014/main" id="{B70C7454-7E7B-4D53-ADCA-CF9B9331B81E}"/>
                </a:ext>
              </a:extLst>
            </p:cNvPr>
            <p:cNvSpPr/>
            <p:nvPr/>
          </p:nvSpPr>
          <p:spPr>
            <a:xfrm>
              <a:off x="3584978" y="5577314"/>
              <a:ext cx="1828800" cy="687449"/>
            </a:xfrm>
            <a:prstGeom prst="rect">
              <a:avLst/>
            </a:prstGeom>
          </p:spPr>
          <p:txBody>
            <a:bodyPr wrap="square">
              <a:spAutoFit/>
            </a:bodyPr>
            <a:lstStyle/>
            <a:p>
              <a:pPr>
                <a:lnSpc>
                  <a:spcPct val="90000"/>
                </a:lnSpc>
              </a:pP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Enable filtering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and efficient </a:t>
              </a:r>
              <a:b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br>
              <a:r>
                <a:rPr lang="en-US" sz="1400">
                  <a:gradFill>
                    <a:gsLst>
                      <a:gs pos="1250">
                        <a:srgbClr val="353535"/>
                      </a:gs>
                      <a:gs pos="100000">
                        <a:srgbClr val="353535"/>
                      </a:gs>
                    </a:gsLst>
                    <a:lin ang="5400000" scaled="0"/>
                  </a:gradFill>
                  <a:latin typeface="Segoe UI" panose="020B0502040204020203" pitchFamily="34" charset="0"/>
                  <a:cs typeface="Segoe UI" panose="020B0502040204020203" pitchFamily="34" charset="0"/>
                </a:rPr>
                <a:t>routing of events</a:t>
              </a:r>
            </a:p>
          </p:txBody>
        </p:sp>
        <p:cxnSp>
          <p:nvCxnSpPr>
            <p:cNvPr id="60" name="Straight Arrow Connector 59">
              <a:extLst>
                <a:ext uri="{FF2B5EF4-FFF2-40B4-BE49-F238E27FC236}">
                  <a16:creationId xmlns:a16="http://schemas.microsoft.com/office/drawing/2014/main" id="{DC5C931D-A066-469D-B3C6-26BD5DA71B43}"/>
                </a:ext>
              </a:extLst>
            </p:cNvPr>
            <p:cNvCxnSpPr>
              <a:cxnSpLocks/>
            </p:cNvCxnSpPr>
            <p:nvPr/>
          </p:nvCxnSpPr>
          <p:spPr>
            <a:xfrm>
              <a:off x="5375275" y="5923444"/>
              <a:ext cx="276245" cy="0"/>
            </a:xfrm>
            <a:prstGeom prst="straightConnector1">
              <a:avLst/>
            </a:prstGeom>
            <a:ln w="28575" cap="rnd">
              <a:solidFill>
                <a:schemeClr val="accent1"/>
              </a:solidFill>
              <a:tailEnd type="arrow" w="lg" len="sm"/>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226146" y="1546261"/>
            <a:ext cx="2689274" cy="642768"/>
          </a:xfrm>
          <a:prstGeom prst="rect">
            <a:avLst/>
          </a:prstGeom>
          <a:noFill/>
          <a:ln>
            <a:noFill/>
          </a:ln>
        </p:spPr>
        <p:txBody>
          <a:bodyPr wrap="square" lIns="179277" tIns="143422" rIns="179277" bIns="143422" rtlCol="0">
            <a:spAutoFit/>
          </a:bodyPr>
          <a:lstStyle/>
          <a:p>
            <a:pPr algn="ctr" defTabSz="1218701">
              <a:lnSpc>
                <a:spcPct val="90000"/>
              </a:lnSpc>
              <a:spcAft>
                <a:spcPts val="1200"/>
              </a:spcAft>
              <a:defRPr/>
            </a:pPr>
            <a:r>
              <a:rPr lang="en-US" sz="2500" kern="0">
                <a:gradFill>
                  <a:gsLst>
                    <a:gs pos="1250">
                      <a:srgbClr val="353535"/>
                    </a:gs>
                    <a:gs pos="100000">
                      <a:srgbClr val="353535"/>
                    </a:gs>
                  </a:gsLst>
                  <a:lin ang="5400000" scaled="0"/>
                </a:gradFill>
                <a:latin typeface="Segoe UI Semilight"/>
                <a:cs typeface="Segoe UI"/>
              </a:rPr>
              <a:t>Event publishers</a:t>
            </a:r>
          </a:p>
        </p:txBody>
      </p:sp>
      <p:grpSp>
        <p:nvGrpSpPr>
          <p:cNvPr id="44" name="Group 43">
            <a:extLst>
              <a:ext uri="{FF2B5EF4-FFF2-40B4-BE49-F238E27FC236}">
                <a16:creationId xmlns:a16="http://schemas.microsoft.com/office/drawing/2014/main" id="{0FEFE59A-A912-413A-B282-19A791EE6F48}"/>
              </a:ext>
            </a:extLst>
          </p:cNvPr>
          <p:cNvGrpSpPr/>
          <p:nvPr/>
        </p:nvGrpSpPr>
        <p:grpSpPr>
          <a:xfrm>
            <a:off x="2768890" y="2183674"/>
            <a:ext cx="643398" cy="3765518"/>
            <a:chOff x="4261969" y="2227145"/>
            <a:chExt cx="656299" cy="3840480"/>
          </a:xfrm>
        </p:grpSpPr>
        <p:sp>
          <p:nvSpPr>
            <p:cNvPr id="45" name="Freeform 5">
              <a:extLst>
                <a:ext uri="{FF2B5EF4-FFF2-40B4-BE49-F238E27FC236}">
                  <a16:creationId xmlns:a16="http://schemas.microsoft.com/office/drawing/2014/main" id="{5352CC2B-B969-4202-863D-AD50CA17D69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6" name="arrow">
              <a:extLst>
                <a:ext uri="{FF2B5EF4-FFF2-40B4-BE49-F238E27FC236}">
                  <a16:creationId xmlns:a16="http://schemas.microsoft.com/office/drawing/2014/main" id="{D26BEF4C-17CB-43F0-B578-A566D8937FD4}"/>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7" name="Group 46">
            <a:extLst>
              <a:ext uri="{FF2B5EF4-FFF2-40B4-BE49-F238E27FC236}">
                <a16:creationId xmlns:a16="http://schemas.microsoft.com/office/drawing/2014/main" id="{D932B88A-9652-4DC4-82A3-6C9565AC5CCC}"/>
              </a:ext>
            </a:extLst>
          </p:cNvPr>
          <p:cNvGrpSpPr/>
          <p:nvPr/>
        </p:nvGrpSpPr>
        <p:grpSpPr>
          <a:xfrm>
            <a:off x="226146" y="2282307"/>
            <a:ext cx="2689274" cy="3568253"/>
            <a:chOff x="1646290" y="2327742"/>
            <a:chExt cx="2743200" cy="3639288"/>
          </a:xfrm>
        </p:grpSpPr>
        <p:sp>
          <p:nvSpPr>
            <p:cNvPr id="48" name="Rectangle 47">
              <a:extLst>
                <a:ext uri="{FF2B5EF4-FFF2-40B4-BE49-F238E27FC236}">
                  <a16:creationId xmlns:a16="http://schemas.microsoft.com/office/drawing/2014/main" id="{C4C1B0A2-A315-4563-AA64-C374A5ECF32C}"/>
                </a:ext>
              </a:extLst>
            </p:cNvPr>
            <p:cNvSpPr/>
            <p:nvPr/>
          </p:nvSpPr>
          <p:spPr bwMode="auto">
            <a:xfrm>
              <a:off x="1646290" y="23277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D62C885-950A-4FEE-84B3-A4EB7E8433FA}"/>
                </a:ext>
              </a:extLst>
            </p:cNvPr>
            <p:cNvSpPr/>
            <p:nvPr/>
          </p:nvSpPr>
          <p:spPr bwMode="auto">
            <a:xfrm>
              <a:off x="1646290" y="305926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D91401D8-6628-4D5F-8BE0-43ADB2FE205D}"/>
                </a:ext>
              </a:extLst>
            </p:cNvPr>
            <p:cNvSpPr/>
            <p:nvPr/>
          </p:nvSpPr>
          <p:spPr bwMode="auto">
            <a:xfrm>
              <a:off x="1646290" y="3790774"/>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a:extLst>
                <a:ext uri="{FF2B5EF4-FFF2-40B4-BE49-F238E27FC236}">
                  <a16:creationId xmlns:a16="http://schemas.microsoft.com/office/drawing/2014/main" id="{18A92E95-6C4E-47E7-80A5-B8E8F54E28C1}"/>
                </a:ext>
              </a:extLst>
            </p:cNvPr>
            <p:cNvSpPr/>
            <p:nvPr/>
          </p:nvSpPr>
          <p:spPr bwMode="auto">
            <a:xfrm>
              <a:off x="1646290" y="4522286"/>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52F8D129-625B-450C-8B9B-A79D7DD04708}"/>
                </a:ext>
              </a:extLst>
            </p:cNvPr>
            <p:cNvSpPr/>
            <p:nvPr/>
          </p:nvSpPr>
          <p:spPr bwMode="auto">
            <a:xfrm>
              <a:off x="1646290" y="52537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65B14C9-3992-4098-89C2-40174474D10C}"/>
              </a:ext>
            </a:extLst>
          </p:cNvPr>
          <p:cNvGrpSpPr/>
          <p:nvPr/>
        </p:nvGrpSpPr>
        <p:grpSpPr>
          <a:xfrm>
            <a:off x="226143" y="2521165"/>
            <a:ext cx="2420350" cy="3090541"/>
            <a:chOff x="1646287" y="2571354"/>
            <a:chExt cx="2468883" cy="3152066"/>
          </a:xfrm>
        </p:grpSpPr>
        <p:sp>
          <p:nvSpPr>
            <p:cNvPr id="63" name="TextBox 62"/>
            <p:cNvSpPr txBox="1"/>
            <p:nvPr/>
          </p:nvSpPr>
          <p:spPr>
            <a:xfrm>
              <a:off x="1646289" y="3302873"/>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Resource Groups</a:t>
              </a:r>
            </a:p>
          </p:txBody>
        </p:sp>
        <p:sp>
          <p:nvSpPr>
            <p:cNvPr id="64" name="TextBox 63"/>
            <p:cNvSpPr txBox="1"/>
            <p:nvPr/>
          </p:nvSpPr>
          <p:spPr>
            <a:xfrm>
              <a:off x="1646290" y="4765898"/>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Event Hubs</a:t>
              </a:r>
            </a:p>
          </p:txBody>
        </p:sp>
        <p:sp>
          <p:nvSpPr>
            <p:cNvPr id="67" name="TextBox 66"/>
            <p:cNvSpPr txBox="1"/>
            <p:nvPr/>
          </p:nvSpPr>
          <p:spPr>
            <a:xfrm>
              <a:off x="1646290" y="4034386"/>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Subscriptions</a:t>
              </a:r>
            </a:p>
          </p:txBody>
        </p:sp>
        <p:sp>
          <p:nvSpPr>
            <p:cNvPr id="71" name="TextBox 70"/>
            <p:cNvSpPr txBox="1"/>
            <p:nvPr/>
          </p:nvSpPr>
          <p:spPr>
            <a:xfrm>
              <a:off x="1646287" y="549741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Custom Events</a:t>
              </a:r>
            </a:p>
          </p:txBody>
        </p:sp>
        <p:sp>
          <p:nvSpPr>
            <p:cNvPr id="74" name="TextBox 73"/>
            <p:cNvSpPr txBox="1"/>
            <p:nvPr/>
          </p:nvSpPr>
          <p:spPr>
            <a:xfrm>
              <a:off x="1646290" y="2571354"/>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Blob Storage</a:t>
              </a:r>
            </a:p>
          </p:txBody>
        </p:sp>
      </p:grpSp>
      <p:grpSp>
        <p:nvGrpSpPr>
          <p:cNvPr id="75" name="Group 74">
            <a:extLst>
              <a:ext uri="{FF2B5EF4-FFF2-40B4-BE49-F238E27FC236}">
                <a16:creationId xmlns:a16="http://schemas.microsoft.com/office/drawing/2014/main" id="{393536B3-83E9-4175-A7C3-A24CC551DC03}"/>
              </a:ext>
            </a:extLst>
          </p:cNvPr>
          <p:cNvGrpSpPr/>
          <p:nvPr/>
        </p:nvGrpSpPr>
        <p:grpSpPr>
          <a:xfrm>
            <a:off x="389048" y="2476053"/>
            <a:ext cx="311775" cy="3167399"/>
            <a:chOff x="1812459" y="2525345"/>
            <a:chExt cx="318027" cy="3230454"/>
          </a:xfrm>
        </p:grpSpPr>
        <p:pic>
          <p:nvPicPr>
            <p:cNvPr id="76" name="Picture 75"/>
            <p:cNvPicPr>
              <a:picLocks noChangeAspect="1"/>
            </p:cNvPicPr>
            <p:nvPr/>
          </p:nvPicPr>
          <p:blipFill rotWithShape="1">
            <a:blip r:embed="rId4" cstate="email">
              <a:extLst>
                <a:ext uri="{28A0092B-C50C-407E-A947-70E740481C1C}">
                  <a14:useLocalDpi xmlns:a14="http://schemas.microsoft.com/office/drawing/2010/main"/>
                </a:ext>
              </a:extLst>
            </a:blip>
            <a:srcRect b="32970"/>
            <a:stretch/>
          </p:blipFill>
          <p:spPr>
            <a:xfrm>
              <a:off x="1812459" y="4718545"/>
              <a:ext cx="318027" cy="320715"/>
            </a:xfrm>
            <a:prstGeom prst="rect">
              <a:avLst/>
            </a:prstGeom>
            <a:ln>
              <a:noFill/>
            </a:ln>
          </p:spPr>
        </p:pic>
        <p:pic>
          <p:nvPicPr>
            <p:cNvPr id="79" name="Picture 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12459" y="3256865"/>
              <a:ext cx="318027" cy="318027"/>
            </a:xfrm>
            <a:prstGeom prst="rect">
              <a:avLst/>
            </a:prstGeom>
            <a:ln>
              <a:noFill/>
            </a:ln>
          </p:spPr>
        </p:pic>
        <p:pic>
          <p:nvPicPr>
            <p:cNvPr id="80" name="Picture 7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819273" y="3995191"/>
              <a:ext cx="304398" cy="304398"/>
            </a:xfrm>
            <a:prstGeom prst="rect">
              <a:avLst/>
            </a:prstGeom>
            <a:ln>
              <a:noFill/>
            </a:ln>
          </p:spPr>
        </p:pic>
        <p:pic>
          <p:nvPicPr>
            <p:cNvPr id="81" name="Picture 8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26087" y="5465029"/>
              <a:ext cx="290770" cy="290770"/>
            </a:xfrm>
            <a:prstGeom prst="rect">
              <a:avLst/>
            </a:prstGeom>
            <a:ln>
              <a:noFill/>
            </a:ln>
          </p:spPr>
        </p:pic>
        <p:pic>
          <p:nvPicPr>
            <p:cNvPr id="82" name="Picture 8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812459" y="2525345"/>
              <a:ext cx="318027" cy="318027"/>
            </a:xfrm>
            <a:prstGeom prst="rect">
              <a:avLst/>
            </a:prstGeom>
            <a:ln>
              <a:noFill/>
            </a:ln>
          </p:spPr>
        </p:pic>
      </p:grpSp>
      <p:sp>
        <p:nvSpPr>
          <p:cNvPr id="83" name="TextBox 82"/>
          <p:cNvSpPr txBox="1"/>
          <p:nvPr/>
        </p:nvSpPr>
        <p:spPr>
          <a:xfrm>
            <a:off x="9414029" y="1808056"/>
            <a:ext cx="2414439" cy="642768"/>
          </a:xfrm>
          <a:prstGeom prst="rect">
            <a:avLst/>
          </a:prstGeom>
          <a:noFill/>
          <a:ln>
            <a:noFill/>
          </a:ln>
        </p:spPr>
        <p:txBody>
          <a:bodyPr wrap="none" lIns="179277" tIns="143422" rIns="179277" bIns="143422" rtlCol="0">
            <a:spAutoFit/>
          </a:bodyPr>
          <a:lstStyle/>
          <a:p>
            <a:pPr algn="ctr" defTabSz="1218701">
              <a:lnSpc>
                <a:spcPct val="90000"/>
              </a:lnSpc>
              <a:spcAft>
                <a:spcPts val="1200"/>
              </a:spcAft>
              <a:defRPr/>
            </a:pPr>
            <a:r>
              <a:rPr lang="en-US" sz="2500" kern="0">
                <a:gradFill>
                  <a:gsLst>
                    <a:gs pos="1250">
                      <a:srgbClr val="353535"/>
                    </a:gs>
                    <a:gs pos="100000">
                      <a:srgbClr val="353535"/>
                    </a:gs>
                  </a:gsLst>
                  <a:lin ang="5400000" scaled="0"/>
                </a:gradFill>
                <a:latin typeface="Segoe UI Semilight"/>
                <a:cs typeface="Segoe UI"/>
              </a:rPr>
              <a:t>Event handlers</a:t>
            </a:r>
          </a:p>
        </p:txBody>
      </p:sp>
      <p:grpSp>
        <p:nvGrpSpPr>
          <p:cNvPr id="84" name="Group 83">
            <a:extLst>
              <a:ext uri="{FF2B5EF4-FFF2-40B4-BE49-F238E27FC236}">
                <a16:creationId xmlns:a16="http://schemas.microsoft.com/office/drawing/2014/main" id="{85352EA2-E345-47A8-B979-D2F2D70F5AF4}"/>
              </a:ext>
            </a:extLst>
          </p:cNvPr>
          <p:cNvGrpSpPr/>
          <p:nvPr/>
        </p:nvGrpSpPr>
        <p:grpSpPr>
          <a:xfrm>
            <a:off x="9276612" y="2544102"/>
            <a:ext cx="2689274" cy="2851020"/>
            <a:chOff x="8047017" y="2693498"/>
            <a:chExt cx="2743200" cy="2907776"/>
          </a:xfrm>
        </p:grpSpPr>
        <p:sp>
          <p:nvSpPr>
            <p:cNvPr id="85" name="Rectangle 84">
              <a:extLst>
                <a:ext uri="{FF2B5EF4-FFF2-40B4-BE49-F238E27FC236}">
                  <a16:creationId xmlns:a16="http://schemas.microsoft.com/office/drawing/2014/main" id="{5088C66C-6F39-40B2-95FB-F1A545E6C60D}"/>
                </a:ext>
              </a:extLst>
            </p:cNvPr>
            <p:cNvSpPr/>
            <p:nvPr/>
          </p:nvSpPr>
          <p:spPr bwMode="auto">
            <a:xfrm>
              <a:off x="8047017" y="269349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4F3D54C8-E82F-4769-94D4-30351411D36E}"/>
                </a:ext>
              </a:extLst>
            </p:cNvPr>
            <p:cNvSpPr/>
            <p:nvPr/>
          </p:nvSpPr>
          <p:spPr bwMode="auto">
            <a:xfrm>
              <a:off x="8047017" y="3425018"/>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92B57EAE-A63A-49F0-AC99-9950DE11059A}"/>
                </a:ext>
              </a:extLst>
            </p:cNvPr>
            <p:cNvSpPr/>
            <p:nvPr/>
          </p:nvSpPr>
          <p:spPr bwMode="auto">
            <a:xfrm>
              <a:off x="8047017" y="4156530"/>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9B9AF45E-BB62-40C9-B30A-FA601FD745A7}"/>
                </a:ext>
              </a:extLst>
            </p:cNvPr>
            <p:cNvSpPr/>
            <p:nvPr/>
          </p:nvSpPr>
          <p:spPr bwMode="auto">
            <a:xfrm>
              <a:off x="8047017" y="4888042"/>
              <a:ext cx="2743200" cy="7132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E8AD474A-D44D-4068-9AC0-E075C4A15FB1}"/>
              </a:ext>
            </a:extLst>
          </p:cNvPr>
          <p:cNvGrpSpPr/>
          <p:nvPr/>
        </p:nvGrpSpPr>
        <p:grpSpPr>
          <a:xfrm>
            <a:off x="9276612" y="2782959"/>
            <a:ext cx="2420347" cy="2373308"/>
            <a:chOff x="8047017" y="2937110"/>
            <a:chExt cx="2468880" cy="2420554"/>
          </a:xfrm>
        </p:grpSpPr>
        <p:sp>
          <p:nvSpPr>
            <p:cNvPr id="90" name="TextBox 89">
              <a:extLst>
                <a:ext uri="{FF2B5EF4-FFF2-40B4-BE49-F238E27FC236}">
                  <a16:creationId xmlns:a16="http://schemas.microsoft.com/office/drawing/2014/main" id="{FB218A8C-0032-4D10-9AA8-9B7816410325}"/>
                </a:ext>
              </a:extLst>
            </p:cNvPr>
            <p:cNvSpPr txBox="1"/>
            <p:nvPr/>
          </p:nvSpPr>
          <p:spPr>
            <a:xfrm>
              <a:off x="8047017" y="293711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Functions</a:t>
              </a:r>
            </a:p>
          </p:txBody>
        </p:sp>
        <p:sp>
          <p:nvSpPr>
            <p:cNvPr id="91" name="TextBox 90">
              <a:extLst>
                <a:ext uri="{FF2B5EF4-FFF2-40B4-BE49-F238E27FC236}">
                  <a16:creationId xmlns:a16="http://schemas.microsoft.com/office/drawing/2014/main" id="{ACF3C21B-22D1-474D-B696-373FC1C5250A}"/>
                </a:ext>
              </a:extLst>
            </p:cNvPr>
            <p:cNvSpPr txBox="1"/>
            <p:nvPr/>
          </p:nvSpPr>
          <p:spPr>
            <a:xfrm>
              <a:off x="8047017" y="4400141"/>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Azure Automation</a:t>
              </a:r>
            </a:p>
          </p:txBody>
        </p:sp>
        <p:sp>
          <p:nvSpPr>
            <p:cNvPr id="92" name="TextBox 91">
              <a:extLst>
                <a:ext uri="{FF2B5EF4-FFF2-40B4-BE49-F238E27FC236}">
                  <a16:creationId xmlns:a16="http://schemas.microsoft.com/office/drawing/2014/main" id="{5132851C-5C6B-487F-B36C-5FABED0EBCF8}"/>
                </a:ext>
              </a:extLst>
            </p:cNvPr>
            <p:cNvSpPr txBox="1"/>
            <p:nvPr/>
          </p:nvSpPr>
          <p:spPr>
            <a:xfrm>
              <a:off x="8047017" y="3668630"/>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a:gradFill>
                    <a:gsLst>
                      <a:gs pos="1250">
                        <a:srgbClr val="353535"/>
                      </a:gs>
                      <a:gs pos="100000">
                        <a:srgbClr val="353535"/>
                      </a:gs>
                    </a:gsLst>
                    <a:lin ang="5400000" scaled="0"/>
                  </a:gradFill>
                  <a:latin typeface="Segoe UI"/>
                </a:rPr>
                <a:t>Logic Apps</a:t>
              </a:r>
            </a:p>
          </p:txBody>
        </p:sp>
        <p:sp>
          <p:nvSpPr>
            <p:cNvPr id="93" name="TextBox 92">
              <a:extLst>
                <a:ext uri="{FF2B5EF4-FFF2-40B4-BE49-F238E27FC236}">
                  <a16:creationId xmlns:a16="http://schemas.microsoft.com/office/drawing/2014/main" id="{E6ECB19F-78B2-4F77-83D6-D1CA12618F6D}"/>
                </a:ext>
              </a:extLst>
            </p:cNvPr>
            <p:cNvSpPr txBox="1"/>
            <p:nvPr/>
          </p:nvSpPr>
          <p:spPr>
            <a:xfrm>
              <a:off x="8047017" y="5131654"/>
              <a:ext cx="2468880" cy="226010"/>
            </a:xfrm>
            <a:prstGeom prst="rect">
              <a:avLst/>
            </a:prstGeom>
            <a:noFill/>
            <a:ln>
              <a:noFill/>
            </a:ln>
          </p:spPr>
          <p:txBody>
            <a:bodyPr wrap="square" lIns="640080" tIns="0" rIns="0" bIns="0" rtlCol="0" anchor="ctr" anchorCtr="0">
              <a:spAutoFit/>
            </a:bodyPr>
            <a:lstStyle/>
            <a:p>
              <a:pPr defTabSz="932563">
                <a:lnSpc>
                  <a:spcPct val="90000"/>
                </a:lnSpc>
                <a:defRPr/>
              </a:pPr>
              <a:r>
                <a:rPr lang="en-US" sz="1600" kern="0" err="1">
                  <a:gradFill>
                    <a:gsLst>
                      <a:gs pos="1250">
                        <a:srgbClr val="353535"/>
                      </a:gs>
                      <a:gs pos="100000">
                        <a:srgbClr val="353535"/>
                      </a:gs>
                    </a:gsLst>
                    <a:lin ang="5400000" scaled="0"/>
                  </a:gradFill>
                  <a:latin typeface="Segoe UI"/>
                </a:rPr>
                <a:t>WebHooks</a:t>
              </a:r>
              <a:endParaRPr lang="en-US" sz="1600" kern="0">
                <a:gradFill>
                  <a:gsLst>
                    <a:gs pos="1250">
                      <a:srgbClr val="353535"/>
                    </a:gs>
                    <a:gs pos="100000">
                      <a:srgbClr val="353535"/>
                    </a:gs>
                  </a:gsLst>
                  <a:lin ang="5400000" scaled="0"/>
                </a:gradFill>
                <a:latin typeface="Segoe UI"/>
              </a:endParaRPr>
            </a:p>
          </p:txBody>
        </p:sp>
      </p:grpSp>
      <p:grpSp>
        <p:nvGrpSpPr>
          <p:cNvPr id="94" name="Group 93">
            <a:extLst>
              <a:ext uri="{FF2B5EF4-FFF2-40B4-BE49-F238E27FC236}">
                <a16:creationId xmlns:a16="http://schemas.microsoft.com/office/drawing/2014/main" id="{B45EC93F-AE7A-4524-BFD8-A11B62F34E5B}"/>
              </a:ext>
            </a:extLst>
          </p:cNvPr>
          <p:cNvGrpSpPr/>
          <p:nvPr/>
        </p:nvGrpSpPr>
        <p:grpSpPr>
          <a:xfrm>
            <a:off x="9447775" y="2737621"/>
            <a:ext cx="312230" cy="2463983"/>
            <a:chOff x="8221612" y="2890869"/>
            <a:chExt cx="318491" cy="2513035"/>
          </a:xfrm>
        </p:grpSpPr>
        <p:pic>
          <p:nvPicPr>
            <p:cNvPr id="95" name="Picture 9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21612" y="2890869"/>
              <a:ext cx="318491" cy="318491"/>
            </a:xfrm>
            <a:prstGeom prst="rect">
              <a:avLst/>
            </a:prstGeom>
            <a:ln>
              <a:noFill/>
            </a:ln>
          </p:spPr>
        </p:pic>
        <p:pic>
          <p:nvPicPr>
            <p:cNvPr id="96" name="Picture 95"/>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221612" y="4353901"/>
              <a:ext cx="318491" cy="318491"/>
            </a:xfrm>
            <a:prstGeom prst="rect">
              <a:avLst/>
            </a:prstGeom>
            <a:ln>
              <a:noFill/>
            </a:ln>
          </p:spPr>
        </p:pic>
        <p:pic>
          <p:nvPicPr>
            <p:cNvPr id="97" name="Picture 96"/>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221612" y="5085413"/>
              <a:ext cx="318491" cy="318491"/>
            </a:xfrm>
            <a:prstGeom prst="rect">
              <a:avLst/>
            </a:prstGeom>
            <a:ln>
              <a:noFill/>
            </a:ln>
          </p:spPr>
        </p:pic>
        <p:pic>
          <p:nvPicPr>
            <p:cNvPr id="98" name="Picture 9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221612" y="3622389"/>
              <a:ext cx="318491" cy="318491"/>
            </a:xfrm>
            <a:prstGeom prst="rect">
              <a:avLst/>
            </a:prstGeom>
          </p:spPr>
        </p:pic>
      </p:grpSp>
    </p:spTree>
    <p:extLst>
      <p:ext uri="{BB962C8B-B14F-4D97-AF65-F5344CB8AC3E}">
        <p14:creationId xmlns:p14="http://schemas.microsoft.com/office/powerpoint/2010/main" val="224642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63" presetClass="path" presetSubtype="0" decel="100000" fill="hold" nodeType="withEffect">
                                  <p:stCondLst>
                                    <p:cond delay="0"/>
                                  </p:stCondLst>
                                  <p:childTnLst>
                                    <p:animMotion origin="layout" path="M -9.9566E-8 4.1035E-6 L -0.02578 4.1035E-6 " pathEditMode="relative" rAng="0" ptsTypes="AA">
                                      <p:cBhvr>
                                        <p:cTn id="12" dur="500" spd="-100000" fill="hold"/>
                                        <p:tgtEl>
                                          <p:spTgt spid="6"/>
                                        </p:tgtEl>
                                        <p:attrNameLst>
                                          <p:attrName>ppt_x</p:attrName>
                                          <p:attrName>ppt_y</p:attrName>
                                        </p:attrNameLst>
                                      </p:cBhvr>
                                      <p:rCtr x="-1289" y="0"/>
                                    </p:animMotion>
                                  </p:childTnLst>
                                </p:cTn>
                              </p:par>
                              <p:par>
                                <p:cTn id="13" presetID="10"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63" presetClass="path" presetSubtype="0" decel="100000" fill="hold" nodeType="withEffect">
                                  <p:stCondLst>
                                    <p:cond delay="100"/>
                                  </p:stCondLst>
                                  <p:childTnLst>
                                    <p:animMotion origin="layout" path="M -9.9566E-8 4.38493E-6 L -0.02578 4.38493E-6 " pathEditMode="relative" rAng="0" ptsTypes="AA">
                                      <p:cBhvr>
                                        <p:cTn id="17" dur="500" spd="-100000" fill="hold"/>
                                        <p:tgtEl>
                                          <p:spTgt spid="9"/>
                                        </p:tgtEl>
                                        <p:attrNameLst>
                                          <p:attrName>ppt_x</p:attrName>
                                          <p:attrName>ppt_y</p:attrName>
                                        </p:attrNameLst>
                                      </p:cBhvr>
                                      <p:rCtr x="-1289" y="0"/>
                                    </p:animMotion>
                                  </p:childTnLst>
                                </p:cTn>
                              </p:par>
                              <p:par>
                                <p:cTn id="18" presetID="10" presetClass="entr" presetSubtype="0" fill="hold" nodeType="withEffect">
                                  <p:stCondLst>
                                    <p:cond delay="2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63" presetClass="path" presetSubtype="0" decel="100000" fill="hold" nodeType="withEffect">
                                  <p:stCondLst>
                                    <p:cond delay="200"/>
                                  </p:stCondLst>
                                  <p:childTnLst>
                                    <p:animMotion origin="layout" path="M -9.9566E-8 1.96096E-6 L -0.02578 1.96096E-6 " pathEditMode="relative" rAng="0" ptsTypes="AA">
                                      <p:cBhvr>
                                        <p:cTn id="22" dur="500" spd="-100000" fill="hold"/>
                                        <p:tgtEl>
                                          <p:spTgt spid="10"/>
                                        </p:tgtEl>
                                        <p:attrNameLst>
                                          <p:attrName>ppt_x</p:attrName>
                                          <p:attrName>ppt_y</p:attrName>
                                        </p:attrNameLst>
                                      </p:cBhvr>
                                      <p:rCtr x="-1289" y="0"/>
                                    </p:animMotion>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63" presetClass="path" presetSubtype="0" decel="100000" fill="hold" grpId="1" nodeType="withEffect">
                                  <p:stCondLst>
                                    <p:cond delay="0"/>
                                  </p:stCondLst>
                                  <p:childTnLst>
                                    <p:animMotion origin="layout" path="M -9.9566E-8 4.1035E-6 L -0.02578 4.1035E-6 " pathEditMode="relative" rAng="0" ptsTypes="AA">
                                      <p:cBhvr>
                                        <p:cTn id="27" dur="500" spd="-100000" fill="hold"/>
                                        <p:tgtEl>
                                          <p:spTgt spid="43"/>
                                        </p:tgtEl>
                                        <p:attrNameLst>
                                          <p:attrName>ppt_x</p:attrName>
                                          <p:attrName>ppt_y</p:attrName>
                                        </p:attrNameLst>
                                      </p:cBhvr>
                                      <p:rCtr x="-1289" y="0"/>
                                    </p:animMotion>
                                  </p:childTnLst>
                                </p:cTn>
                              </p:par>
                              <p:par>
                                <p:cTn id="28" presetID="10" presetClass="entr" presetSubtype="0"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63" presetClass="path" presetSubtype="0" decel="100000" fill="hold" nodeType="withEffect">
                                  <p:stCondLst>
                                    <p:cond delay="0"/>
                                  </p:stCondLst>
                                  <p:childTnLst>
                                    <p:animMotion origin="layout" path="M -9.9566E-8 4.1035E-6 L -0.02578 4.1035E-6 " pathEditMode="relative" rAng="0" ptsTypes="AA">
                                      <p:cBhvr>
                                        <p:cTn id="32" dur="500" spd="-100000" fill="hold"/>
                                        <p:tgtEl>
                                          <p:spTgt spid="47"/>
                                        </p:tgtEl>
                                        <p:attrNameLst>
                                          <p:attrName>ppt_x</p:attrName>
                                          <p:attrName>ppt_y</p:attrName>
                                        </p:attrNameLst>
                                      </p:cBhvr>
                                      <p:rCtr x="-1289" y="0"/>
                                    </p:animMotion>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63" presetClass="path" presetSubtype="0" decel="100000" fill="hold" nodeType="withEffect">
                                  <p:stCondLst>
                                    <p:cond delay="0"/>
                                  </p:stCondLst>
                                  <p:childTnLst>
                                    <p:animMotion origin="layout" path="M -9.9566E-8 4.1035E-6 L -0.02578 4.1035E-6 " pathEditMode="relative" rAng="0" ptsTypes="AA">
                                      <p:cBhvr>
                                        <p:cTn id="37" dur="500" spd="-100000" fill="hold"/>
                                        <p:tgtEl>
                                          <p:spTgt spid="75"/>
                                        </p:tgtEl>
                                        <p:attrNameLst>
                                          <p:attrName>ppt_x</p:attrName>
                                          <p:attrName>ppt_y</p:attrName>
                                        </p:attrNameLst>
                                      </p:cBhvr>
                                      <p:rCtr x="-1289" y="0"/>
                                    </p:animMotion>
                                  </p:childTnLst>
                                </p:cTn>
                              </p:par>
                              <p:par>
                                <p:cTn id="38" presetID="10" presetClass="entr" presetSubtype="0" fill="hold"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63" presetClass="path" presetSubtype="0" decel="100000" fill="hold" nodeType="withEffect">
                                  <p:stCondLst>
                                    <p:cond delay="0"/>
                                  </p:stCondLst>
                                  <p:childTnLst>
                                    <p:animMotion origin="layout" path="M -9.9566E-8 4.1035E-6 L -0.02578 4.1035E-6 " pathEditMode="relative" rAng="0" ptsTypes="AA">
                                      <p:cBhvr>
                                        <p:cTn id="42" dur="500" spd="-100000" fill="hold"/>
                                        <p:tgtEl>
                                          <p:spTgt spid="61"/>
                                        </p:tgtEl>
                                        <p:attrNameLst>
                                          <p:attrName>ppt_x</p:attrName>
                                          <p:attrName>ppt_y</p:attrName>
                                        </p:attrNameLst>
                                      </p:cBhvr>
                                      <p:rCtr x="-1289" y="0"/>
                                    </p:animMotion>
                                  </p:childTnLst>
                                </p:cTn>
                              </p:par>
                              <p:par>
                                <p:cTn id="43" presetID="10" presetClass="entr" presetSubtype="0" fill="hold" nodeType="withEffect">
                                  <p:stCondLst>
                                    <p:cond delay="1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63" presetClass="path" presetSubtype="0" decel="100000" fill="hold" nodeType="withEffect">
                                  <p:stCondLst>
                                    <p:cond delay="100"/>
                                  </p:stCondLst>
                                  <p:childTnLst>
                                    <p:animMotion origin="layout" path="M -9.9566E-8 4.1035E-6 L -0.02578 4.1035E-6 " pathEditMode="relative" rAng="0" ptsTypes="AA">
                                      <p:cBhvr>
                                        <p:cTn id="47" dur="500" spd="-100000" fill="hold"/>
                                        <p:tgtEl>
                                          <p:spTgt spid="44"/>
                                        </p:tgtEl>
                                        <p:attrNameLst>
                                          <p:attrName>ppt_x</p:attrName>
                                          <p:attrName>ppt_y</p:attrName>
                                        </p:attrNameLst>
                                      </p:cBhvr>
                                      <p:rCtr x="-1289" y="0"/>
                                    </p:animMotion>
                                  </p:childTnLst>
                                </p:cTn>
                              </p:par>
                              <p:par>
                                <p:cTn id="48" presetID="10" presetClass="entr" presetSubtype="0" fill="hold" grpId="0" nodeType="withEffect">
                                  <p:stCondLst>
                                    <p:cond delay="400"/>
                                  </p:stCondLst>
                                  <p:childTnLst>
                                    <p:set>
                                      <p:cBhvr>
                                        <p:cTn id="49" dur="1" fill="hold">
                                          <p:stCondLst>
                                            <p:cond delay="0"/>
                                          </p:stCondLst>
                                        </p:cTn>
                                        <p:tgtEl>
                                          <p:spTgt spid="83"/>
                                        </p:tgtEl>
                                        <p:attrNameLst>
                                          <p:attrName>style.visibility</p:attrName>
                                        </p:attrNameLst>
                                      </p:cBhvr>
                                      <p:to>
                                        <p:strVal val="visible"/>
                                      </p:to>
                                    </p:set>
                                    <p:animEffect transition="in" filter="fade">
                                      <p:cBhvr>
                                        <p:cTn id="50" dur="500"/>
                                        <p:tgtEl>
                                          <p:spTgt spid="83"/>
                                        </p:tgtEl>
                                      </p:cBhvr>
                                    </p:animEffect>
                                  </p:childTnLst>
                                </p:cTn>
                              </p:par>
                              <p:par>
                                <p:cTn id="51" presetID="63" presetClass="path" presetSubtype="0" decel="100000" fill="hold" grpId="1" nodeType="withEffect">
                                  <p:stCondLst>
                                    <p:cond delay="400"/>
                                  </p:stCondLst>
                                  <p:childTnLst>
                                    <p:animMotion origin="layout" path="M -9.9566E-8 4.1035E-6 L -0.02578 4.1035E-6 " pathEditMode="relative" rAng="0" ptsTypes="AA">
                                      <p:cBhvr>
                                        <p:cTn id="52" dur="500" spd="-100000" fill="hold"/>
                                        <p:tgtEl>
                                          <p:spTgt spid="83"/>
                                        </p:tgtEl>
                                        <p:attrNameLst>
                                          <p:attrName>ppt_x</p:attrName>
                                          <p:attrName>ppt_y</p:attrName>
                                        </p:attrNameLst>
                                      </p:cBhvr>
                                      <p:rCtr x="-1289" y="0"/>
                                    </p:animMotion>
                                  </p:childTnLst>
                                </p:cTn>
                              </p:par>
                              <p:par>
                                <p:cTn id="53" presetID="10" presetClass="entr" presetSubtype="0" fill="hold" nodeType="withEffect">
                                  <p:stCondLst>
                                    <p:cond delay="400"/>
                                  </p:stCondLst>
                                  <p:childTnLst>
                                    <p:set>
                                      <p:cBhvr>
                                        <p:cTn id="54" dur="1" fill="hold">
                                          <p:stCondLst>
                                            <p:cond delay="0"/>
                                          </p:stCondLst>
                                        </p:cTn>
                                        <p:tgtEl>
                                          <p:spTgt spid="84"/>
                                        </p:tgtEl>
                                        <p:attrNameLst>
                                          <p:attrName>style.visibility</p:attrName>
                                        </p:attrNameLst>
                                      </p:cBhvr>
                                      <p:to>
                                        <p:strVal val="visible"/>
                                      </p:to>
                                    </p:set>
                                    <p:animEffect transition="in" filter="fade">
                                      <p:cBhvr>
                                        <p:cTn id="55" dur="500"/>
                                        <p:tgtEl>
                                          <p:spTgt spid="84"/>
                                        </p:tgtEl>
                                      </p:cBhvr>
                                    </p:animEffect>
                                  </p:childTnLst>
                                </p:cTn>
                              </p:par>
                              <p:par>
                                <p:cTn id="56" presetID="63" presetClass="path" presetSubtype="0" decel="100000" fill="hold" nodeType="withEffect">
                                  <p:stCondLst>
                                    <p:cond delay="400"/>
                                  </p:stCondLst>
                                  <p:childTnLst>
                                    <p:animMotion origin="layout" path="M -9.9566E-8 4.1035E-6 L -0.02578 4.1035E-6 " pathEditMode="relative" rAng="0" ptsTypes="AA">
                                      <p:cBhvr>
                                        <p:cTn id="57" dur="500" spd="-100000" fill="hold"/>
                                        <p:tgtEl>
                                          <p:spTgt spid="84"/>
                                        </p:tgtEl>
                                        <p:attrNameLst>
                                          <p:attrName>ppt_x</p:attrName>
                                          <p:attrName>ppt_y</p:attrName>
                                        </p:attrNameLst>
                                      </p:cBhvr>
                                      <p:rCtr x="-1289" y="0"/>
                                    </p:animMotion>
                                  </p:childTnLst>
                                </p:cTn>
                              </p:par>
                              <p:par>
                                <p:cTn id="58" presetID="10" presetClass="entr" presetSubtype="0" fill="hold" nodeType="withEffect">
                                  <p:stCondLst>
                                    <p:cond delay="400"/>
                                  </p:stCondLst>
                                  <p:childTnLst>
                                    <p:set>
                                      <p:cBhvr>
                                        <p:cTn id="59" dur="1" fill="hold">
                                          <p:stCondLst>
                                            <p:cond delay="0"/>
                                          </p:stCondLst>
                                        </p:cTn>
                                        <p:tgtEl>
                                          <p:spTgt spid="94"/>
                                        </p:tgtEl>
                                        <p:attrNameLst>
                                          <p:attrName>style.visibility</p:attrName>
                                        </p:attrNameLst>
                                      </p:cBhvr>
                                      <p:to>
                                        <p:strVal val="visible"/>
                                      </p:to>
                                    </p:set>
                                    <p:animEffect transition="in" filter="fade">
                                      <p:cBhvr>
                                        <p:cTn id="60" dur="500"/>
                                        <p:tgtEl>
                                          <p:spTgt spid="94"/>
                                        </p:tgtEl>
                                      </p:cBhvr>
                                    </p:animEffect>
                                  </p:childTnLst>
                                </p:cTn>
                              </p:par>
                              <p:par>
                                <p:cTn id="61" presetID="63" presetClass="path" presetSubtype="0" decel="100000" fill="hold" nodeType="withEffect">
                                  <p:stCondLst>
                                    <p:cond delay="400"/>
                                  </p:stCondLst>
                                  <p:childTnLst>
                                    <p:animMotion origin="layout" path="M -9.9566E-8 4.1035E-6 L -0.02578 4.1035E-6 " pathEditMode="relative" rAng="0" ptsTypes="AA">
                                      <p:cBhvr>
                                        <p:cTn id="62" dur="500" spd="-100000" fill="hold"/>
                                        <p:tgtEl>
                                          <p:spTgt spid="94"/>
                                        </p:tgtEl>
                                        <p:attrNameLst>
                                          <p:attrName>ppt_x</p:attrName>
                                          <p:attrName>ppt_y</p:attrName>
                                        </p:attrNameLst>
                                      </p:cBhvr>
                                      <p:rCtr x="-1289" y="0"/>
                                    </p:animMotion>
                                  </p:childTnLst>
                                </p:cTn>
                              </p:par>
                              <p:par>
                                <p:cTn id="63" presetID="10" presetClass="entr" presetSubtype="0" fill="hold" nodeType="withEffect">
                                  <p:stCondLst>
                                    <p:cond delay="40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par>
                                <p:cTn id="66" presetID="63" presetClass="path" presetSubtype="0" decel="100000" fill="hold" nodeType="withEffect">
                                  <p:stCondLst>
                                    <p:cond delay="400"/>
                                  </p:stCondLst>
                                  <p:childTnLst>
                                    <p:animMotion origin="layout" path="M -9.9566E-8 4.1035E-6 L -0.02578 4.1035E-6 " pathEditMode="relative" rAng="0" ptsTypes="AA">
                                      <p:cBhvr>
                                        <p:cTn id="67" dur="500" spd="-100000" fill="hold"/>
                                        <p:tgtEl>
                                          <p:spTgt spid="89"/>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83" grpId="0"/>
      <p:bldP spid="8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269240" y="289511"/>
            <a:ext cx="11655840" cy="899665"/>
          </a:xfrm>
        </p:spPr>
        <p:txBody>
          <a:bodyPr/>
          <a:lstStyle/>
          <a:p>
            <a:pPr>
              <a:defRPr/>
            </a:pPr>
            <a:r>
              <a:rPr lang="en-US"/>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69302" y="1546261"/>
            <a:ext cx="3836698"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155240" y="1546261"/>
            <a:ext cx="3836698"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041178" y="1546261"/>
            <a:ext cx="3881519" cy="71724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2" tIns="143401" rIns="179252" bIns="143401"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69302" y="2263495"/>
            <a:ext cx="3836699" cy="4303438"/>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TextBox 124"/>
              <p:cNvSpPr txBox="1"/>
              <p:nvPr/>
            </p:nvSpPr>
            <p:spPr>
              <a:xfrm>
                <a:off x="274701" y="2308555"/>
                <a:ext cx="3913632" cy="1318395"/>
              </a:xfrm>
              <a:prstGeom prst="rect">
                <a:avLst/>
              </a:prstGeom>
              <a:noFill/>
            </p:spPr>
            <p:txBody>
              <a:bodyPr wrap="square" lIns="182880" tIns="146304" rIns="182880" bIns="146304" rtlCol="0">
                <a:spAutoFit/>
              </a:bodyPr>
              <a:lstStyle/>
              <a:p>
                <a:pPr lvl="0">
                  <a:lnSpc>
                    <a:spcPct val="90000"/>
                  </a:lnSpc>
                </a:pPr>
                <a:r>
                  <a:rPr lang="en-US" dirty="0">
                    <a:gradFill>
                      <a:gsLst>
                        <a:gs pos="3371">
                          <a:schemeClr val="tx1"/>
                        </a:gs>
                        <a:gs pos="12360">
                          <a:schemeClr val="tx1"/>
                        </a:gs>
                      </a:gsLst>
                      <a:lin ang="5400000" scaled="0"/>
                    </a:gradFill>
                    <a:cs typeface="Segoe UI" panose="020B0502040204020203" pitchFamily="34" charset="0"/>
                  </a:rPr>
                  <a:t>Instantly trigger a serverless function to run analysis when a new file is added to a blob storage container.</a:t>
                </a:r>
              </a:p>
              <a:p>
                <a:pPr lvl="0">
                  <a:lnSpc>
                    <a:spcPct val="90000"/>
                  </a:lnSpc>
                </a:pPr>
                <a:endParaRPr lang="en-US" dirty="0">
                  <a:gradFill>
                    <a:gsLst>
                      <a:gs pos="3371">
                        <a:schemeClr val="tx1"/>
                      </a:gs>
                      <a:gs pos="12360">
                        <a:schemeClr val="tx1"/>
                      </a:gs>
                    </a:gsLst>
                    <a:lin ang="5400000" scaled="0"/>
                  </a:gradFill>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4105999" y="2263495"/>
            <a:ext cx="3885939" cy="4303438"/>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TextBox 121"/>
              <p:cNvSpPr txBox="1"/>
              <p:nvPr/>
            </p:nvSpPr>
            <p:spPr>
              <a:xfrm>
                <a:off x="4188333" y="2308555"/>
                <a:ext cx="3913632" cy="1318395"/>
              </a:xfrm>
              <a:prstGeom prst="rect">
                <a:avLst/>
              </a:prstGeom>
              <a:noFill/>
            </p:spPr>
            <p:txBody>
              <a:bodyPr wrap="square" lIns="182880" tIns="146304" rIns="182880" bIns="146304"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8041178" y="2263495"/>
            <a:ext cx="3881519" cy="4303438"/>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TextBox 130"/>
              <p:cNvSpPr txBox="1"/>
              <p:nvPr/>
            </p:nvSpPr>
            <p:spPr>
              <a:xfrm>
                <a:off x="8202420" y="2308555"/>
                <a:ext cx="3913632" cy="1318395"/>
              </a:xfrm>
              <a:prstGeom prst="rect">
                <a:avLst/>
              </a:prstGeom>
              <a:noFill/>
            </p:spPr>
            <p:txBody>
              <a:bodyPr wrap="square" lIns="182880" tIns="146304" rIns="182880" bIns="146304" rtlCol="0">
                <a:spAutoFit/>
              </a:bodyPr>
              <a:lstStyle/>
              <a:p>
                <a:pPr>
                  <a:lnSpc>
                    <a:spcPct val="90000"/>
                  </a:lnSpc>
                </a:pPr>
                <a:r>
                  <a:rPr lang="en-US" dirty="0">
                    <a:gradFill>
                      <a:gsLst>
                        <a:gs pos="3371">
                          <a:schemeClr val="tx1"/>
                        </a:gs>
                        <a:gs pos="12360">
                          <a:schemeClr val="tx1"/>
                        </a:gs>
                      </a:gsLst>
                      <a:lin ang="5400000" scaled="0"/>
                    </a:gradFill>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724345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21934" y="1547995"/>
            <a:ext cx="6469937" cy="4422488"/>
          </a:xfrm>
          <a:prstGeom prst="rect">
            <a:avLst/>
          </a:prstGeom>
        </p:spPr>
      </p:pic>
      <p:sp>
        <p:nvSpPr>
          <p:cNvPr id="2" name="Title 1"/>
          <p:cNvSpPr>
            <a:spLocks noGrp="1"/>
          </p:cNvSpPr>
          <p:nvPr>
            <p:ph type="title"/>
          </p:nvPr>
        </p:nvSpPr>
        <p:spPr/>
        <p:txBody>
          <a:bodyPr/>
          <a:lstStyle/>
          <a:p>
            <a:r>
              <a:rPr lang="en-US" dirty="0"/>
              <a:t>Azure Logic Apps</a:t>
            </a:r>
          </a:p>
        </p:txBody>
      </p:sp>
      <p:sp>
        <p:nvSpPr>
          <p:cNvPr id="5" name="Rectangle 4">
            <a:extLst>
              <a:ext uri="{FF2B5EF4-FFF2-40B4-BE49-F238E27FC236}">
                <a16:creationId xmlns:a16="http://schemas.microsoft.com/office/drawing/2014/main" id="{39F94144-08FA-41CA-B77D-588ED5B32D74}"/>
              </a:ext>
            </a:extLst>
          </p:cNvPr>
          <p:cNvSpPr/>
          <p:nvPr/>
        </p:nvSpPr>
        <p:spPr>
          <a:xfrm>
            <a:off x="2321934" y="6059176"/>
            <a:ext cx="6096000" cy="646331"/>
          </a:xfrm>
          <a:prstGeom prst="rect">
            <a:avLst/>
          </a:prstGeom>
        </p:spPr>
        <p:txBody>
          <a:bodyPr>
            <a:spAutoFit/>
          </a:bodyPr>
          <a:lstStyle/>
          <a:p>
            <a:r>
              <a:rPr lang="en-US" dirty="0">
                <a:hlinkClick r:id="rId4"/>
              </a:rPr>
              <a:t>https://docs.microsoft.com/en-us/azure/logic-apps/logic-apps-what-are-logic-apps</a:t>
            </a:r>
            <a:endParaRPr lang="en-US" dirty="0"/>
          </a:p>
        </p:txBody>
      </p:sp>
      <p:pic>
        <p:nvPicPr>
          <p:cNvPr id="6" name="Picture 5">
            <a:extLst>
              <a:ext uri="{FF2B5EF4-FFF2-40B4-BE49-F238E27FC236}">
                <a16:creationId xmlns:a16="http://schemas.microsoft.com/office/drawing/2014/main" id="{B631608D-484F-4ABC-87C1-8D9673B453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21934" y="1519119"/>
            <a:ext cx="6469937" cy="4422488"/>
          </a:xfrm>
          <a:prstGeom prst="rect">
            <a:avLst/>
          </a:prstGeom>
        </p:spPr>
      </p:pic>
    </p:spTree>
    <p:extLst>
      <p:ext uri="{BB962C8B-B14F-4D97-AF65-F5344CB8AC3E}">
        <p14:creationId xmlns:p14="http://schemas.microsoft.com/office/powerpoint/2010/main" val="133737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8815" y="1366754"/>
            <a:ext cx="3651719" cy="4480400"/>
          </a:xfrm>
          <a:prstGeom prst="rect">
            <a:avLst/>
          </a:prstGeom>
        </p:spPr>
      </p:pic>
      <p:sp>
        <p:nvSpPr>
          <p:cNvPr id="3" name="Title 2"/>
          <p:cNvSpPr>
            <a:spLocks noGrp="1"/>
          </p:cNvSpPr>
          <p:nvPr>
            <p:ph type="title"/>
          </p:nvPr>
        </p:nvSpPr>
        <p:spPr/>
        <p:txBody>
          <a:bodyPr/>
          <a:lstStyle/>
          <a:p>
            <a:r>
              <a:rPr lang="en-US" dirty="0"/>
              <a:t>Azure </a:t>
            </a:r>
            <a:r>
              <a:rPr lang="en-US" dirty="0" err="1"/>
              <a:t>Autoscale</a:t>
            </a:r>
            <a:endParaRPr lang="en-US" dirty="0"/>
          </a:p>
        </p:txBody>
      </p:sp>
      <p:sp>
        <p:nvSpPr>
          <p:cNvPr id="4" name="Rectangle 3">
            <a:extLst>
              <a:ext uri="{FF2B5EF4-FFF2-40B4-BE49-F238E27FC236}">
                <a16:creationId xmlns:a16="http://schemas.microsoft.com/office/drawing/2014/main" id="{9C2EFA5B-238D-449C-90B8-AF8080F95032}"/>
              </a:ext>
            </a:extLst>
          </p:cNvPr>
          <p:cNvSpPr/>
          <p:nvPr/>
        </p:nvSpPr>
        <p:spPr>
          <a:xfrm>
            <a:off x="1209735" y="5939907"/>
            <a:ext cx="10257182" cy="923330"/>
          </a:xfrm>
          <a:prstGeom prst="rect">
            <a:avLst/>
          </a:prstGeom>
        </p:spPr>
        <p:txBody>
          <a:bodyPr wrap="square">
            <a:spAutoFit/>
          </a:bodyPr>
          <a:lstStyle/>
          <a:p>
            <a:r>
              <a:rPr lang="en-US" dirty="0">
                <a:hlinkClick r:id="rId4"/>
              </a:rPr>
              <a:t>https://azure.microsoft.com/en-us/blog/manage-your-business-needs-with-new-enhancements-in-azure-autoscale/</a:t>
            </a:r>
            <a:endParaRPr lang="en-US" dirty="0"/>
          </a:p>
          <a:p>
            <a:endParaRPr lang="en-US" dirty="0"/>
          </a:p>
        </p:txBody>
      </p:sp>
    </p:spTree>
    <p:extLst>
      <p:ext uri="{BB962C8B-B14F-4D97-AF65-F5344CB8AC3E}">
        <p14:creationId xmlns:p14="http://schemas.microsoft.com/office/powerpoint/2010/main" val="1607231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F072B36-7D30-4840-89F7-283616241575}"/>
              </a:ext>
            </a:extLst>
          </p:cNvPr>
          <p:cNvSpPr>
            <a:spLocks noGrp="1"/>
          </p:cNvSpPr>
          <p:nvPr>
            <p:ph type="title"/>
          </p:nvPr>
        </p:nvSpPr>
        <p:spPr/>
        <p:txBody>
          <a:bodyPr>
            <a:normAutofit fontScale="90000"/>
          </a:bodyPr>
          <a:lstStyle/>
          <a:p>
            <a:r>
              <a:rPr lang="en-US" dirty="0"/>
              <a:t>Hybrid Azure Automation - DSC</a:t>
            </a:r>
          </a:p>
        </p:txBody>
      </p:sp>
      <p:sp>
        <p:nvSpPr>
          <p:cNvPr id="10" name="Text Placeholder 9">
            <a:extLst>
              <a:ext uri="{FF2B5EF4-FFF2-40B4-BE49-F238E27FC236}">
                <a16:creationId xmlns:a16="http://schemas.microsoft.com/office/drawing/2014/main" id="{0713C4AD-8562-4073-A080-B150E938A93B}"/>
              </a:ext>
            </a:extLst>
          </p:cNvPr>
          <p:cNvSpPr>
            <a:spLocks noGrp="1"/>
          </p:cNvSpPr>
          <p:nvPr>
            <p:ph type="body" sz="quarter" idx="11"/>
          </p:nvPr>
        </p:nvSpPr>
        <p:spPr>
          <a:xfrm>
            <a:off x="268080" y="1271204"/>
            <a:ext cx="6370320" cy="4641916"/>
          </a:xfrm>
        </p:spPr>
        <p:txBody>
          <a:bodyPr/>
          <a:lstStyle/>
          <a:p>
            <a:r>
              <a:rPr lang="en-US" sz="2400" dirty="0"/>
              <a:t>DSC configurations stored in Azure Automation can be directly applied to Azure virtual machines. Other physical and virtual machines can request configurations from the Azure Automation DSC pull server.</a:t>
            </a:r>
          </a:p>
          <a:p>
            <a:r>
              <a:rPr lang="en-US" sz="2400" dirty="0"/>
              <a:t>Note </a:t>
            </a:r>
          </a:p>
          <a:p>
            <a:pPr marL="342900" indent="-342900">
              <a:buFont typeface="Arial" panose="020B0604020202020204" pitchFamily="34" charset="0"/>
              <a:buChar char="•"/>
            </a:pPr>
            <a:r>
              <a:rPr lang="en-US" sz="2000" dirty="0"/>
              <a:t>TCP 443 from local to Azure</a:t>
            </a:r>
          </a:p>
          <a:p>
            <a:pPr marL="342900" indent="-342900">
              <a:buFont typeface="Arial" panose="020B0604020202020204" pitchFamily="34" charset="0"/>
              <a:buChar char="•"/>
            </a:pPr>
            <a:r>
              <a:rPr lang="en-US" sz="2000" dirty="0"/>
              <a:t>TCP 5985/5986 Hybrid Runbook Worker to local machines and resources</a:t>
            </a:r>
          </a:p>
          <a:p>
            <a:pPr marL="342900" indent="-342900">
              <a:buFont typeface="Arial" panose="020B0604020202020204" pitchFamily="34" charset="0"/>
              <a:buChar char="•"/>
            </a:pPr>
            <a:r>
              <a:rPr lang="en-US" sz="2000" dirty="0"/>
              <a:t>Hybrid Runbook worker is running locally and managing local resources</a:t>
            </a:r>
            <a:endParaRPr lang="en-US" sz="3600" dirty="0"/>
          </a:p>
        </p:txBody>
      </p:sp>
      <p:sp>
        <p:nvSpPr>
          <p:cNvPr id="8" name="Text Placeholder 7">
            <a:extLst>
              <a:ext uri="{FF2B5EF4-FFF2-40B4-BE49-F238E27FC236}">
                <a16:creationId xmlns:a16="http://schemas.microsoft.com/office/drawing/2014/main" id="{B41E7C49-A395-4F83-9DD7-4912E40D972D}"/>
              </a:ext>
            </a:extLst>
          </p:cNvPr>
          <p:cNvSpPr>
            <a:spLocks noGrp="1"/>
          </p:cNvSpPr>
          <p:nvPr>
            <p:ph type="body" sz="quarter" idx="10"/>
          </p:nvPr>
        </p:nvSpPr>
        <p:spPr/>
        <p:txBody>
          <a:bodyPr/>
          <a:lstStyle/>
          <a:p>
            <a:r>
              <a:rPr lang="en-US" dirty="0"/>
              <a:t>https://docs.microsoft.com/en-us/azure/automation/automation-offering-get-started</a:t>
            </a:r>
          </a:p>
        </p:txBody>
      </p:sp>
      <p:pic>
        <p:nvPicPr>
          <p:cNvPr id="6" name="Content Placeholder 5">
            <a:extLst>
              <a:ext uri="{FF2B5EF4-FFF2-40B4-BE49-F238E27FC236}">
                <a16:creationId xmlns:a16="http://schemas.microsoft.com/office/drawing/2014/main" id="{31E2352B-5EFA-4989-8488-C80C9084BB0B}"/>
              </a:ext>
            </a:extLst>
          </p:cNvPr>
          <p:cNvPicPr>
            <a:picLocks noGrp="1" noChangeAspect="1"/>
          </p:cNvPicPr>
          <p:nvPr>
            <p:ph type="pic" idx="4294967295"/>
          </p:nvPr>
        </p:nvPicPr>
        <p:blipFill>
          <a:blip r:embed="rId3" cstate="email">
            <a:extLst>
              <a:ext uri="{28A0092B-C50C-407E-A947-70E740481C1C}">
                <a14:useLocalDpi xmlns:a14="http://schemas.microsoft.com/office/drawing/2010/main"/>
              </a:ext>
            </a:extLst>
          </a:blip>
          <a:srcRect/>
          <a:stretch>
            <a:fillRect/>
          </a:stretch>
        </p:blipFill>
        <p:spPr>
          <a:xfrm>
            <a:off x="6811200" y="1455425"/>
            <a:ext cx="5200800" cy="4106599"/>
          </a:xfrm>
        </p:spPr>
      </p:pic>
    </p:spTree>
    <p:extLst>
      <p:ext uri="{BB962C8B-B14F-4D97-AF65-F5344CB8AC3E}">
        <p14:creationId xmlns:p14="http://schemas.microsoft.com/office/powerpoint/2010/main" val="9700547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CD91BC-334D-4129-83B6-A63616FFED6A}"/>
              </a:ext>
            </a:extLst>
          </p:cNvPr>
          <p:cNvSpPr>
            <a:spLocks noGrp="1"/>
          </p:cNvSpPr>
          <p:nvPr>
            <p:ph type="title"/>
          </p:nvPr>
        </p:nvSpPr>
        <p:spPr/>
        <p:txBody>
          <a:bodyPr>
            <a:normAutofit fontScale="90000"/>
          </a:bodyPr>
          <a:lstStyle/>
          <a:p>
            <a:r>
              <a:rPr lang="en-US" b="1" dirty="0"/>
              <a:t>Create a standalone Azure Automation account</a:t>
            </a:r>
            <a:endParaRPr lang="en-US" dirty="0"/>
          </a:p>
        </p:txBody>
      </p:sp>
      <p:sp>
        <p:nvSpPr>
          <p:cNvPr id="5" name="Content Placeholder 4">
            <a:extLst>
              <a:ext uri="{FF2B5EF4-FFF2-40B4-BE49-F238E27FC236}">
                <a16:creationId xmlns:a16="http://schemas.microsoft.com/office/drawing/2014/main" id="{7C4EAA70-A0BA-4579-9F70-A131B353E78D}"/>
              </a:ext>
            </a:extLst>
          </p:cNvPr>
          <p:cNvSpPr>
            <a:spLocks noGrp="1"/>
          </p:cNvSpPr>
          <p:nvPr>
            <p:ph idx="1"/>
          </p:nvPr>
        </p:nvSpPr>
        <p:spPr/>
        <p:txBody>
          <a:bodyPr/>
          <a:lstStyle/>
          <a:p>
            <a:r>
              <a:rPr lang="en-US" b="1" dirty="0"/>
              <a:t>Create a new Automation Account from the Azure portal</a:t>
            </a:r>
            <a:endParaRPr lang="en-US" dirty="0"/>
          </a:p>
        </p:txBody>
      </p:sp>
      <p:sp>
        <p:nvSpPr>
          <p:cNvPr id="6" name="Text Placeholder 5">
            <a:extLst>
              <a:ext uri="{FF2B5EF4-FFF2-40B4-BE49-F238E27FC236}">
                <a16:creationId xmlns:a16="http://schemas.microsoft.com/office/drawing/2014/main" id="{09B625FA-8992-4C0E-B05E-9C560109A42F}"/>
              </a:ext>
            </a:extLst>
          </p:cNvPr>
          <p:cNvSpPr>
            <a:spLocks noGrp="1"/>
          </p:cNvSpPr>
          <p:nvPr>
            <p:ph type="body" sz="quarter" idx="10"/>
          </p:nvPr>
        </p:nvSpPr>
        <p:spPr/>
        <p:txBody>
          <a:bodyPr/>
          <a:lstStyle/>
          <a:p>
            <a:r>
              <a:rPr lang="en-US" dirty="0">
                <a:hlinkClick r:id="rId3"/>
              </a:rPr>
              <a:t>https://docs.microsoft.com/en-us/azure/automation/automation-create-standalone-account</a:t>
            </a:r>
            <a:r>
              <a:rPr lang="en-US" dirty="0"/>
              <a:t> </a:t>
            </a:r>
          </a:p>
        </p:txBody>
      </p:sp>
    </p:spTree>
    <p:extLst>
      <p:ext uri="{BB962C8B-B14F-4D97-AF65-F5344CB8AC3E}">
        <p14:creationId xmlns:p14="http://schemas.microsoft.com/office/powerpoint/2010/main" val="96911505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16" name="TextBox 15"/>
          <p:cNvSpPr txBox="1"/>
          <p:nvPr/>
        </p:nvSpPr>
        <p:spPr>
          <a:xfrm rot="16200000">
            <a:off x="-1124714" y="5382782"/>
            <a:ext cx="2723282" cy="342335"/>
          </a:xfrm>
          <a:prstGeom prst="rect">
            <a:avLst/>
          </a:prstGeom>
          <a:noFill/>
        </p:spPr>
        <p:txBody>
          <a:bodyPr wrap="none" lIns="179285" tIns="143428" rIns="179285" bIns="143428" rtlCol="0">
            <a:noAutofit/>
          </a:bodyPr>
          <a:lstStyle/>
          <a:p>
            <a:pPr defTabSz="914056">
              <a:lnSpc>
                <a:spcPct val="90000"/>
              </a:lnSpc>
              <a:spcAft>
                <a:spcPts val="588"/>
              </a:spcAft>
              <a:defRPr/>
            </a:pPr>
            <a:r>
              <a:rPr lang="de-DE" sz="1176" dirty="0">
                <a:solidFill>
                  <a:srgbClr val="FFFFFF">
                    <a:lumMod val="50000"/>
                  </a:srgbClr>
                </a:solidFill>
                <a:latin typeface="Segoe UI Light"/>
              </a:rPr>
              <a:t>http://azureplatform.azurewebsites.net/</a:t>
            </a:r>
            <a:endParaRPr lang="en-US" sz="1176" dirty="0">
              <a:solidFill>
                <a:srgbClr val="FFFFFF">
                  <a:lumMod val="50000"/>
                </a:srgbClr>
              </a:solidFill>
              <a:latin typeface="Segoe UI Light"/>
            </a:endParaRPr>
          </a:p>
        </p:txBody>
      </p:sp>
      <p:sp>
        <p:nvSpPr>
          <p:cNvPr id="17" name="TextBox 16"/>
          <p:cNvSpPr txBox="1"/>
          <p:nvPr/>
        </p:nvSpPr>
        <p:spPr>
          <a:xfrm rot="16200000">
            <a:off x="10957333" y="6152857"/>
            <a:ext cx="1755247" cy="343710"/>
          </a:xfrm>
          <a:prstGeom prst="rect">
            <a:avLst/>
          </a:prstGeom>
          <a:noFill/>
        </p:spPr>
        <p:txBody>
          <a:bodyPr wrap="none" lIns="179285" tIns="143428" rIns="179285" bIns="143428" rtlCol="0">
            <a:noAutofit/>
          </a:bodyPr>
          <a:lstStyle/>
          <a:p>
            <a:pPr algn="r" defTabSz="914056">
              <a:lnSpc>
                <a:spcPct val="90000"/>
              </a:lnSpc>
              <a:spcAft>
                <a:spcPts val="588"/>
              </a:spcAft>
              <a:defRPr/>
            </a:pPr>
            <a:r>
              <a:rPr lang="de-DE" sz="1176" dirty="0">
                <a:solidFill>
                  <a:srgbClr val="FFFFFF">
                    <a:lumMod val="50000"/>
                  </a:srgbClr>
                </a:solidFill>
                <a:latin typeface="Segoe UI Light"/>
              </a:rPr>
              <a:t>* Preview Services</a:t>
            </a:r>
            <a:endParaRPr lang="en-US" sz="1176" dirty="0">
              <a:solidFill>
                <a:srgbClr val="FFFFFF">
                  <a:lumMod val="50000"/>
                </a:srgbClr>
              </a:solidFill>
              <a:latin typeface="Segoe UI Light"/>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2819" y="4385356"/>
            <a:ext cx="3019425" cy="1638300"/>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1551" y="2230738"/>
            <a:ext cx="2976563" cy="2109788"/>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84251" y="143137"/>
            <a:ext cx="2957513" cy="2095500"/>
          </a:xfrm>
          <a:prstGeom prst="rect">
            <a:avLst/>
          </a:prstGeom>
        </p:spPr>
      </p:pic>
      <p:pic>
        <p:nvPicPr>
          <p:cNvPr id="23" name="Picture 2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69169" y="6112560"/>
            <a:ext cx="10253663" cy="697815"/>
          </a:xfrm>
          <a:prstGeom prst="rect">
            <a:avLst/>
          </a:prstGeom>
        </p:spPr>
      </p:pic>
      <p:pic>
        <p:nvPicPr>
          <p:cNvPr id="19" name="Picture 1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24838" y="106241"/>
            <a:ext cx="2957513" cy="2095500"/>
          </a:xfrm>
          <a:prstGeom prst="rect">
            <a:avLst/>
          </a:prstGeom>
        </p:spPr>
      </p:pic>
      <p:pic>
        <p:nvPicPr>
          <p:cNvPr id="20" name="Picture 1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231188" y="2241812"/>
            <a:ext cx="3019425" cy="1662113"/>
          </a:xfrm>
          <a:prstGeom prst="rect">
            <a:avLst/>
          </a:prstGeom>
        </p:spPr>
      </p:pic>
      <p:pic>
        <p:nvPicPr>
          <p:cNvPr id="21" name="Picture 2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248450" y="3949254"/>
            <a:ext cx="2943225" cy="2114550"/>
          </a:xfrm>
          <a:prstGeom prst="rect">
            <a:avLst/>
          </a:prstGeom>
        </p:spPr>
      </p:pic>
      <p:pic>
        <p:nvPicPr>
          <p:cNvPr id="14" name="Picture 1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634606" y="112266"/>
            <a:ext cx="2971800" cy="2133600"/>
          </a:xfrm>
          <a:prstGeom prst="rect">
            <a:avLst/>
          </a:prstGeom>
        </p:spPr>
      </p:pic>
      <p:pic>
        <p:nvPicPr>
          <p:cNvPr id="15" name="Picture 1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639368" y="2239516"/>
            <a:ext cx="2962275" cy="1690688"/>
          </a:xfrm>
          <a:prstGeom prst="rect">
            <a:avLst/>
          </a:prstGeom>
        </p:spPr>
      </p:pic>
      <p:pic>
        <p:nvPicPr>
          <p:cNvPr id="18" name="Picture 17"/>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633018" y="3923854"/>
            <a:ext cx="2981325" cy="2138363"/>
          </a:xfrm>
          <a:prstGeom prst="rect">
            <a:avLst/>
          </a:prstGeom>
        </p:spPr>
      </p:pic>
    </p:spTree>
    <p:extLst>
      <p:ext uri="{BB962C8B-B14F-4D97-AF65-F5344CB8AC3E}">
        <p14:creationId xmlns:p14="http://schemas.microsoft.com/office/powerpoint/2010/main" val="118331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Thank You</a:t>
            </a:r>
          </a:p>
        </p:txBody>
      </p:sp>
    </p:spTree>
    <p:extLst>
      <p:ext uri="{BB962C8B-B14F-4D97-AF65-F5344CB8AC3E}">
        <p14:creationId xmlns:p14="http://schemas.microsoft.com/office/powerpoint/2010/main" val="59010015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1572441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3" name="Content Placeholder 2"/>
          <p:cNvSpPr>
            <a:spLocks noGrp="1"/>
          </p:cNvSpPr>
          <p:nvPr>
            <p:ph idx="1"/>
          </p:nvPr>
        </p:nvSpPr>
        <p:spPr>
          <a:xfrm>
            <a:off x="201592" y="1231901"/>
            <a:ext cx="8669172" cy="5404569"/>
          </a:xfrm>
        </p:spPr>
        <p:txBody>
          <a:bodyPr>
            <a:normAutofit lnSpcReduction="10000"/>
          </a:bodyPr>
          <a:lstStyle/>
          <a:p>
            <a:r>
              <a:rPr lang="en-US" dirty="0"/>
              <a:t>Detect and diagnose issues in Web apps and services</a:t>
            </a:r>
          </a:p>
          <a:p>
            <a:r>
              <a:rPr lang="en-US" dirty="0"/>
              <a:t>Alerts through email or </a:t>
            </a:r>
            <a:r>
              <a:rPr lang="en-US" dirty="0" err="1"/>
              <a:t>webhooks</a:t>
            </a:r>
            <a:endParaRPr lang="en-US" dirty="0"/>
          </a:p>
          <a:p>
            <a:r>
              <a:rPr lang="en-US" dirty="0"/>
              <a:t>Diagnose exceptions and performance issues</a:t>
            </a:r>
          </a:p>
          <a:p>
            <a:r>
              <a:rPr lang="en-US" dirty="0"/>
              <a:t>Perform root cause analysis and initiate azure automation runbook</a:t>
            </a:r>
          </a:p>
          <a:p>
            <a:r>
              <a:rPr lang="en-US" dirty="0"/>
              <a:t>Live application monitoring</a:t>
            </a:r>
          </a:p>
          <a:p>
            <a:r>
              <a:rPr lang="en-US" dirty="0"/>
              <a:t>HTTP metrics, Dependency (SQL) response times, Log tracing, View and Session counts, Server performance, Availability tests</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70763" y="870384"/>
            <a:ext cx="3030105" cy="1775173"/>
          </a:xfrm>
          <a:prstGeom prst="rect">
            <a:avLst/>
          </a:prstGeom>
        </p:spPr>
      </p:pic>
    </p:spTree>
    <p:extLst>
      <p:ext uri="{BB962C8B-B14F-4D97-AF65-F5344CB8AC3E}">
        <p14:creationId xmlns:p14="http://schemas.microsoft.com/office/powerpoint/2010/main" val="77896792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33856" y="1666534"/>
            <a:ext cx="5967503" cy="4535302"/>
          </a:xfrm>
          <a:prstGeom prst="rect">
            <a:avLst/>
          </a:prstGeom>
        </p:spPr>
      </p:pic>
    </p:spTree>
    <p:extLst>
      <p:ext uri="{BB962C8B-B14F-4D97-AF65-F5344CB8AC3E}">
        <p14:creationId xmlns:p14="http://schemas.microsoft.com/office/powerpoint/2010/main" val="86285496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Map (Insights)</a:t>
            </a:r>
          </a:p>
        </p:txBody>
      </p:sp>
      <p:sp>
        <p:nvSpPr>
          <p:cNvPr id="3" name="Content Placeholder 2"/>
          <p:cNvSpPr>
            <a:spLocks noGrp="1"/>
          </p:cNvSpPr>
          <p:nvPr>
            <p:ph idx="1"/>
          </p:nvPr>
        </p:nvSpPr>
        <p:spPr>
          <a:xfrm>
            <a:off x="201592" y="1231901"/>
            <a:ext cx="8669172" cy="5404569"/>
          </a:xfrm>
        </p:spPr>
        <p:txBody>
          <a:bodyPr>
            <a:normAutofit/>
          </a:bodyPr>
          <a:lstStyle/>
          <a:p>
            <a:br>
              <a:rPr lang="en-US" dirty="0"/>
            </a:br>
            <a:endParaRPr lang="en-US" dirty="0"/>
          </a:p>
        </p:txBody>
      </p:sp>
      <p:pic>
        <p:nvPicPr>
          <p:cNvPr id="4" name="Picture 3"/>
          <p:cNvPicPr>
            <a:picLocks noChangeAspect="1"/>
          </p:cNvPicPr>
          <p:nvPr/>
        </p:nvPicPr>
        <p:blipFill>
          <a:blip r:embed="rId3"/>
          <a:stretch>
            <a:fillRect/>
          </a:stretch>
        </p:blipFill>
        <p:spPr>
          <a:xfrm>
            <a:off x="2266950" y="2432050"/>
            <a:ext cx="7658100" cy="1993900"/>
          </a:xfrm>
          <a:prstGeom prst="rect">
            <a:avLst/>
          </a:prstGeom>
        </p:spPr>
      </p:pic>
    </p:spTree>
    <p:extLst>
      <p:ext uri="{BB962C8B-B14F-4D97-AF65-F5344CB8AC3E}">
        <p14:creationId xmlns:p14="http://schemas.microsoft.com/office/powerpoint/2010/main" val="99904569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781779" y="1231899"/>
            <a:ext cx="9377030" cy="5368926"/>
          </a:xfrm>
        </p:spPr>
      </p:pic>
    </p:spTree>
    <p:extLst>
      <p:ext uri="{BB962C8B-B14F-4D97-AF65-F5344CB8AC3E}">
        <p14:creationId xmlns:p14="http://schemas.microsoft.com/office/powerpoint/2010/main" val="14243943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Log Analytics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22350" y="1905000"/>
            <a:ext cx="10147300" cy="3048000"/>
          </a:xfrm>
          <a:prstGeom prst="rect">
            <a:avLst/>
          </a:prstGeom>
        </p:spPr>
      </p:pic>
    </p:spTree>
    <p:extLst>
      <p:ext uri="{BB962C8B-B14F-4D97-AF65-F5344CB8AC3E}">
        <p14:creationId xmlns:p14="http://schemas.microsoft.com/office/powerpoint/2010/main" val="147895745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Process Automation</a:t>
            </a:r>
          </a:p>
        </p:txBody>
      </p:sp>
      <p:pic>
        <p:nvPicPr>
          <p:cNvPr id="4" name="Picture 3"/>
          <p:cNvPicPr>
            <a:picLocks noChangeAspect="1"/>
          </p:cNvPicPr>
          <p:nvPr/>
        </p:nvPicPr>
        <p:blipFill>
          <a:blip r:embed="rId3"/>
          <a:stretch>
            <a:fillRect/>
          </a:stretch>
        </p:blipFill>
        <p:spPr>
          <a:xfrm>
            <a:off x="1022350" y="1905000"/>
            <a:ext cx="10147300" cy="3048000"/>
          </a:xfrm>
          <a:prstGeom prst="rect">
            <a:avLst/>
          </a:prstGeom>
        </p:spPr>
      </p:pic>
      <p:pic>
        <p:nvPicPr>
          <p:cNvPr id="5" name="Picture 4"/>
          <p:cNvPicPr>
            <a:picLocks noChangeAspect="1"/>
          </p:cNvPicPr>
          <p:nvPr/>
        </p:nvPicPr>
        <p:blipFill>
          <a:blip r:embed="rId4"/>
          <a:stretch>
            <a:fillRect/>
          </a:stretch>
        </p:blipFill>
        <p:spPr>
          <a:xfrm>
            <a:off x="477293" y="2342688"/>
            <a:ext cx="11226800" cy="3822700"/>
          </a:xfrm>
          <a:prstGeom prst="rect">
            <a:avLst/>
          </a:prstGeom>
        </p:spPr>
      </p:pic>
    </p:spTree>
    <p:extLst>
      <p:ext uri="{BB962C8B-B14F-4D97-AF65-F5344CB8AC3E}">
        <p14:creationId xmlns:p14="http://schemas.microsoft.com/office/powerpoint/2010/main" val="181696930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Services </a:t>
            </a:r>
            <a:r>
              <a:rPr lang="mr-IN" dirty="0"/>
              <a:t>–</a:t>
            </a:r>
            <a:r>
              <a:rPr lang="en-US" dirty="0"/>
              <a:t> Security And Compliance</a:t>
            </a:r>
          </a:p>
        </p:txBody>
      </p:sp>
      <p:pic>
        <p:nvPicPr>
          <p:cNvPr id="6" name="Content Placeholder 5"/>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1617515" y="1231901"/>
            <a:ext cx="8946356" cy="5136000"/>
          </a:xfrm>
        </p:spPr>
      </p:pic>
    </p:spTree>
    <p:extLst>
      <p:ext uri="{BB962C8B-B14F-4D97-AF65-F5344CB8AC3E}">
        <p14:creationId xmlns:p14="http://schemas.microsoft.com/office/powerpoint/2010/main" val="142693772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a:t>
            </a:r>
          </a:p>
        </p:txBody>
      </p:sp>
      <p:sp>
        <p:nvSpPr>
          <p:cNvPr id="3" name="Content Placeholder 2"/>
          <p:cNvSpPr>
            <a:spLocks noGrp="1"/>
          </p:cNvSpPr>
          <p:nvPr>
            <p:ph idx="1"/>
          </p:nvPr>
        </p:nvSpPr>
        <p:spPr/>
        <p:txBody>
          <a:bodyPr/>
          <a:lstStyle/>
          <a:p>
            <a:r>
              <a:rPr lang="en-US" dirty="0"/>
              <a:t>Use the Azure Portal to monitor Web Apps, VMs by default.</a:t>
            </a:r>
          </a:p>
          <a:p>
            <a:r>
              <a:rPr lang="en-US" dirty="0"/>
              <a:t>Good Short term solution for point-in-time view</a:t>
            </a:r>
          </a:p>
          <a:p>
            <a:r>
              <a:rPr lang="en-US" dirty="0"/>
              <a:t>Monitoring writes data to Azure Storage</a:t>
            </a:r>
          </a:p>
          <a:p>
            <a:pPr lvl="1"/>
            <a:r>
              <a:rPr lang="en-US" dirty="0"/>
              <a:t>Can use Visual Studio to view</a:t>
            </a:r>
          </a:p>
          <a:p>
            <a:r>
              <a:rPr lang="en-US" dirty="0"/>
              <a:t>Configure Alerts from the portal based on performance metrics</a:t>
            </a:r>
          </a:p>
          <a:p>
            <a:r>
              <a:rPr lang="en-US" dirty="0"/>
              <a:t>Know the SLAs</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05700" y="4432300"/>
            <a:ext cx="3089580" cy="2139950"/>
          </a:xfrm>
          <a:prstGeom prst="rect">
            <a:avLst/>
          </a:prstGeom>
        </p:spPr>
      </p:pic>
    </p:spTree>
    <p:extLst>
      <p:ext uri="{BB962C8B-B14F-4D97-AF65-F5344CB8AC3E}">
        <p14:creationId xmlns:p14="http://schemas.microsoft.com/office/powerpoint/2010/main" val="41754587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is a c</a:t>
            </a:r>
            <a:r>
              <a:rPr lang="en-US" dirty="0">
                <a:gradFill>
                  <a:gsLst>
                    <a:gs pos="2655">
                      <a:schemeClr val="tx1"/>
                    </a:gs>
                    <a:gs pos="31000">
                      <a:schemeClr val="tx1"/>
                    </a:gs>
                  </a:gsLst>
                  <a:lin ang="5400000" scaled="0"/>
                </a:gradFill>
              </a:rPr>
              <a:t>loud partnership</a:t>
            </a:r>
          </a:p>
        </p:txBody>
      </p:sp>
      <p:sp>
        <p:nvSpPr>
          <p:cNvPr id="17" name="Rectangle 16"/>
          <p:cNvSpPr/>
          <p:nvPr/>
        </p:nvSpPr>
        <p:spPr bwMode="auto">
          <a:xfrm>
            <a:off x="539284" y="1450221"/>
            <a:ext cx="5420222" cy="2551936"/>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a:solidFill>
                  <a:srgbClr val="0072C6"/>
                </a:solidFill>
                <a:latin typeface="Segoe UI Semibold" panose="020B0702040204020203" pitchFamily="34" charset="0"/>
                <a:ea typeface="Segoe UI" pitchFamily="34" charset="0"/>
                <a:cs typeface="Segoe UI Semibold" panose="020B0702040204020203" pitchFamily="34" charset="0"/>
              </a:rPr>
              <a:t>Your Organization</a:t>
            </a:r>
            <a:endParaRPr lang="en-US" sz="2800" kern="0" dirty="0">
              <a:solidFill>
                <a:srgbClr val="505050"/>
              </a:solidFill>
              <a:ea typeface="Segoe UI" pitchFamily="34" charset="0"/>
              <a:cs typeface="Segoe UI" pitchFamily="34" charset="0"/>
            </a:endParaRP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Balance of responsibility </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Cloud architectures</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Design for high-availability</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Leverage Microsoft resources</a:t>
            </a:r>
          </a:p>
          <a:p>
            <a:pPr defTabSz="932472" fontAlgn="base">
              <a:lnSpc>
                <a:spcPct val="90000"/>
              </a:lnSpc>
              <a:spcBef>
                <a:spcPct val="0"/>
              </a:spcBef>
              <a:spcAft>
                <a:spcPct val="0"/>
              </a:spcAft>
              <a:defRPr/>
            </a:pPr>
            <a:br>
              <a:rPr lang="en-US" sz="2400" kern="0" dirty="0">
                <a:solidFill>
                  <a:srgbClr val="505050"/>
                </a:solidFill>
                <a:ea typeface="Segoe UI" pitchFamily="34" charset="0"/>
                <a:cs typeface="Segoe UI" pitchFamily="34" charset="0"/>
              </a:rPr>
            </a:br>
            <a:endParaRPr lang="en-US" sz="2000" kern="0" dirty="0">
              <a:solidFill>
                <a:srgbClr val="505050"/>
              </a:solidFill>
              <a:ea typeface="Segoe UI" pitchFamily="34" charset="0"/>
              <a:cs typeface="Segoe UI" pitchFamily="34" charset="0"/>
            </a:endParaRPr>
          </a:p>
        </p:txBody>
      </p:sp>
      <p:sp>
        <p:nvSpPr>
          <p:cNvPr id="22" name="Rectangle 21"/>
          <p:cNvSpPr/>
          <p:nvPr/>
        </p:nvSpPr>
        <p:spPr bwMode="auto">
          <a:xfrm>
            <a:off x="6163506" y="1450221"/>
            <a:ext cx="5526618" cy="2551936"/>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a:solidFill>
                  <a:srgbClr val="0072C6"/>
                </a:solidFill>
                <a:latin typeface="Segoe UI Semibold" panose="020B0702040204020203" pitchFamily="34" charset="0"/>
                <a:ea typeface="Segoe UI" pitchFamily="34" charset="0"/>
                <a:cs typeface="Segoe UI Semibold" panose="020B0702040204020203" pitchFamily="34" charset="0"/>
              </a:rPr>
              <a:t>MICROSOFT RESOURCES</a:t>
            </a:r>
            <a:endParaRPr lang="en-US" sz="2000" kern="0" dirty="0">
              <a:solidFill>
                <a:srgbClr val="505050"/>
              </a:solidFill>
              <a:ea typeface="Segoe UI" pitchFamily="34" charset="0"/>
              <a:cs typeface="Segoe UI" pitchFamily="34" charset="0"/>
            </a:endParaRP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Service resiliency guide</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Cloud dev patterns &amp; practices</a:t>
            </a:r>
          </a:p>
          <a:p>
            <a:pPr defTabSz="932472" fontAlgn="base">
              <a:lnSpc>
                <a:spcPct val="90000"/>
              </a:lnSpc>
              <a:spcBef>
                <a:spcPts val="600"/>
              </a:spcBef>
              <a:spcAft>
                <a:spcPct val="0"/>
              </a:spcAft>
              <a:defRPr/>
            </a:pPr>
            <a:r>
              <a:rPr lang="en-US" sz="2000" kern="0" dirty="0">
                <a:solidFill>
                  <a:srgbClr val="505050"/>
                </a:solidFill>
                <a:ea typeface="Segoe UI" pitchFamily="34" charset="0"/>
                <a:cs typeface="Segoe UI" pitchFamily="34" charset="0"/>
              </a:rPr>
              <a:t>Proactive and reactive support </a:t>
            </a:r>
          </a:p>
          <a:p>
            <a:pPr defTabSz="932472" fontAlgn="base">
              <a:lnSpc>
                <a:spcPct val="90000"/>
              </a:lnSpc>
              <a:spcBef>
                <a:spcPct val="0"/>
              </a:spcBef>
              <a:spcAft>
                <a:spcPct val="0"/>
              </a:spcAft>
              <a:defRPr/>
            </a:pPr>
            <a:endParaRPr lang="en-US" sz="2400" kern="0" dirty="0">
              <a:solidFill>
                <a:srgbClr val="505050"/>
              </a:solidFill>
              <a:ea typeface="Segoe UI" pitchFamily="34" charset="0"/>
              <a:cs typeface="Segoe UI" pitchFamily="34" charset="0"/>
            </a:endParaRPr>
          </a:p>
        </p:txBody>
      </p:sp>
      <p:sp>
        <p:nvSpPr>
          <p:cNvPr id="7" name="Rectangle 6"/>
          <p:cNvSpPr/>
          <p:nvPr/>
        </p:nvSpPr>
        <p:spPr bwMode="auto">
          <a:xfrm>
            <a:off x="539284" y="4185969"/>
            <a:ext cx="11150840" cy="1744523"/>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2400" kern="0" dirty="0">
                <a:solidFill>
                  <a:srgbClr val="0072C6"/>
                </a:solidFill>
                <a:latin typeface="Segoe UI Semibold" panose="020B0702040204020203" pitchFamily="34" charset="0"/>
                <a:ea typeface="Segoe UI" pitchFamily="34" charset="0"/>
                <a:cs typeface="Segoe UI Semibold" panose="020B0702040204020203" pitchFamily="34" charset="0"/>
              </a:rPr>
              <a:t>CLOUD PLATFORM RELIABILITY </a:t>
            </a:r>
            <a:endParaRPr lang="en-US" sz="2400" kern="0" dirty="0">
              <a:solidFill>
                <a:srgbClr val="505050"/>
              </a:solidFill>
              <a:ea typeface="Segoe UI" pitchFamily="34" charset="0"/>
              <a:cs typeface="Segoe UI" pitchFamily="34" charset="0"/>
            </a:endParaRPr>
          </a:p>
          <a:p>
            <a:pPr defTabSz="932472" fontAlgn="base">
              <a:lnSpc>
                <a:spcPct val="90000"/>
              </a:lnSpc>
              <a:spcBef>
                <a:spcPct val="0"/>
              </a:spcBef>
              <a:spcAft>
                <a:spcPct val="0"/>
              </a:spcAft>
              <a:defRPr/>
            </a:pPr>
            <a:r>
              <a:rPr lang="en-US" sz="2000" kern="0" dirty="0">
                <a:solidFill>
                  <a:srgbClr val="505050"/>
                </a:solidFill>
                <a:ea typeface="Segoe UI" pitchFamily="34" charset="0"/>
                <a:cs typeface="Segoe UI" pitchFamily="34" charset="0"/>
              </a:rPr>
              <a:t>Availability, change orchestration, monitoring, communications, recommendations</a:t>
            </a:r>
          </a:p>
        </p:txBody>
      </p:sp>
      <p:grpSp>
        <p:nvGrpSpPr>
          <p:cNvPr id="10" name="Group 9"/>
          <p:cNvGrpSpPr/>
          <p:nvPr/>
        </p:nvGrpSpPr>
        <p:grpSpPr>
          <a:xfrm>
            <a:off x="5624376" y="3701887"/>
            <a:ext cx="913087" cy="600539"/>
            <a:chOff x="5624376" y="3701887"/>
            <a:chExt cx="913087" cy="600539"/>
          </a:xfrm>
        </p:grpSpPr>
        <p:sp>
          <p:nvSpPr>
            <p:cNvPr id="26" name="Freeform 886"/>
            <p:cNvSpPr>
              <a:spLocks/>
            </p:cNvSpPr>
            <p:nvPr/>
          </p:nvSpPr>
          <p:spPr bwMode="auto">
            <a:xfrm flipH="1">
              <a:off x="5624376" y="3701887"/>
              <a:ext cx="913087" cy="600539"/>
            </a:xfrm>
            <a:custGeom>
              <a:avLst/>
              <a:gdLst>
                <a:gd name="T0" fmla="*/ 290 w 346"/>
                <a:gd name="T1" fmla="*/ 100 h 228"/>
                <a:gd name="T2" fmla="*/ 290 w 346"/>
                <a:gd name="T3" fmla="*/ 96 h 228"/>
                <a:gd name="T4" fmla="*/ 195 w 346"/>
                <a:gd name="T5" fmla="*/ 0 h 228"/>
                <a:gd name="T6" fmla="*/ 115 w 346"/>
                <a:gd name="T7" fmla="*/ 43 h 228"/>
                <a:gd name="T8" fmla="*/ 89 w 346"/>
                <a:gd name="T9" fmla="*/ 36 h 228"/>
                <a:gd name="T10" fmla="*/ 59 w 346"/>
                <a:gd name="T11" fmla="*/ 45 h 228"/>
                <a:gd name="T12" fmla="*/ 34 w 346"/>
                <a:gd name="T13" fmla="*/ 90 h 228"/>
                <a:gd name="T14" fmla="*/ 0 w 346"/>
                <a:gd name="T15" fmla="*/ 153 h 228"/>
                <a:gd name="T16" fmla="*/ 66 w 346"/>
                <a:gd name="T17" fmla="*/ 228 h 228"/>
                <a:gd name="T18" fmla="*/ 75 w 346"/>
                <a:gd name="T19" fmla="*/ 228 h 228"/>
                <a:gd name="T20" fmla="*/ 82 w 346"/>
                <a:gd name="T21" fmla="*/ 228 h 228"/>
                <a:gd name="T22" fmla="*/ 238 w 346"/>
                <a:gd name="T23" fmla="*/ 228 h 228"/>
                <a:gd name="T24" fmla="*/ 241 w 346"/>
                <a:gd name="T25" fmla="*/ 228 h 228"/>
                <a:gd name="T26" fmla="*/ 245 w 346"/>
                <a:gd name="T27" fmla="*/ 228 h 228"/>
                <a:gd name="T28" fmla="*/ 257 w 346"/>
                <a:gd name="T29" fmla="*/ 228 h 228"/>
                <a:gd name="T30" fmla="*/ 281 w 346"/>
                <a:gd name="T31" fmla="*/ 228 h 228"/>
                <a:gd name="T32" fmla="*/ 346 w 346"/>
                <a:gd name="T33" fmla="*/ 164 h 228"/>
                <a:gd name="T34" fmla="*/ 290 w 346"/>
                <a:gd name="T35" fmla="*/ 10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228">
                  <a:moveTo>
                    <a:pt x="290" y="100"/>
                  </a:moveTo>
                  <a:cubicBezTo>
                    <a:pt x="290" y="99"/>
                    <a:pt x="290" y="97"/>
                    <a:pt x="290" y="96"/>
                  </a:cubicBezTo>
                  <a:cubicBezTo>
                    <a:pt x="290" y="43"/>
                    <a:pt x="248" y="0"/>
                    <a:pt x="195" y="0"/>
                  </a:cubicBezTo>
                  <a:cubicBezTo>
                    <a:pt x="162" y="0"/>
                    <a:pt x="133" y="17"/>
                    <a:pt x="115" y="43"/>
                  </a:cubicBezTo>
                  <a:cubicBezTo>
                    <a:pt x="108" y="38"/>
                    <a:pt x="99" y="36"/>
                    <a:pt x="89" y="36"/>
                  </a:cubicBezTo>
                  <a:cubicBezTo>
                    <a:pt x="78" y="36"/>
                    <a:pt x="67" y="39"/>
                    <a:pt x="59" y="45"/>
                  </a:cubicBezTo>
                  <a:cubicBezTo>
                    <a:pt x="44" y="55"/>
                    <a:pt x="34" y="71"/>
                    <a:pt x="34" y="90"/>
                  </a:cubicBezTo>
                  <a:cubicBezTo>
                    <a:pt x="14" y="103"/>
                    <a:pt x="0" y="127"/>
                    <a:pt x="0" y="153"/>
                  </a:cubicBezTo>
                  <a:cubicBezTo>
                    <a:pt x="0" y="192"/>
                    <a:pt x="29" y="223"/>
                    <a:pt x="66" y="228"/>
                  </a:cubicBezTo>
                  <a:cubicBezTo>
                    <a:pt x="69" y="228"/>
                    <a:pt x="72" y="228"/>
                    <a:pt x="75" y="228"/>
                  </a:cubicBezTo>
                  <a:cubicBezTo>
                    <a:pt x="77" y="228"/>
                    <a:pt x="80" y="228"/>
                    <a:pt x="82" y="228"/>
                  </a:cubicBezTo>
                  <a:cubicBezTo>
                    <a:pt x="117" y="228"/>
                    <a:pt x="199" y="228"/>
                    <a:pt x="238" y="228"/>
                  </a:cubicBezTo>
                  <a:cubicBezTo>
                    <a:pt x="239" y="228"/>
                    <a:pt x="240" y="228"/>
                    <a:pt x="241" y="228"/>
                  </a:cubicBezTo>
                  <a:cubicBezTo>
                    <a:pt x="245" y="228"/>
                    <a:pt x="245" y="228"/>
                    <a:pt x="245" y="228"/>
                  </a:cubicBezTo>
                  <a:cubicBezTo>
                    <a:pt x="247" y="228"/>
                    <a:pt x="253" y="228"/>
                    <a:pt x="257" y="228"/>
                  </a:cubicBezTo>
                  <a:cubicBezTo>
                    <a:pt x="281" y="228"/>
                    <a:pt x="281" y="228"/>
                    <a:pt x="281" y="228"/>
                  </a:cubicBezTo>
                  <a:cubicBezTo>
                    <a:pt x="317" y="227"/>
                    <a:pt x="346" y="199"/>
                    <a:pt x="346" y="164"/>
                  </a:cubicBezTo>
                  <a:cubicBezTo>
                    <a:pt x="346" y="131"/>
                    <a:pt x="322" y="104"/>
                    <a:pt x="290" y="100"/>
                  </a:cubicBezTo>
                  <a:close/>
                </a:path>
              </a:pathLst>
            </a:custGeom>
            <a:solidFill>
              <a:schemeClr val="bg1"/>
            </a:solidFill>
            <a:ln w="38100">
              <a:solidFill>
                <a:schemeClr val="bg1">
                  <a:lumMod val="75000"/>
                </a:schemeClr>
              </a:solid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sp>
          <p:nvSpPr>
            <p:cNvPr id="28" name="Plus 27"/>
            <p:cNvSpPr/>
            <p:nvPr/>
          </p:nvSpPr>
          <p:spPr>
            <a:xfrm>
              <a:off x="5907221" y="3892184"/>
              <a:ext cx="347396" cy="347396"/>
            </a:xfrm>
            <a:prstGeom prst="mathPlus">
              <a:avLst/>
            </a:prstGeom>
            <a:solidFill>
              <a:schemeClr val="bg1">
                <a:lumMod val="6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endParaRPr>
            </a:p>
          </p:txBody>
        </p:sp>
      </p:grpSp>
    </p:spTree>
    <p:extLst>
      <p:ext uri="{BB962C8B-B14F-4D97-AF65-F5344CB8AC3E}">
        <p14:creationId xmlns:p14="http://schemas.microsoft.com/office/powerpoint/2010/main" val="238303125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Availability Sets</a:t>
            </a:r>
          </a:p>
        </p:txBody>
      </p:sp>
      <p:sp>
        <p:nvSpPr>
          <p:cNvPr id="3" name="Content Placeholder 2"/>
          <p:cNvSpPr>
            <a:spLocks noGrp="1"/>
          </p:cNvSpPr>
          <p:nvPr>
            <p:ph idx="1"/>
          </p:nvPr>
        </p:nvSpPr>
        <p:spPr/>
        <p:txBody>
          <a:bodyPr/>
          <a:lstStyle/>
          <a:p>
            <a:r>
              <a:rPr lang="en-US" dirty="0"/>
              <a:t>Availability sets provide redundancy to your application. </a:t>
            </a:r>
          </a:p>
          <a:p>
            <a:r>
              <a:rPr lang="en-US" dirty="0"/>
              <a:t>Must contain the same OS and VM size</a:t>
            </a:r>
          </a:p>
          <a:p>
            <a:r>
              <a:rPr lang="en-US" dirty="0"/>
              <a:t>Used to configure Fault/Update domains</a:t>
            </a:r>
          </a:p>
          <a:p>
            <a:r>
              <a:rPr lang="en-US" dirty="0"/>
              <a:t>If using managed disks, must use a managed availability set</a:t>
            </a:r>
          </a:p>
        </p:txBody>
      </p:sp>
    </p:spTree>
    <p:extLst>
      <p:ext uri="{BB962C8B-B14F-4D97-AF65-F5344CB8AC3E}">
        <p14:creationId xmlns:p14="http://schemas.microsoft.com/office/powerpoint/2010/main" val="187765647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Domains &amp; Update Domains</a:t>
            </a:r>
          </a:p>
        </p:txBody>
      </p:sp>
      <p:sp>
        <p:nvSpPr>
          <p:cNvPr id="3" name="Content Placeholder 2"/>
          <p:cNvSpPr>
            <a:spLocks noGrp="1"/>
          </p:cNvSpPr>
          <p:nvPr>
            <p:ph idx="1"/>
          </p:nvPr>
        </p:nvSpPr>
        <p:spPr/>
        <p:txBody>
          <a:bodyPr/>
          <a:lstStyle/>
          <a:p>
            <a:r>
              <a:rPr lang="en-US" dirty="0"/>
              <a:t>Fault domains define the group of virtual machines that share a common power source and network switch.</a:t>
            </a:r>
          </a:p>
          <a:p>
            <a:r>
              <a:rPr lang="en-US" dirty="0"/>
              <a:t>Update domains indicate groups of virtual machines and underlying physical hardware that can be rebooted at the same time.</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11550" y="3722472"/>
            <a:ext cx="4464050" cy="2932327"/>
          </a:xfrm>
          <a:prstGeom prst="rect">
            <a:avLst/>
          </a:prstGeom>
        </p:spPr>
      </p:pic>
    </p:spTree>
    <p:extLst>
      <p:ext uri="{BB962C8B-B14F-4D97-AF65-F5344CB8AC3E}">
        <p14:creationId xmlns:p14="http://schemas.microsoft.com/office/powerpoint/2010/main" val="754021764"/>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8545738" y="2140367"/>
            <a:ext cx="827743" cy="995481"/>
            <a:chOff x="9379076" y="807788"/>
            <a:chExt cx="888919" cy="1178761"/>
          </a:xfrm>
        </p:grpSpPr>
        <p:grpSp>
          <p:nvGrpSpPr>
            <p:cNvPr id="4" name="Group 4"/>
            <p:cNvGrpSpPr>
              <a:grpSpLocks noChangeAspect="1"/>
            </p:cNvGrpSpPr>
            <p:nvPr/>
          </p:nvGrpSpPr>
          <p:grpSpPr bwMode="auto">
            <a:xfrm>
              <a:off x="9379076" y="807788"/>
              <a:ext cx="888919" cy="1178761"/>
              <a:chOff x="5451" y="337"/>
              <a:chExt cx="825" cy="1094"/>
            </a:xfrm>
            <a:solidFill>
              <a:srgbClr val="9FCCF0"/>
            </a:solidFill>
          </p:grpSpPr>
          <p:sp>
            <p:nvSpPr>
              <p:cNvPr id="7" name="Freeform 5"/>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8" name="Oval 6"/>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 name="Freeform 7"/>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1" name="Freeform 8"/>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 name="Freeform 9"/>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 name="Freeform 10"/>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4" name="Oval 11"/>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5" name="Freeform 12"/>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43" name="TextBox 142"/>
            <p:cNvSpPr txBox="1"/>
            <p:nvPr/>
          </p:nvSpPr>
          <p:spPr>
            <a:xfrm>
              <a:off x="9477057" y="1447863"/>
              <a:ext cx="702993" cy="257160"/>
            </a:xfrm>
            <a:prstGeom prst="rect">
              <a:avLst/>
            </a:prstGeom>
            <a:noFill/>
          </p:spPr>
          <p:txBody>
            <a:bodyPr wrap="square" lIns="0" tIns="0" rIns="0" bIns="0" rtlCol="0">
              <a:spAutoFit/>
            </a:bodyPr>
            <a:lstStyle/>
            <a:p>
              <a:pPr algn="ctr" defTabSz="914367">
                <a:lnSpc>
                  <a:spcPct val="90000"/>
                </a:lnSpc>
                <a:spcAft>
                  <a:spcPts val="588"/>
                </a:spcAft>
              </a:pPr>
              <a:r>
                <a:rPr lang="en-US" sz="1568" dirty="0">
                  <a:gradFill>
                    <a:gsLst>
                      <a:gs pos="2917">
                        <a:srgbClr val="969696"/>
                      </a:gs>
                      <a:gs pos="30000">
                        <a:srgbClr val="969696"/>
                      </a:gs>
                    </a:gsLst>
                    <a:lin ang="5400000" scaled="0"/>
                  </a:gradFill>
                  <a:latin typeface="Calibri" panose="020F0502020204030204" pitchFamily="34" charset="0"/>
                  <a:cs typeface="Calibri" panose="020F0502020204030204" pitchFamily="34" charset="0"/>
                </a:rPr>
                <a:t>DATA</a:t>
              </a:r>
            </a:p>
          </p:txBody>
        </p:sp>
      </p:grpSp>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131" name="Straight Connector 130"/>
          <p:cNvCxnSpPr/>
          <p:nvPr/>
        </p:nvCxnSpPr>
        <p:spPr>
          <a:xfrm>
            <a:off x="4085956"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2" name="Straight Connector 131"/>
          <p:cNvCxnSpPr/>
          <p:nvPr/>
        </p:nvCxnSpPr>
        <p:spPr>
          <a:xfrm>
            <a:off x="8119867" y="1923673"/>
            <a:ext cx="0" cy="3867011"/>
          </a:xfrm>
          <a:prstGeom prst="line">
            <a:avLst/>
          </a:prstGeom>
          <a:noFill/>
          <a:ln w="1270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30" name="Group 229"/>
          <p:cNvGrpSpPr/>
          <p:nvPr/>
        </p:nvGrpSpPr>
        <p:grpSpPr>
          <a:xfrm>
            <a:off x="6215612" y="1896158"/>
            <a:ext cx="1253621" cy="1746055"/>
            <a:chOff x="7267137" y="656433"/>
            <a:chExt cx="3219498" cy="1681254"/>
          </a:xfrm>
        </p:grpSpPr>
        <p:sp>
          <p:nvSpPr>
            <p:cNvPr id="232" name="Rectangle: Rounded Corners 231"/>
            <p:cNvSpPr/>
            <p:nvPr/>
          </p:nvSpPr>
          <p:spPr bwMode="auto">
            <a:xfrm>
              <a:off x="7267137" y="713579"/>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233" name="Rectangle 232"/>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Secondary site</a:t>
              </a:r>
            </a:p>
          </p:txBody>
        </p:sp>
      </p:grpSp>
      <p:sp>
        <p:nvSpPr>
          <p:cNvPr id="235" name="Title 3"/>
          <p:cNvSpPr txBox="1">
            <a:spLocks/>
          </p:cNvSpPr>
          <p:nvPr/>
        </p:nvSpPr>
        <p:spPr>
          <a:xfrm>
            <a:off x="416597" y="1113236"/>
            <a:ext cx="11657888" cy="52602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1961" spc="0" dirty="0">
                <a:solidFill>
                  <a:srgbClr val="0078D7"/>
                </a:solidFill>
                <a:latin typeface="Calibri" panose="020F0502020204030204" pitchFamily="34" charset="0"/>
                <a:cs typeface="Calibri" panose="020F0502020204030204" pitchFamily="34" charset="0"/>
              </a:rPr>
              <a:t>You need all three</a:t>
            </a:r>
          </a:p>
        </p:txBody>
      </p:sp>
      <p:grpSp>
        <p:nvGrpSpPr>
          <p:cNvPr id="236" name="Group 235"/>
          <p:cNvGrpSpPr/>
          <p:nvPr/>
        </p:nvGrpSpPr>
        <p:grpSpPr>
          <a:xfrm>
            <a:off x="1346274" y="3234002"/>
            <a:ext cx="306246" cy="294588"/>
            <a:chOff x="8329583" y="1657289"/>
            <a:chExt cx="312387" cy="300495"/>
          </a:xfrm>
        </p:grpSpPr>
        <p:cxnSp>
          <p:nvCxnSpPr>
            <p:cNvPr id="237" name="Straight Connector 236"/>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p:nvGrpSpPr>
        <p:grpSpPr>
          <a:xfrm>
            <a:off x="578421" y="1818047"/>
            <a:ext cx="3145622" cy="1824167"/>
            <a:chOff x="4420900" y="581220"/>
            <a:chExt cx="6065735" cy="1756465"/>
          </a:xfrm>
        </p:grpSpPr>
        <p:sp>
          <p:nvSpPr>
            <p:cNvPr id="268" name="Rectangle: Rounded Corners 267"/>
            <p:cNvSpPr/>
            <p:nvPr/>
          </p:nvSpPr>
          <p:spPr bwMode="auto">
            <a:xfrm>
              <a:off x="4420900" y="713579"/>
              <a:ext cx="6065735" cy="1624106"/>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269" name="Rectangle 268"/>
            <p:cNvSpPr/>
            <p:nvPr/>
          </p:nvSpPr>
          <p:spPr bwMode="auto">
            <a:xfrm>
              <a:off x="6352526" y="581220"/>
              <a:ext cx="2115990" cy="2280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Primary site</a:t>
              </a:r>
            </a:p>
          </p:txBody>
        </p:sp>
      </p:grpSp>
      <p:grpSp>
        <p:nvGrpSpPr>
          <p:cNvPr id="270" name="Group 15"/>
          <p:cNvGrpSpPr>
            <a:grpSpLocks noChangeAspect="1"/>
          </p:cNvGrpSpPr>
          <p:nvPr/>
        </p:nvGrpSpPr>
        <p:grpSpPr bwMode="auto">
          <a:xfrm>
            <a:off x="6535055" y="2182208"/>
            <a:ext cx="614806" cy="976782"/>
            <a:chOff x="3695" y="1849"/>
            <a:chExt cx="445" cy="707"/>
          </a:xfrm>
          <a:solidFill>
            <a:schemeClr val="accent4"/>
          </a:solidFill>
        </p:grpSpPr>
        <p:sp>
          <p:nvSpPr>
            <p:cNvPr id="271"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2"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3"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4"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5"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6"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7"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8"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79"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80"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92" name="Group 15"/>
          <p:cNvGrpSpPr>
            <a:grpSpLocks noChangeAspect="1"/>
          </p:cNvGrpSpPr>
          <p:nvPr/>
        </p:nvGrpSpPr>
        <p:grpSpPr bwMode="auto">
          <a:xfrm>
            <a:off x="2557196" y="2172967"/>
            <a:ext cx="614806" cy="976782"/>
            <a:chOff x="3695" y="1849"/>
            <a:chExt cx="445" cy="707"/>
          </a:xfrm>
          <a:solidFill>
            <a:schemeClr val="accent4"/>
          </a:solidFill>
        </p:grpSpPr>
        <p:sp>
          <p:nvSpPr>
            <p:cNvPr id="293"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4"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5"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6"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7"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8"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99"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0"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1"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2"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303" name="Group 15"/>
          <p:cNvGrpSpPr>
            <a:grpSpLocks noChangeAspect="1"/>
          </p:cNvGrpSpPr>
          <p:nvPr/>
        </p:nvGrpSpPr>
        <p:grpSpPr bwMode="auto">
          <a:xfrm>
            <a:off x="1201663" y="2172967"/>
            <a:ext cx="614806" cy="976782"/>
            <a:chOff x="3695" y="1849"/>
            <a:chExt cx="445" cy="707"/>
          </a:xfrm>
          <a:solidFill>
            <a:schemeClr val="accent4"/>
          </a:solidFill>
        </p:grpSpPr>
        <p:sp>
          <p:nvSpPr>
            <p:cNvPr id="304"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5"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6"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7"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09"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0"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1"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2"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313"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58" name="Group 4"/>
          <p:cNvGrpSpPr>
            <a:grpSpLocks noChangeAspect="1"/>
          </p:cNvGrpSpPr>
          <p:nvPr/>
        </p:nvGrpSpPr>
        <p:grpSpPr bwMode="auto">
          <a:xfrm>
            <a:off x="978512" y="2787114"/>
            <a:ext cx="443815" cy="441837"/>
            <a:chOff x="3693" y="1979"/>
            <a:chExt cx="449" cy="447"/>
          </a:xfrm>
        </p:grpSpPr>
        <p:sp>
          <p:nvSpPr>
            <p:cNvPr id="25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26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07" name="Rectangle 106"/>
          <p:cNvSpPr/>
          <p:nvPr/>
        </p:nvSpPr>
        <p:spPr bwMode="auto">
          <a:xfrm>
            <a:off x="488617"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High availability</a:t>
            </a:r>
          </a:p>
        </p:txBody>
      </p:sp>
      <p:sp>
        <p:nvSpPr>
          <p:cNvPr id="108" name="Text Placeholder 22"/>
          <p:cNvSpPr txBox="1">
            <a:spLocks/>
          </p:cNvSpPr>
          <p:nvPr/>
        </p:nvSpPr>
        <p:spPr>
          <a:xfrm>
            <a:off x="571672" y="4532385"/>
            <a:ext cx="2354407"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applications have a catastrophic failure, run a second instance</a:t>
            </a:r>
          </a:p>
        </p:txBody>
      </p:sp>
      <p:cxnSp>
        <p:nvCxnSpPr>
          <p:cNvPr id="109" name="Straight Connector 108"/>
          <p:cNvCxnSpPr/>
          <p:nvPr/>
        </p:nvCxnSpPr>
        <p:spPr>
          <a:xfrm>
            <a:off x="682426"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4599744" y="1878043"/>
            <a:ext cx="1253621" cy="1746056"/>
            <a:chOff x="7267137" y="656433"/>
            <a:chExt cx="3219498" cy="1486888"/>
          </a:xfrm>
        </p:grpSpPr>
        <p:sp>
          <p:nvSpPr>
            <p:cNvPr id="111" name="Rectangle: Rounded Corners 110"/>
            <p:cNvSpPr/>
            <p:nvPr/>
          </p:nvSpPr>
          <p:spPr bwMode="auto">
            <a:xfrm>
              <a:off x="7267137" y="713579"/>
              <a:ext cx="3219498" cy="1429742"/>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12" name="Rectangle 111"/>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Primary site</a:t>
              </a:r>
            </a:p>
          </p:txBody>
        </p:sp>
      </p:grpSp>
      <p:grpSp>
        <p:nvGrpSpPr>
          <p:cNvPr id="113" name="Group 112"/>
          <p:cNvGrpSpPr/>
          <p:nvPr/>
        </p:nvGrpSpPr>
        <p:grpSpPr>
          <a:xfrm>
            <a:off x="5237864" y="3234002"/>
            <a:ext cx="306246" cy="294588"/>
            <a:chOff x="8329583" y="1657289"/>
            <a:chExt cx="312387" cy="300495"/>
          </a:xfrm>
        </p:grpSpPr>
        <p:cxnSp>
          <p:nvCxnSpPr>
            <p:cNvPr id="114" name="Straight Connector 113"/>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6" name="Group 15"/>
          <p:cNvGrpSpPr>
            <a:grpSpLocks noChangeAspect="1"/>
          </p:cNvGrpSpPr>
          <p:nvPr/>
        </p:nvGrpSpPr>
        <p:grpSpPr bwMode="auto">
          <a:xfrm>
            <a:off x="5093252" y="2172967"/>
            <a:ext cx="614806" cy="976782"/>
            <a:chOff x="3695" y="1849"/>
            <a:chExt cx="445" cy="707"/>
          </a:xfrm>
          <a:solidFill>
            <a:schemeClr val="accent4"/>
          </a:solidFill>
        </p:grpSpPr>
        <p:sp>
          <p:nvSpPr>
            <p:cNvPr id="11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3" name="Line 17"/>
            <p:cNvSpPr>
              <a:spLocks noChangeShapeType="1"/>
            </p:cNvSpPr>
            <p:nvPr/>
          </p:nvSpPr>
          <p:spPr bwMode="auto">
            <a:xfrm>
              <a:off x="3695" y="194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4" name="Line 18"/>
            <p:cNvSpPr>
              <a:spLocks noChangeShapeType="1"/>
            </p:cNvSpPr>
            <p:nvPr/>
          </p:nvSpPr>
          <p:spPr bwMode="auto">
            <a:xfrm>
              <a:off x="3695" y="2063"/>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5" name="Line 19"/>
            <p:cNvSpPr>
              <a:spLocks noChangeShapeType="1"/>
            </p:cNvSpPr>
            <p:nvPr/>
          </p:nvSpPr>
          <p:spPr bwMode="auto">
            <a:xfrm>
              <a:off x="3695" y="218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28" name="Line 20"/>
            <p:cNvSpPr>
              <a:spLocks noChangeShapeType="1"/>
            </p:cNvSpPr>
            <p:nvPr/>
          </p:nvSpPr>
          <p:spPr bwMode="auto">
            <a:xfrm>
              <a:off x="3695" y="2305"/>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3" name="Line 21"/>
            <p:cNvSpPr>
              <a:spLocks noChangeShapeType="1"/>
            </p:cNvSpPr>
            <p:nvPr/>
          </p:nvSpPr>
          <p:spPr bwMode="auto">
            <a:xfrm>
              <a:off x="3695" y="2422"/>
              <a:ext cx="445" cy="0"/>
            </a:xfrm>
            <a:prstGeom prst="line">
              <a:avLst/>
            </a:prstGeom>
            <a:grpFill/>
            <a:ln w="12700" cap="rnd">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4"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5"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6"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37"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rgbClr val="9FCCF0"/>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138" name="Group 4"/>
          <p:cNvGrpSpPr>
            <a:grpSpLocks noChangeAspect="1"/>
          </p:cNvGrpSpPr>
          <p:nvPr/>
        </p:nvGrpSpPr>
        <p:grpSpPr bwMode="auto">
          <a:xfrm>
            <a:off x="4870102" y="2787114"/>
            <a:ext cx="443815" cy="441837"/>
            <a:chOff x="3693" y="1979"/>
            <a:chExt cx="449" cy="447"/>
          </a:xfrm>
        </p:grpSpPr>
        <p:sp>
          <p:nvSpPr>
            <p:cNvPr id="139" name="Oval 5"/>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140"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44" name="Rectangle 143"/>
          <p:cNvSpPr/>
          <p:nvPr/>
        </p:nvSpPr>
        <p:spPr bwMode="auto">
          <a:xfrm>
            <a:off x="4599743"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Disaster recovery</a:t>
            </a:r>
          </a:p>
        </p:txBody>
      </p:sp>
      <p:sp>
        <p:nvSpPr>
          <p:cNvPr id="145" name="Text Placeholder 22"/>
          <p:cNvSpPr txBox="1">
            <a:spLocks/>
          </p:cNvSpPr>
          <p:nvPr/>
        </p:nvSpPr>
        <p:spPr>
          <a:xfrm>
            <a:off x="4682798" y="4532385"/>
            <a:ext cx="3011200" cy="751272"/>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applications have a catastrophic failure, run them in Azure or a secondary datacenter</a:t>
            </a:r>
          </a:p>
        </p:txBody>
      </p:sp>
      <p:cxnSp>
        <p:nvCxnSpPr>
          <p:cNvPr id="146" name="Straight Connector 145"/>
          <p:cNvCxnSpPr/>
          <p:nvPr/>
        </p:nvCxnSpPr>
        <p:spPr>
          <a:xfrm>
            <a:off x="4793552"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bwMode="auto">
          <a:xfrm>
            <a:off x="8282156" y="3779433"/>
            <a:ext cx="2182649" cy="5976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65" kern="0" spc="49" dirty="0">
                <a:solidFill>
                  <a:srgbClr val="0078D7"/>
                </a:solidFill>
                <a:latin typeface="Calibri" panose="020F0502020204030204" pitchFamily="34" charset="0"/>
                <a:cs typeface="Calibri" panose="020F0502020204030204" pitchFamily="34" charset="0"/>
              </a:rPr>
              <a:t>Backup</a:t>
            </a:r>
          </a:p>
        </p:txBody>
      </p:sp>
      <p:sp>
        <p:nvSpPr>
          <p:cNvPr id="149" name="Text Placeholder 22"/>
          <p:cNvSpPr txBox="1">
            <a:spLocks/>
          </p:cNvSpPr>
          <p:nvPr/>
        </p:nvSpPr>
        <p:spPr>
          <a:xfrm>
            <a:off x="8365211" y="4532384"/>
            <a:ext cx="3011200" cy="561185"/>
          </a:xfrm>
          <a:prstGeom prst="rect">
            <a:avLst/>
          </a:prstGeom>
        </p:spPr>
        <p:txBody>
          <a:bodyPr wrap="square" lIns="89630" tIns="89630" rIns="89630" bIns="89630">
            <a:spAutoFit/>
          </a:bodyPr>
          <a:lstStyle>
            <a:defPPr>
              <a:defRPr lang="en-US"/>
            </a:defPPr>
            <a:lvl1pPr lvl="0" indent="0" algn="ctr" defTabSz="913505" fontAlgn="base">
              <a:lnSpc>
                <a:spcPct val="90000"/>
              </a:lnSpc>
              <a:spcBef>
                <a:spcPct val="20000"/>
              </a:spcBef>
              <a:spcAft>
                <a:spcPct val="0"/>
              </a:spcAft>
              <a:buSzPct val="90000"/>
              <a:buFontTx/>
              <a:buNone/>
              <a:defRPr baseline="0">
                <a:solidFill>
                  <a:srgbClr val="505050"/>
                </a:solidFill>
                <a:latin typeface="Segoe UI Semibold" panose="020B0702040204020203" pitchFamily="34" charset="0"/>
                <a:ea typeface="ＭＳ Ｐゴシック" charset="0"/>
                <a:cs typeface="Segoe UI Semibold" panose="020B0702040204020203" pitchFamily="34" charset="0"/>
              </a:defRPr>
            </a:lvl1pPr>
            <a:lvl2pPr marL="336145" indent="0" defTabSz="913505" fontAlgn="base">
              <a:lnSpc>
                <a:spcPct val="90000"/>
              </a:lnSpc>
              <a:spcBef>
                <a:spcPct val="20000"/>
              </a:spcBef>
              <a:spcAft>
                <a:spcPct val="0"/>
              </a:spcAft>
              <a:buSzPct val="90000"/>
              <a:buFontTx/>
              <a:buNone/>
              <a:defRPr sz="1400">
                <a:solidFill>
                  <a:schemeClr val="tx2"/>
                </a:solidFill>
                <a:ea typeface="ＭＳ Ｐゴシック" charset="0"/>
              </a:defRPr>
            </a:lvl2pPr>
            <a:lvl3pPr marL="560241" indent="0" defTabSz="913505" fontAlgn="base">
              <a:lnSpc>
                <a:spcPct val="90000"/>
              </a:lnSpc>
              <a:spcBef>
                <a:spcPct val="20000"/>
              </a:spcBef>
              <a:spcAft>
                <a:spcPct val="0"/>
              </a:spcAft>
              <a:buSzPct val="90000"/>
              <a:buFontTx/>
              <a:buNone/>
              <a:defRPr sz="1400">
                <a:solidFill>
                  <a:schemeClr val="tx2"/>
                </a:solidFill>
                <a:ea typeface="ＭＳ Ｐゴシック" charset="0"/>
              </a:defRPr>
            </a:lvl3pPr>
            <a:lvl4pPr marL="784338" indent="0" defTabSz="913505" fontAlgn="base">
              <a:lnSpc>
                <a:spcPct val="90000"/>
              </a:lnSpc>
              <a:spcBef>
                <a:spcPct val="20000"/>
              </a:spcBef>
              <a:spcAft>
                <a:spcPct val="0"/>
              </a:spcAft>
              <a:buSzPct val="90000"/>
              <a:buFontTx/>
              <a:buNone/>
              <a:defRPr sz="1400">
                <a:solidFill>
                  <a:schemeClr val="tx2"/>
                </a:solidFill>
                <a:ea typeface="ＭＳ Ｐゴシック" charset="0"/>
              </a:defRPr>
            </a:lvl4pPr>
            <a:lvl5pPr marL="1008434" indent="0" defTabSz="913505" fontAlgn="base">
              <a:lnSpc>
                <a:spcPct val="90000"/>
              </a:lnSpc>
              <a:spcBef>
                <a:spcPct val="20000"/>
              </a:spcBef>
              <a:spcAft>
                <a:spcPct val="0"/>
              </a:spcAft>
              <a:buSzPct val="90000"/>
              <a:buFontTx/>
              <a:buNone/>
              <a:defRPr sz="1400">
                <a:solidFill>
                  <a:schemeClr val="tx2"/>
                </a:solidFill>
                <a:ea typeface="ＭＳ Ｐゴシック" charset="0"/>
              </a:defRPr>
            </a:lvl5pPr>
            <a:lvl6pPr marL="2514931" indent="-228632" defTabSz="914523">
              <a:spcBef>
                <a:spcPct val="20000"/>
              </a:spcBef>
              <a:buFont typeface="Arial" pitchFamily="34" charset="0"/>
              <a:buChar char="•"/>
              <a:defRPr sz="1960"/>
            </a:lvl6pPr>
            <a:lvl7pPr marL="2972195" indent="-228632" defTabSz="914523">
              <a:spcBef>
                <a:spcPct val="20000"/>
              </a:spcBef>
              <a:buFont typeface="Arial" pitchFamily="34" charset="0"/>
              <a:buChar char="•"/>
              <a:defRPr sz="1960"/>
            </a:lvl7pPr>
            <a:lvl8pPr marL="3429454" indent="-228632" defTabSz="914523">
              <a:spcBef>
                <a:spcPct val="20000"/>
              </a:spcBef>
              <a:buFont typeface="Arial" pitchFamily="34" charset="0"/>
              <a:buChar char="•"/>
              <a:defRPr sz="1960"/>
            </a:lvl8pPr>
            <a:lvl9pPr marL="3886718" indent="-228632" defTabSz="914523">
              <a:spcBef>
                <a:spcPct val="20000"/>
              </a:spcBef>
              <a:buFont typeface="Arial" pitchFamily="34" charset="0"/>
              <a:buChar char="•"/>
              <a:defRPr sz="1960"/>
            </a:lvl9pPr>
          </a:lstStyle>
          <a:p>
            <a:pPr algn="l" defTabSz="913330"/>
            <a:r>
              <a:rPr lang="en-US" sz="1372" dirty="0">
                <a:solidFill>
                  <a:srgbClr val="969696"/>
                </a:solidFill>
                <a:latin typeface="Calibri" panose="020F0502020204030204" pitchFamily="34" charset="0"/>
                <a:cs typeface="Calibri" panose="020F0502020204030204" pitchFamily="34" charset="0"/>
              </a:rPr>
              <a:t>When your data is corrupted, deleted or lost you can restore it</a:t>
            </a:r>
          </a:p>
        </p:txBody>
      </p:sp>
      <p:cxnSp>
        <p:nvCxnSpPr>
          <p:cNvPr id="151" name="Straight Connector 150"/>
          <p:cNvCxnSpPr/>
          <p:nvPr/>
        </p:nvCxnSpPr>
        <p:spPr>
          <a:xfrm>
            <a:off x="8475965" y="4366542"/>
            <a:ext cx="499393" cy="0"/>
          </a:xfrm>
          <a:prstGeom prst="line">
            <a:avLst/>
          </a:prstGeom>
          <a:ln w="31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9" name="Group 4">
            <a:extLst>
              <a:ext uri="{FF2B5EF4-FFF2-40B4-BE49-F238E27FC236}">
                <a16:creationId xmlns:a16="http://schemas.microsoft.com/office/drawing/2014/main" id="{1D50BE9C-25D2-4A28-8AC5-A6908FF30E57}"/>
              </a:ext>
            </a:extLst>
          </p:cNvPr>
          <p:cNvGrpSpPr>
            <a:grpSpLocks noChangeAspect="1"/>
          </p:cNvGrpSpPr>
          <p:nvPr/>
        </p:nvGrpSpPr>
        <p:grpSpPr bwMode="auto">
          <a:xfrm>
            <a:off x="9306335" y="2743697"/>
            <a:ext cx="443815" cy="441837"/>
            <a:chOff x="3693" y="1979"/>
            <a:chExt cx="449" cy="447"/>
          </a:xfrm>
        </p:grpSpPr>
        <p:sp>
          <p:nvSpPr>
            <p:cNvPr id="120" name="Oval 5">
              <a:extLst>
                <a:ext uri="{FF2B5EF4-FFF2-40B4-BE49-F238E27FC236}">
                  <a16:creationId xmlns:a16="http://schemas.microsoft.com/office/drawing/2014/main" id="{088A0AFA-FD7A-4665-BF57-F22621175167}"/>
                </a:ext>
              </a:extLst>
            </p:cNvPr>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Calibri" panose="020F0502020204030204" pitchFamily="34" charset="0"/>
                <a:cs typeface="Calibri" panose="020F0502020204030204" pitchFamily="34" charset="0"/>
              </a:endParaRPr>
            </a:p>
          </p:txBody>
        </p:sp>
        <p:sp>
          <p:nvSpPr>
            <p:cNvPr id="121" name="Freeform 6">
              <a:extLst>
                <a:ext uri="{FF2B5EF4-FFF2-40B4-BE49-F238E27FC236}">
                  <a16:creationId xmlns:a16="http://schemas.microsoft.com/office/drawing/2014/main" id="{EBA59E7C-7157-4607-B775-96509CC55E8B}"/>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4" name="Group 23">
            <a:extLst>
              <a:ext uri="{FF2B5EF4-FFF2-40B4-BE49-F238E27FC236}">
                <a16:creationId xmlns:a16="http://schemas.microsoft.com/office/drawing/2014/main" id="{368B9502-39BB-4626-A772-CE885A535E79}"/>
              </a:ext>
            </a:extLst>
          </p:cNvPr>
          <p:cNvGrpSpPr/>
          <p:nvPr/>
        </p:nvGrpSpPr>
        <p:grpSpPr>
          <a:xfrm>
            <a:off x="6595441" y="3236873"/>
            <a:ext cx="422427" cy="315895"/>
            <a:chOff x="6801732" y="3273980"/>
            <a:chExt cx="430898" cy="322229"/>
          </a:xfrm>
        </p:grpSpPr>
        <p:cxnSp>
          <p:nvCxnSpPr>
            <p:cNvPr id="122" name="Straight Connector 121">
              <a:extLst>
                <a:ext uri="{FF2B5EF4-FFF2-40B4-BE49-F238E27FC236}">
                  <a16:creationId xmlns:a16="http://schemas.microsoft.com/office/drawing/2014/main" id="{3BD3595B-A0BD-4A7D-87EE-2B4F0DAA0978}"/>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3CE33F6-8649-4070-BB38-6A5785E720E1}"/>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1ABFC18C-56DB-43F1-926F-C94C95898F5A}"/>
              </a:ext>
            </a:extLst>
          </p:cNvPr>
          <p:cNvGrpSpPr/>
          <p:nvPr/>
        </p:nvGrpSpPr>
        <p:grpSpPr>
          <a:xfrm>
            <a:off x="10727528" y="3236370"/>
            <a:ext cx="422427" cy="315895"/>
            <a:chOff x="6801732" y="3273980"/>
            <a:chExt cx="430898" cy="322229"/>
          </a:xfrm>
        </p:grpSpPr>
        <p:cxnSp>
          <p:nvCxnSpPr>
            <p:cNvPr id="129" name="Straight Connector 128">
              <a:extLst>
                <a:ext uri="{FF2B5EF4-FFF2-40B4-BE49-F238E27FC236}">
                  <a16:creationId xmlns:a16="http://schemas.microsoft.com/office/drawing/2014/main" id="{5C974BFB-3441-498B-AE5F-826858282B3E}"/>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776DC07-0E7C-43E0-BA33-0F37A9F344B9}"/>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611BB24C-E9F3-4081-AEE7-8D4719ED76D4}"/>
              </a:ext>
            </a:extLst>
          </p:cNvPr>
          <p:cNvGrpSpPr/>
          <p:nvPr/>
        </p:nvGrpSpPr>
        <p:grpSpPr>
          <a:xfrm>
            <a:off x="2642363" y="3243327"/>
            <a:ext cx="422427" cy="315895"/>
            <a:chOff x="6801732" y="3273980"/>
            <a:chExt cx="430898" cy="322229"/>
          </a:xfrm>
        </p:grpSpPr>
        <p:cxnSp>
          <p:nvCxnSpPr>
            <p:cNvPr id="153" name="Straight Connector 152">
              <a:extLst>
                <a:ext uri="{FF2B5EF4-FFF2-40B4-BE49-F238E27FC236}">
                  <a16:creationId xmlns:a16="http://schemas.microsoft.com/office/drawing/2014/main" id="{FF2123DB-B4FB-4F8B-873D-213659EFCF3D}"/>
                </a:ext>
              </a:extLst>
            </p:cNvPr>
            <p:cNvCxnSpPr>
              <a:cxnSpLocks/>
            </p:cNvCxnSpPr>
            <p:nvPr/>
          </p:nvCxnSpPr>
          <p:spPr>
            <a:xfrm flipV="1">
              <a:off x="6925153" y="3273980"/>
              <a:ext cx="307477" cy="322229"/>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DCA67D5-4314-4E88-A570-A23DA52ABCE8}"/>
                </a:ext>
              </a:extLst>
            </p:cNvPr>
            <p:cNvCxnSpPr/>
            <p:nvPr/>
          </p:nvCxnSpPr>
          <p:spPr>
            <a:xfrm>
              <a:off x="6801732" y="3461180"/>
              <a:ext cx="123419" cy="127932"/>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52942AF2-8E4B-4D93-A4D1-1DF01D854D8D}"/>
              </a:ext>
            </a:extLst>
          </p:cNvPr>
          <p:cNvGrpSpPr/>
          <p:nvPr/>
        </p:nvGrpSpPr>
        <p:grpSpPr>
          <a:xfrm>
            <a:off x="8821197" y="3245407"/>
            <a:ext cx="306246" cy="294588"/>
            <a:chOff x="8329583" y="1657289"/>
            <a:chExt cx="312387" cy="300495"/>
          </a:xfrm>
        </p:grpSpPr>
        <p:cxnSp>
          <p:nvCxnSpPr>
            <p:cNvPr id="167" name="Straight Connector 166">
              <a:extLst>
                <a:ext uri="{FF2B5EF4-FFF2-40B4-BE49-F238E27FC236}">
                  <a16:creationId xmlns:a16="http://schemas.microsoft.com/office/drawing/2014/main" id="{F175A191-1D8F-4D64-AFB8-B6F2A691B100}"/>
                </a:ext>
              </a:extLst>
            </p:cNvPr>
            <p:cNvCxnSpPr>
              <a:cxnSpLocks/>
            </p:cNvCxnSpPr>
            <p:nvPr/>
          </p:nvCxnSpPr>
          <p:spPr>
            <a:xfrm rot="16200000">
              <a:off x="8329583" y="1657289"/>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885340D2-1648-41CB-9E5E-7C0A6A6008A5}"/>
                </a:ext>
              </a:extLst>
            </p:cNvPr>
            <p:cNvCxnSpPr/>
            <p:nvPr/>
          </p:nvCxnSpPr>
          <p:spPr>
            <a:xfrm>
              <a:off x="8344404" y="1660218"/>
              <a:ext cx="297566" cy="297566"/>
            </a:xfrm>
            <a:prstGeom prst="line">
              <a:avLst/>
            </a:prstGeom>
            <a:ln>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5A677971-5AA8-4472-B808-63D7A358EE86}"/>
              </a:ext>
            </a:extLst>
          </p:cNvPr>
          <p:cNvGrpSpPr/>
          <p:nvPr/>
        </p:nvGrpSpPr>
        <p:grpSpPr>
          <a:xfrm>
            <a:off x="10474665" y="2138186"/>
            <a:ext cx="827743" cy="995481"/>
            <a:chOff x="9379076" y="807788"/>
            <a:chExt cx="888919" cy="1178761"/>
          </a:xfrm>
        </p:grpSpPr>
        <p:grpSp>
          <p:nvGrpSpPr>
            <p:cNvPr id="177" name="Group 4">
              <a:extLst>
                <a:ext uri="{FF2B5EF4-FFF2-40B4-BE49-F238E27FC236}">
                  <a16:creationId xmlns:a16="http://schemas.microsoft.com/office/drawing/2014/main" id="{9648E2CB-1BE1-485E-966A-11D36AE40C49}"/>
                </a:ext>
              </a:extLst>
            </p:cNvPr>
            <p:cNvGrpSpPr>
              <a:grpSpLocks noChangeAspect="1"/>
            </p:cNvGrpSpPr>
            <p:nvPr/>
          </p:nvGrpSpPr>
          <p:grpSpPr bwMode="auto">
            <a:xfrm>
              <a:off x="9379076" y="807788"/>
              <a:ext cx="888919" cy="1178761"/>
              <a:chOff x="5451" y="337"/>
              <a:chExt cx="825" cy="1094"/>
            </a:xfrm>
            <a:solidFill>
              <a:srgbClr val="9FCCF0"/>
            </a:solidFill>
          </p:grpSpPr>
          <p:sp>
            <p:nvSpPr>
              <p:cNvPr id="179" name="Freeform 5">
                <a:extLst>
                  <a:ext uri="{FF2B5EF4-FFF2-40B4-BE49-F238E27FC236}">
                    <a16:creationId xmlns:a16="http://schemas.microsoft.com/office/drawing/2014/main" id="{2D17533F-5D32-42F1-BD67-A2488E63837F}"/>
                  </a:ext>
                </a:extLst>
              </p:cNvPr>
              <p:cNvSpPr>
                <a:spLocks/>
              </p:cNvSpPr>
              <p:nvPr/>
            </p:nvSpPr>
            <p:spPr bwMode="auto">
              <a:xfrm>
                <a:off x="5451" y="486"/>
                <a:ext cx="825" cy="945"/>
              </a:xfrm>
              <a:custGeom>
                <a:avLst/>
                <a:gdLst>
                  <a:gd name="T0" fmla="*/ 0 w 437"/>
                  <a:gd name="T1" fmla="*/ 0 h 501"/>
                  <a:gd name="T2" fmla="*/ 0 w 437"/>
                  <a:gd name="T3" fmla="*/ 421 h 501"/>
                  <a:gd name="T4" fmla="*/ 215 w 437"/>
                  <a:gd name="T5" fmla="*/ 501 h 501"/>
                  <a:gd name="T6" fmla="*/ 215 w 437"/>
                  <a:gd name="T7" fmla="*/ 501 h 501"/>
                  <a:gd name="T8" fmla="*/ 218 w 437"/>
                  <a:gd name="T9" fmla="*/ 501 h 501"/>
                  <a:gd name="T10" fmla="*/ 437 w 437"/>
                  <a:gd name="T11" fmla="*/ 421 h 501"/>
                  <a:gd name="T12" fmla="*/ 437 w 437"/>
                  <a:gd name="T13" fmla="*/ 0 h 501"/>
                </a:gdLst>
                <a:ahLst/>
                <a:cxnLst>
                  <a:cxn ang="0">
                    <a:pos x="T0" y="T1"/>
                  </a:cxn>
                  <a:cxn ang="0">
                    <a:pos x="T2" y="T3"/>
                  </a:cxn>
                  <a:cxn ang="0">
                    <a:pos x="T4" y="T5"/>
                  </a:cxn>
                  <a:cxn ang="0">
                    <a:pos x="T6" y="T7"/>
                  </a:cxn>
                  <a:cxn ang="0">
                    <a:pos x="T8" y="T9"/>
                  </a:cxn>
                  <a:cxn ang="0">
                    <a:pos x="T10" y="T11"/>
                  </a:cxn>
                  <a:cxn ang="0">
                    <a:pos x="T12" y="T13"/>
                  </a:cxn>
                </a:cxnLst>
                <a:rect l="0" t="0" r="r" b="b"/>
                <a:pathLst>
                  <a:path w="437" h="501">
                    <a:moveTo>
                      <a:pt x="0" y="0"/>
                    </a:moveTo>
                    <a:cubicBezTo>
                      <a:pt x="0" y="421"/>
                      <a:pt x="0" y="421"/>
                      <a:pt x="0" y="421"/>
                    </a:cubicBezTo>
                    <a:cubicBezTo>
                      <a:pt x="0" y="465"/>
                      <a:pt x="96" y="500"/>
                      <a:pt x="215" y="501"/>
                    </a:cubicBezTo>
                    <a:cubicBezTo>
                      <a:pt x="215" y="501"/>
                      <a:pt x="215" y="501"/>
                      <a:pt x="215" y="501"/>
                    </a:cubicBezTo>
                    <a:cubicBezTo>
                      <a:pt x="218" y="501"/>
                      <a:pt x="218" y="501"/>
                      <a:pt x="218" y="501"/>
                    </a:cubicBezTo>
                    <a:cubicBezTo>
                      <a:pt x="339" y="501"/>
                      <a:pt x="437" y="465"/>
                      <a:pt x="437" y="421"/>
                    </a:cubicBezTo>
                    <a:cubicBezTo>
                      <a:pt x="437" y="0"/>
                      <a:pt x="437" y="0"/>
                      <a:pt x="437"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0" name="Oval 6">
                <a:extLst>
                  <a:ext uri="{FF2B5EF4-FFF2-40B4-BE49-F238E27FC236}">
                    <a16:creationId xmlns:a16="http://schemas.microsoft.com/office/drawing/2014/main" id="{6B3F1DB9-2082-4C4E-AFA3-5B1ED5EA5676}"/>
                  </a:ext>
                </a:extLst>
              </p:cNvPr>
              <p:cNvSpPr>
                <a:spLocks noChangeArrowheads="1"/>
              </p:cNvSpPr>
              <p:nvPr/>
            </p:nvSpPr>
            <p:spPr bwMode="auto">
              <a:xfrm>
                <a:off x="5451" y="337"/>
                <a:ext cx="825" cy="2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1" name="Freeform 7">
                <a:extLst>
                  <a:ext uri="{FF2B5EF4-FFF2-40B4-BE49-F238E27FC236}">
                    <a16:creationId xmlns:a16="http://schemas.microsoft.com/office/drawing/2014/main" id="{0148563B-34EA-4C75-B701-7C14B344BA18}"/>
                  </a:ext>
                </a:extLst>
              </p:cNvPr>
              <p:cNvSpPr>
                <a:spLocks/>
              </p:cNvSpPr>
              <p:nvPr/>
            </p:nvSpPr>
            <p:spPr bwMode="auto">
              <a:xfrm>
                <a:off x="5451" y="750"/>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2" name="Freeform 8">
                <a:extLst>
                  <a:ext uri="{FF2B5EF4-FFF2-40B4-BE49-F238E27FC236}">
                    <a16:creationId xmlns:a16="http://schemas.microsoft.com/office/drawing/2014/main" id="{8F1BCEFB-0EE9-4DCA-8764-FF73CBD78259}"/>
                  </a:ext>
                </a:extLst>
              </p:cNvPr>
              <p:cNvSpPr>
                <a:spLocks/>
              </p:cNvSpPr>
              <p:nvPr/>
            </p:nvSpPr>
            <p:spPr bwMode="auto">
              <a:xfrm>
                <a:off x="5451" y="1282"/>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3" name="Freeform 9">
                <a:extLst>
                  <a:ext uri="{FF2B5EF4-FFF2-40B4-BE49-F238E27FC236}">
                    <a16:creationId xmlns:a16="http://schemas.microsoft.com/office/drawing/2014/main" id="{6CBA5CEB-E26C-4B29-B9C7-8907B4C6448A}"/>
                  </a:ext>
                </a:extLst>
              </p:cNvPr>
              <p:cNvSpPr>
                <a:spLocks/>
              </p:cNvSpPr>
              <p:nvPr/>
            </p:nvSpPr>
            <p:spPr bwMode="auto">
              <a:xfrm>
                <a:off x="5451" y="484"/>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4" name="Freeform 10">
                <a:extLst>
                  <a:ext uri="{FF2B5EF4-FFF2-40B4-BE49-F238E27FC236}">
                    <a16:creationId xmlns:a16="http://schemas.microsoft.com/office/drawing/2014/main" id="{6430AC93-013D-47FF-8933-25A7ECC77D30}"/>
                  </a:ext>
                </a:extLst>
              </p:cNvPr>
              <p:cNvSpPr>
                <a:spLocks/>
              </p:cNvSpPr>
              <p:nvPr/>
            </p:nvSpPr>
            <p:spPr bwMode="auto">
              <a:xfrm>
                <a:off x="5451" y="1016"/>
                <a:ext cx="825" cy="149"/>
              </a:xfrm>
              <a:custGeom>
                <a:avLst/>
                <a:gdLst>
                  <a:gd name="T0" fmla="*/ 437 w 437"/>
                  <a:gd name="T1" fmla="*/ 0 h 79"/>
                  <a:gd name="T2" fmla="*/ 218 w 437"/>
                  <a:gd name="T3" fmla="*/ 79 h 79"/>
                  <a:gd name="T4" fmla="*/ 0 w 437"/>
                  <a:gd name="T5" fmla="*/ 0 h 79"/>
                </a:gdLst>
                <a:ahLst/>
                <a:cxnLst>
                  <a:cxn ang="0">
                    <a:pos x="T0" y="T1"/>
                  </a:cxn>
                  <a:cxn ang="0">
                    <a:pos x="T2" y="T3"/>
                  </a:cxn>
                  <a:cxn ang="0">
                    <a:pos x="T4" y="T5"/>
                  </a:cxn>
                </a:cxnLst>
                <a:rect l="0" t="0" r="r" b="b"/>
                <a:pathLst>
                  <a:path w="437" h="79">
                    <a:moveTo>
                      <a:pt x="437" y="0"/>
                    </a:moveTo>
                    <a:cubicBezTo>
                      <a:pt x="437" y="44"/>
                      <a:pt x="339" y="79"/>
                      <a:pt x="218" y="79"/>
                    </a:cubicBezTo>
                    <a:cubicBezTo>
                      <a:pt x="97" y="79"/>
                      <a:pt x="0" y="44"/>
                      <a:pt x="0" y="0"/>
                    </a:cubicBezTo>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5" name="Oval 11">
                <a:extLst>
                  <a:ext uri="{FF2B5EF4-FFF2-40B4-BE49-F238E27FC236}">
                    <a16:creationId xmlns:a16="http://schemas.microsoft.com/office/drawing/2014/main" id="{A30F4E9C-17A6-4DF1-894B-8983031FFFC5}"/>
                  </a:ext>
                </a:extLst>
              </p:cNvPr>
              <p:cNvSpPr>
                <a:spLocks noChangeArrowheads="1"/>
              </p:cNvSpPr>
              <p:nvPr/>
            </p:nvSpPr>
            <p:spPr bwMode="auto">
              <a:xfrm>
                <a:off x="5534" y="379"/>
                <a:ext cx="657" cy="198"/>
              </a:xfrm>
              <a:prstGeom prst="ellipse">
                <a:avLst/>
              </a:pr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186" name="Freeform 12">
                <a:extLst>
                  <a:ext uri="{FF2B5EF4-FFF2-40B4-BE49-F238E27FC236}">
                    <a16:creationId xmlns:a16="http://schemas.microsoft.com/office/drawing/2014/main" id="{0FE0ADD0-1589-4792-A355-9F8AF0414441}"/>
                  </a:ext>
                </a:extLst>
              </p:cNvPr>
              <p:cNvSpPr>
                <a:spLocks/>
              </p:cNvSpPr>
              <p:nvPr/>
            </p:nvSpPr>
            <p:spPr bwMode="auto">
              <a:xfrm>
                <a:off x="5534" y="379"/>
                <a:ext cx="657" cy="160"/>
              </a:xfrm>
              <a:custGeom>
                <a:avLst/>
                <a:gdLst>
                  <a:gd name="T0" fmla="*/ 312 w 348"/>
                  <a:gd name="T1" fmla="*/ 85 h 85"/>
                  <a:gd name="T2" fmla="*/ 348 w 348"/>
                  <a:gd name="T3" fmla="*/ 53 h 85"/>
                  <a:gd name="T4" fmla="*/ 174 w 348"/>
                  <a:gd name="T5" fmla="*/ 0 h 85"/>
                  <a:gd name="T6" fmla="*/ 0 w 348"/>
                  <a:gd name="T7" fmla="*/ 53 h 85"/>
                  <a:gd name="T8" fmla="*/ 37 w 348"/>
                  <a:gd name="T9" fmla="*/ 85 h 85"/>
                  <a:gd name="T10" fmla="*/ 174 w 348"/>
                  <a:gd name="T11" fmla="*/ 64 h 85"/>
                  <a:gd name="T12" fmla="*/ 312 w 348"/>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348" h="85">
                    <a:moveTo>
                      <a:pt x="312" y="85"/>
                    </a:moveTo>
                    <a:cubicBezTo>
                      <a:pt x="335" y="76"/>
                      <a:pt x="348" y="65"/>
                      <a:pt x="348" y="53"/>
                    </a:cubicBezTo>
                    <a:cubicBezTo>
                      <a:pt x="348" y="24"/>
                      <a:pt x="270" y="0"/>
                      <a:pt x="174" y="0"/>
                    </a:cubicBezTo>
                    <a:cubicBezTo>
                      <a:pt x="78" y="0"/>
                      <a:pt x="0" y="24"/>
                      <a:pt x="0" y="53"/>
                    </a:cubicBezTo>
                    <a:cubicBezTo>
                      <a:pt x="0" y="65"/>
                      <a:pt x="14" y="76"/>
                      <a:pt x="37" y="85"/>
                    </a:cubicBezTo>
                    <a:cubicBezTo>
                      <a:pt x="69" y="72"/>
                      <a:pt x="118" y="64"/>
                      <a:pt x="174" y="64"/>
                    </a:cubicBezTo>
                    <a:cubicBezTo>
                      <a:pt x="230" y="64"/>
                      <a:pt x="280" y="72"/>
                      <a:pt x="312" y="85"/>
                    </a:cubicBezTo>
                    <a:close/>
                  </a:path>
                </a:pathLst>
              </a:custGeom>
              <a:grpFill/>
              <a:ln w="23813" cap="flat">
                <a:solidFill>
                  <a:srgbClr val="969696"/>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178" name="TextBox 177">
              <a:extLst>
                <a:ext uri="{FF2B5EF4-FFF2-40B4-BE49-F238E27FC236}">
                  <a16:creationId xmlns:a16="http://schemas.microsoft.com/office/drawing/2014/main" id="{0FFB5BDE-F30E-49B8-B530-31E9AE65FCBE}"/>
                </a:ext>
              </a:extLst>
            </p:cNvPr>
            <p:cNvSpPr txBox="1"/>
            <p:nvPr/>
          </p:nvSpPr>
          <p:spPr>
            <a:xfrm>
              <a:off x="9477057" y="1447863"/>
              <a:ext cx="702993" cy="257160"/>
            </a:xfrm>
            <a:prstGeom prst="rect">
              <a:avLst/>
            </a:prstGeom>
            <a:noFill/>
          </p:spPr>
          <p:txBody>
            <a:bodyPr wrap="square" lIns="0" tIns="0" rIns="0" bIns="0" rtlCol="0">
              <a:spAutoFit/>
            </a:bodyPr>
            <a:lstStyle/>
            <a:p>
              <a:pPr algn="ctr" defTabSz="914367">
                <a:lnSpc>
                  <a:spcPct val="90000"/>
                </a:lnSpc>
                <a:spcAft>
                  <a:spcPts val="588"/>
                </a:spcAft>
              </a:pPr>
              <a:r>
                <a:rPr lang="en-US" sz="1568" dirty="0">
                  <a:gradFill>
                    <a:gsLst>
                      <a:gs pos="2917">
                        <a:srgbClr val="969696"/>
                      </a:gs>
                      <a:gs pos="30000">
                        <a:srgbClr val="969696"/>
                      </a:gs>
                    </a:gsLst>
                    <a:lin ang="5400000" scaled="0"/>
                  </a:gradFill>
                  <a:latin typeface="Calibri" panose="020F0502020204030204" pitchFamily="34" charset="0"/>
                  <a:cs typeface="Calibri" panose="020F0502020204030204" pitchFamily="34" charset="0"/>
                </a:rPr>
                <a:t>DATA</a:t>
              </a:r>
            </a:p>
          </p:txBody>
        </p:sp>
      </p:grpSp>
      <p:grpSp>
        <p:nvGrpSpPr>
          <p:cNvPr id="187" name="Group 186">
            <a:extLst>
              <a:ext uri="{FF2B5EF4-FFF2-40B4-BE49-F238E27FC236}">
                <a16:creationId xmlns:a16="http://schemas.microsoft.com/office/drawing/2014/main" id="{4E0CC2B1-A9B0-4721-99BC-BCAA9C7F8CBA}"/>
              </a:ext>
            </a:extLst>
          </p:cNvPr>
          <p:cNvGrpSpPr/>
          <p:nvPr/>
        </p:nvGrpSpPr>
        <p:grpSpPr>
          <a:xfrm>
            <a:off x="8391894" y="1923672"/>
            <a:ext cx="1427213" cy="1731892"/>
            <a:chOff x="7217866" y="656433"/>
            <a:chExt cx="3219498" cy="1667617"/>
          </a:xfrm>
        </p:grpSpPr>
        <p:sp>
          <p:nvSpPr>
            <p:cNvPr id="188" name="Rectangle: Rounded Corners 187">
              <a:extLst>
                <a:ext uri="{FF2B5EF4-FFF2-40B4-BE49-F238E27FC236}">
                  <a16:creationId xmlns:a16="http://schemas.microsoft.com/office/drawing/2014/main" id="{D46BBB57-7B26-45B1-A887-71D9F8AB048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89" name="Rectangle 188">
              <a:extLst>
                <a:ext uri="{FF2B5EF4-FFF2-40B4-BE49-F238E27FC236}">
                  <a16:creationId xmlns:a16="http://schemas.microsoft.com/office/drawing/2014/main" id="{85DD7A5D-B24E-4FC8-A2A9-C8339AFBC305}"/>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Original</a:t>
              </a:r>
            </a:p>
          </p:txBody>
        </p:sp>
      </p:grpSp>
      <p:grpSp>
        <p:nvGrpSpPr>
          <p:cNvPr id="190" name="Group 189">
            <a:extLst>
              <a:ext uri="{FF2B5EF4-FFF2-40B4-BE49-F238E27FC236}">
                <a16:creationId xmlns:a16="http://schemas.microsoft.com/office/drawing/2014/main" id="{0342E072-0C01-4EE2-AE68-CDAA0361B367}"/>
              </a:ext>
            </a:extLst>
          </p:cNvPr>
          <p:cNvGrpSpPr/>
          <p:nvPr/>
        </p:nvGrpSpPr>
        <p:grpSpPr>
          <a:xfrm>
            <a:off x="10156006" y="1926107"/>
            <a:ext cx="1427213" cy="1731892"/>
            <a:chOff x="7217866" y="656433"/>
            <a:chExt cx="3219498" cy="1667617"/>
          </a:xfrm>
        </p:grpSpPr>
        <p:sp>
          <p:nvSpPr>
            <p:cNvPr id="191" name="Rectangle: Rounded Corners 190">
              <a:extLst>
                <a:ext uri="{FF2B5EF4-FFF2-40B4-BE49-F238E27FC236}">
                  <a16:creationId xmlns:a16="http://schemas.microsoft.com/office/drawing/2014/main" id="{771956ED-22E2-4A8E-971F-CDE97CB1BD99}"/>
                </a:ext>
              </a:extLst>
            </p:cNvPr>
            <p:cNvSpPr/>
            <p:nvPr/>
          </p:nvSpPr>
          <p:spPr bwMode="auto">
            <a:xfrm>
              <a:off x="7217866" y="699942"/>
              <a:ext cx="3219498" cy="1624108"/>
            </a:xfrm>
            <a:prstGeom prst="roundRect">
              <a:avLst/>
            </a:prstGeom>
            <a:noFill/>
            <a:ln>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Rectangle 191">
              <a:extLst>
                <a:ext uri="{FF2B5EF4-FFF2-40B4-BE49-F238E27FC236}">
                  <a16:creationId xmlns:a16="http://schemas.microsoft.com/office/drawing/2014/main" id="{F4DDB076-BD57-4CDA-909D-D8E904F90E93}"/>
                </a:ext>
              </a:extLst>
            </p:cNvPr>
            <p:cNvSpPr/>
            <p:nvPr/>
          </p:nvSpPr>
          <p:spPr bwMode="auto">
            <a:xfrm>
              <a:off x="7557322" y="656433"/>
              <a:ext cx="2638822" cy="152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029" dirty="0">
                  <a:gradFill>
                    <a:gsLst>
                      <a:gs pos="0">
                        <a:srgbClr val="0078D7"/>
                      </a:gs>
                      <a:gs pos="100000">
                        <a:srgbClr val="0078D7"/>
                      </a:gs>
                    </a:gsLst>
                    <a:lin ang="5400000" scaled="0"/>
                  </a:gradFill>
                  <a:latin typeface="Calibri" panose="020F0502020204030204" pitchFamily="34" charset="0"/>
                  <a:ea typeface="Segoe UI" pitchFamily="34" charset="0"/>
                  <a:cs typeface="Calibri" panose="020F0502020204030204" pitchFamily="34" charset="0"/>
                </a:rPr>
                <a:t>Backup</a:t>
              </a:r>
            </a:p>
          </p:txBody>
        </p:sp>
      </p:grpSp>
    </p:spTree>
    <p:extLst>
      <p:ext uri="{BB962C8B-B14F-4D97-AF65-F5344CB8AC3E}">
        <p14:creationId xmlns:p14="http://schemas.microsoft.com/office/powerpoint/2010/main" val="4912045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3"/>
          <p:cNvSpPr txBox="1">
            <a:spLocks/>
          </p:cNvSpPr>
          <p:nvPr/>
        </p:nvSpPr>
        <p:spPr>
          <a:xfrm>
            <a:off x="418645" y="439361"/>
            <a:ext cx="9400462"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Architectural capabilities of BC/DR</a:t>
            </a:r>
          </a:p>
        </p:txBody>
      </p:sp>
      <p:sp>
        <p:nvSpPr>
          <p:cNvPr id="234" name="Rectangle 233" hidden="1"/>
          <p:cNvSpPr/>
          <p:nvPr/>
        </p:nvSpPr>
        <p:spPr bwMode="auto">
          <a:xfrm>
            <a:off x="7082307" y="792329"/>
            <a:ext cx="1115788" cy="1078698"/>
          </a:xfrm>
          <a:prstGeom prst="rect">
            <a:avLst/>
          </a:prstGeom>
          <a:solidFill>
            <a:srgbClr val="F2F2F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8F25909B-FD85-4324-ACD3-BE5DE1DD3D2F}"/>
              </a:ext>
            </a:extLst>
          </p:cNvPr>
          <p:cNvSpPr/>
          <p:nvPr/>
        </p:nvSpPr>
        <p:spPr>
          <a:xfrm>
            <a:off x="418645" y="1338898"/>
            <a:ext cx="9783989" cy="5093702"/>
          </a:xfrm>
          <a:prstGeom prst="rect">
            <a:avLst/>
          </a:prstGeom>
        </p:spPr>
        <p:txBody>
          <a:bodyPr wrap="square" lIns="179285" rIns="179285">
            <a:spAutoFit/>
          </a:bodyPr>
          <a:lstStyle/>
          <a:p>
            <a:pPr defTabSz="878727" fontAlgn="base">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Recovery Point Objective (RPO) and Recovery Time Objective (RTO)</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Drivers of solution cost</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Minimal </a:t>
            </a:r>
            <a:r>
              <a:rPr lang="en-US" sz="2000"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data loss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Reduce downtime </a:t>
            </a:r>
          </a:p>
          <a:p>
            <a:pPr defTabSz="878727" fontAlgn="base">
              <a:lnSpc>
                <a:spcPct val="150000"/>
              </a:lnSpc>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Availability: Storage redundancy &amp; SLAs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Blob storage: (LRS, GRS, RA-GRS), SLAs</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Synchronous vs asynchronous (how data is written)</a:t>
            </a:r>
          </a:p>
          <a:p>
            <a:pPr defTabSz="878727" fontAlgn="base">
              <a:spcBef>
                <a:spcPct val="0"/>
              </a:spcBef>
              <a:spcAft>
                <a:spcPts val="1153"/>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SQL Server Always On Availability Groups (replication for availability)</a:t>
            </a:r>
          </a:p>
          <a:p>
            <a:pPr defTabSz="878727" fontAlgn="base">
              <a:spcBef>
                <a:spcPct val="0"/>
              </a:spcBef>
              <a:spcAft>
                <a:spcPts val="1153"/>
              </a:spcAft>
              <a:defRPr/>
            </a:pPr>
            <a:r>
              <a:rPr lang="en-US" sz="2000" b="1"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Network connectivity</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Application connectivity post failover</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IP management </a:t>
            </a:r>
          </a:p>
          <a:p>
            <a:pPr defTabSz="878727" fontAlgn="base">
              <a:spcBef>
                <a:spcPct val="0"/>
              </a:spcBef>
              <a:spcAft>
                <a:spcPts val="600"/>
              </a:spcAft>
              <a:defRPr/>
            </a:pPr>
            <a:r>
              <a:rPr lang="en-US" sz="2000"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	Load balancers</a:t>
            </a:r>
          </a:p>
        </p:txBody>
      </p:sp>
    </p:spTree>
    <p:extLst>
      <p:ext uri="{BB962C8B-B14F-4D97-AF65-F5344CB8AC3E}">
        <p14:creationId xmlns:p14="http://schemas.microsoft.com/office/powerpoint/2010/main" val="5094202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88391" y="487"/>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dirty="0" err="1">
              <a:solidFill>
                <a:srgbClr val="FFFFFF"/>
              </a:solidFill>
              <a:latin typeface="Calibri" panose="020F0502020204030204" pitchFamily="34" charset="0"/>
              <a:cs typeface="Calibri" panose="020F0502020204030204" pitchFamily="34" charset="0"/>
            </a:endParaRPr>
          </a:p>
        </p:txBody>
      </p:sp>
      <p:sp>
        <p:nvSpPr>
          <p:cNvPr id="8" name="Title 3"/>
          <p:cNvSpPr txBox="1">
            <a:spLocks/>
          </p:cNvSpPr>
          <p:nvPr/>
        </p:nvSpPr>
        <p:spPr>
          <a:xfrm>
            <a:off x="418644" y="439361"/>
            <a:ext cx="5275573"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lang="en-US" sz="4313" spc="-1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a:t>
            </a:r>
          </a:p>
        </p:txBody>
      </p:sp>
      <p:sp>
        <p:nvSpPr>
          <p:cNvPr id="82" name="Rectangle 81"/>
          <p:cNvSpPr/>
          <p:nvPr/>
        </p:nvSpPr>
        <p:spPr bwMode="auto">
          <a:xfrm>
            <a:off x="7593082" y="5004257"/>
            <a:ext cx="3199000" cy="115829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85" name="TextBox 84"/>
          <p:cNvSpPr txBox="1"/>
          <p:nvPr/>
        </p:nvSpPr>
        <p:spPr>
          <a:xfrm>
            <a:off x="7996196" y="5850111"/>
            <a:ext cx="37670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Hyper-V</a:t>
            </a:r>
          </a:p>
        </p:txBody>
      </p:sp>
      <p:sp>
        <p:nvSpPr>
          <p:cNvPr id="86" name="TextBox 85"/>
          <p:cNvSpPr txBox="1"/>
          <p:nvPr/>
        </p:nvSpPr>
        <p:spPr>
          <a:xfrm>
            <a:off x="9941322" y="5850111"/>
            <a:ext cx="518593"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Bare metal</a:t>
            </a:r>
          </a:p>
        </p:txBody>
      </p:sp>
      <p:sp>
        <p:nvSpPr>
          <p:cNvPr id="87" name="TextBox 86"/>
          <p:cNvSpPr txBox="1"/>
          <p:nvPr/>
        </p:nvSpPr>
        <p:spPr>
          <a:xfrm>
            <a:off x="8327767" y="6298617"/>
            <a:ext cx="1729641" cy="149272"/>
          </a:xfrm>
          <a:prstGeom prst="rect">
            <a:avLst/>
          </a:prstGeom>
          <a:noFill/>
        </p:spPr>
        <p:txBody>
          <a:bodyPr wrap="none" lIns="0" tIns="0" rIns="0" bIns="0" rtlCol="0">
            <a:spAutoFit/>
          </a:bodyPr>
          <a:lstStyle>
            <a:defPPr>
              <a:defRPr lang="en-US"/>
            </a:defPPr>
            <a:lvl1pPr algn="ctr">
              <a:lnSpc>
                <a:spcPct val="90000"/>
              </a:lnSpc>
              <a:spcAft>
                <a:spcPts val="600"/>
              </a:spcAft>
              <a:defRPr sz="1000">
                <a:solidFill>
                  <a:schemeClr val="accent1"/>
                </a:solidFill>
                <a:latin typeface="Segoe UI Semibold" panose="020B0702040204020203" pitchFamily="34" charset="0"/>
                <a:cs typeface="Segoe UI Semibold" panose="020B0702040204020203" pitchFamily="34" charset="0"/>
              </a:defRPr>
            </a:lvl1pPr>
          </a:lstStyle>
          <a:p>
            <a:pPr defTabSz="914367">
              <a:spcAft>
                <a:spcPts val="588"/>
              </a:spcAft>
            </a:pPr>
            <a:r>
              <a:rPr lang="en-US" sz="1078"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On-premises/cloud Datacenter</a:t>
            </a:r>
          </a:p>
        </p:txBody>
      </p:sp>
      <p:sp>
        <p:nvSpPr>
          <p:cNvPr id="88" name="TextBox 87"/>
          <p:cNvSpPr txBox="1"/>
          <p:nvPr/>
        </p:nvSpPr>
        <p:spPr>
          <a:xfrm rot="16200000">
            <a:off x="7001584" y="5670486"/>
            <a:ext cx="715029" cy="285132"/>
          </a:xfrm>
          <a:prstGeom prst="rect">
            <a:avLst/>
          </a:prstGeom>
          <a:noFill/>
        </p:spPr>
        <p:txBody>
          <a:bodyPr wrap="none" lIns="0" tIns="0" rIns="0" bIns="0" rtlCol="0">
            <a:spAutoFit/>
          </a:bodyPr>
          <a:lstStyle/>
          <a:p>
            <a:pPr defTabSz="914367">
              <a:lnSpc>
                <a:spcPct val="90000"/>
              </a:lnSpc>
              <a:spcAft>
                <a:spcPts val="576"/>
              </a:spcAft>
            </a:pP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Production</a:t>
            </a:r>
            <a:b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br>
            <a:r>
              <a:rPr lang="en-US" sz="1029"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Environment</a:t>
            </a:r>
          </a:p>
        </p:txBody>
      </p:sp>
      <p:pic>
        <p:nvPicPr>
          <p:cNvPr id="89" name="Picture 88"/>
          <p:cNvPicPr>
            <a:picLocks noChangeAspect="1"/>
          </p:cNvPicPr>
          <p:nvPr/>
        </p:nvPicPr>
        <p:blipFill rotWithShape="1">
          <a:blip r:embed="rId3" cstate="email">
            <a:duotone>
              <a:schemeClr val="accent4">
                <a:shade val="45000"/>
                <a:satMod val="135000"/>
              </a:schemeClr>
              <a:prstClr val="white"/>
            </a:duotone>
            <a:extLst>
              <a:ext uri="{28A0092B-C50C-407E-A947-70E740481C1C}">
                <a14:useLocalDpi xmlns:a14="http://schemas.microsoft.com/office/drawing/2010/main"/>
              </a:ext>
            </a:extLst>
          </a:blip>
          <a:srcRect l="2933" r="71812" b="64838"/>
          <a:stretch/>
        </p:blipFill>
        <p:spPr>
          <a:xfrm>
            <a:off x="8821734" y="5780270"/>
            <a:ext cx="685910" cy="267608"/>
          </a:xfrm>
          <a:prstGeom prst="rect">
            <a:avLst/>
          </a:prstGeom>
        </p:spPr>
      </p:pic>
      <p:cxnSp>
        <p:nvCxnSpPr>
          <p:cNvPr id="125" name="Straight Connector 124"/>
          <p:cNvCxnSpPr/>
          <p:nvPr/>
        </p:nvCxnSpPr>
        <p:spPr>
          <a:xfrm flipV="1">
            <a:off x="10745155" y="4039305"/>
            <a:ext cx="0" cy="677482"/>
          </a:xfrm>
          <a:prstGeom prst="line">
            <a:avLst/>
          </a:prstGeom>
          <a:ln w="25400" cap="rnd">
            <a:solidFill>
              <a:schemeClr val="accent2">
                <a:lumMod val="40000"/>
                <a:lumOff val="6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10429053" y="3808990"/>
            <a:ext cx="641201" cy="162865"/>
          </a:xfrm>
          <a:prstGeom prst="rect">
            <a:avLst/>
          </a:prstGeom>
          <a:noFill/>
        </p:spPr>
        <p:txBody>
          <a:bodyPr wrap="none" lIns="0" tIns="0" rIns="0" bIns="0" rtlCol="0">
            <a:spAutoFit/>
          </a:bodyPr>
          <a:lstStyle/>
          <a:p>
            <a:pPr algn="ctr" defTabSz="914367">
              <a:lnSpc>
                <a:spcPct val="90000"/>
              </a:lnSpc>
              <a:spcAft>
                <a:spcPts val="576"/>
              </a:spcAft>
            </a:pPr>
            <a:r>
              <a:rPr lang="en-US" sz="1176"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Downtime</a:t>
            </a:r>
          </a:p>
        </p:txBody>
      </p:sp>
      <p:sp>
        <p:nvSpPr>
          <p:cNvPr id="127" name="TextBox 126"/>
          <p:cNvSpPr txBox="1"/>
          <p:nvPr/>
        </p:nvSpPr>
        <p:spPr>
          <a:xfrm>
            <a:off x="6690145" y="3156511"/>
            <a:ext cx="1061180" cy="840230"/>
          </a:xfrm>
          <a:prstGeom prst="rect">
            <a:avLst/>
          </a:prstGeom>
          <a:noFill/>
        </p:spPr>
        <p:txBody>
          <a:bodyPr wrap="square" lIns="0" tIns="0" rIns="0" bIns="0" rtlCol="0">
            <a:spAutoFit/>
          </a:bodyPr>
          <a:lstStyle/>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Automated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Policy-based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Orchestrated</a:t>
            </a:r>
          </a:p>
          <a:p>
            <a:pPr algn="r" defTabSz="914367">
              <a:lnSpc>
                <a:spcPct val="90000"/>
              </a:lnSpc>
              <a:spcAft>
                <a:spcPts val="576"/>
              </a:spcAft>
            </a:pPr>
            <a:r>
              <a:rPr lang="en-US" sz="1100" b="1"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Encrypted</a:t>
            </a:r>
          </a:p>
        </p:txBody>
      </p:sp>
      <p:grpSp>
        <p:nvGrpSpPr>
          <p:cNvPr id="128" name="Group 127"/>
          <p:cNvGrpSpPr/>
          <p:nvPr/>
        </p:nvGrpSpPr>
        <p:grpSpPr>
          <a:xfrm rot="10800000">
            <a:off x="7907904" y="3198404"/>
            <a:ext cx="118348" cy="722064"/>
            <a:chOff x="6706249" y="2303505"/>
            <a:chExt cx="577419" cy="3780857"/>
          </a:xfrm>
        </p:grpSpPr>
        <p:sp>
          <p:nvSpPr>
            <p:cNvPr id="129" name="Rectangle 118"/>
            <p:cNvSpPr/>
            <p:nvPr/>
          </p:nvSpPr>
          <p:spPr bwMode="auto">
            <a:xfrm rot="10800000">
              <a:off x="6965639" y="2303505"/>
              <a:ext cx="318029" cy="3780857"/>
            </a:xfrm>
            <a:custGeom>
              <a:avLst/>
              <a:gdLst>
                <a:gd name="connsiteX0" fmla="*/ 0 w 407192"/>
                <a:gd name="connsiteY0" fmla="*/ 0 h 2945331"/>
                <a:gd name="connsiteX1" fmla="*/ 407192 w 407192"/>
                <a:gd name="connsiteY1" fmla="*/ 0 h 2945331"/>
                <a:gd name="connsiteX2" fmla="*/ 407192 w 407192"/>
                <a:gd name="connsiteY2" fmla="*/ 2945331 h 2945331"/>
                <a:gd name="connsiteX3" fmla="*/ 0 w 407192"/>
                <a:gd name="connsiteY3" fmla="*/ 2945331 h 2945331"/>
                <a:gd name="connsiteX4" fmla="*/ 0 w 407192"/>
                <a:gd name="connsiteY4" fmla="*/ 0 h 2945331"/>
                <a:gd name="connsiteX0" fmla="*/ 0 w 407192"/>
                <a:gd name="connsiteY0" fmla="*/ 0 h 3036771"/>
                <a:gd name="connsiteX1" fmla="*/ 407192 w 407192"/>
                <a:gd name="connsiteY1" fmla="*/ 0 h 3036771"/>
                <a:gd name="connsiteX2" fmla="*/ 407192 w 407192"/>
                <a:gd name="connsiteY2" fmla="*/ 2945331 h 3036771"/>
                <a:gd name="connsiteX3" fmla="*/ 91440 w 407192"/>
                <a:gd name="connsiteY3" fmla="*/ 3036771 h 3036771"/>
                <a:gd name="connsiteX0" fmla="*/ 3317 w 410509"/>
                <a:gd name="connsiteY0" fmla="*/ 0 h 2946753"/>
                <a:gd name="connsiteX1" fmla="*/ 410509 w 410509"/>
                <a:gd name="connsiteY1" fmla="*/ 0 h 2946753"/>
                <a:gd name="connsiteX2" fmla="*/ 410509 w 410509"/>
                <a:gd name="connsiteY2" fmla="*/ 2945331 h 2946753"/>
                <a:gd name="connsiteX3" fmla="*/ 0 w 410509"/>
                <a:gd name="connsiteY3" fmla="*/ 2946753 h 2946753"/>
              </a:gdLst>
              <a:ahLst/>
              <a:cxnLst>
                <a:cxn ang="0">
                  <a:pos x="connsiteX0" y="connsiteY0"/>
                </a:cxn>
                <a:cxn ang="0">
                  <a:pos x="connsiteX1" y="connsiteY1"/>
                </a:cxn>
                <a:cxn ang="0">
                  <a:pos x="connsiteX2" y="connsiteY2"/>
                </a:cxn>
                <a:cxn ang="0">
                  <a:pos x="connsiteX3" y="connsiteY3"/>
                </a:cxn>
              </a:cxnLst>
              <a:rect l="l" t="t" r="r" b="b"/>
              <a:pathLst>
                <a:path w="410509" h="2946753">
                  <a:moveTo>
                    <a:pt x="3317" y="0"/>
                  </a:moveTo>
                  <a:lnTo>
                    <a:pt x="410509" y="0"/>
                  </a:lnTo>
                  <a:lnTo>
                    <a:pt x="410509" y="2945331"/>
                  </a:lnTo>
                  <a:lnTo>
                    <a:pt x="0" y="2946753"/>
                  </a:lnTo>
                </a:path>
              </a:pathLst>
            </a:cu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745" kern="0"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cxnSp>
          <p:nvCxnSpPr>
            <p:cNvPr id="169" name="Straight Connector 168"/>
            <p:cNvCxnSpPr/>
            <p:nvPr/>
          </p:nvCxnSpPr>
          <p:spPr>
            <a:xfrm flipH="1">
              <a:off x="6706249" y="4193933"/>
              <a:ext cx="259389" cy="0"/>
            </a:xfrm>
            <a:prstGeom prst="line">
              <a:avLst/>
            </a:prstGeom>
            <a:noFill/>
            <a:ln w="22225">
              <a:solidFill>
                <a:srgbClr val="409AE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70" name="TextBox 169"/>
          <p:cNvSpPr txBox="1"/>
          <p:nvPr/>
        </p:nvSpPr>
        <p:spPr>
          <a:xfrm>
            <a:off x="7390863" y="681375"/>
            <a:ext cx="703077" cy="325858"/>
          </a:xfrm>
          <a:prstGeom prst="rect">
            <a:avLst/>
          </a:prstGeom>
          <a:noFill/>
        </p:spPr>
        <p:txBody>
          <a:bodyPr wrap="none" lIns="0" tIns="0" rIns="0" bIns="0" rtlCol="0">
            <a:spAutoFit/>
          </a:bodyPr>
          <a:lstStyle/>
          <a:p>
            <a:pPr algn="ctr" defTabSz="914367">
              <a:lnSpc>
                <a:spcPct val="90000"/>
              </a:lnSpc>
              <a:spcAft>
                <a:spcPts val="576"/>
              </a:spcAft>
            </a:pPr>
            <a:r>
              <a:rPr lang="en-US" sz="2353" dirty="0">
                <a:gradFill>
                  <a:gsLst>
                    <a:gs pos="0">
                      <a:srgbClr val="0078D7"/>
                    </a:gs>
                    <a:gs pos="100000">
                      <a:srgbClr val="0078D7"/>
                    </a:gs>
                  </a:gsLst>
                  <a:lin ang="5400000" scaled="0"/>
                </a:gradFill>
                <a:latin typeface="Calibri" panose="020F0502020204030204" pitchFamily="34" charset="0"/>
                <a:cs typeface="Calibri" panose="020F0502020204030204" pitchFamily="34" charset="0"/>
              </a:rPr>
              <a:t>Azure</a:t>
            </a:r>
          </a:p>
        </p:txBody>
      </p:sp>
      <p:sp>
        <p:nvSpPr>
          <p:cNvPr id="171" name="TextBox 170"/>
          <p:cNvSpPr txBox="1"/>
          <p:nvPr/>
        </p:nvSpPr>
        <p:spPr>
          <a:xfrm rot="16200000">
            <a:off x="8941749" y="3509401"/>
            <a:ext cx="645885" cy="122200"/>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ExpressRoute</a:t>
            </a:r>
          </a:p>
        </p:txBody>
      </p:sp>
      <p:grpSp>
        <p:nvGrpSpPr>
          <p:cNvPr id="172" name="Group 171"/>
          <p:cNvGrpSpPr/>
          <p:nvPr/>
        </p:nvGrpSpPr>
        <p:grpSpPr>
          <a:xfrm>
            <a:off x="9451633" y="2960523"/>
            <a:ext cx="437520" cy="1211179"/>
            <a:chOff x="8749847" y="3482220"/>
            <a:chExt cx="392312" cy="1086030"/>
          </a:xfrm>
          <a:solidFill>
            <a:schemeClr val="accent5"/>
          </a:solidFill>
        </p:grpSpPr>
        <p:cxnSp>
          <p:nvCxnSpPr>
            <p:cNvPr id="173" name="Straight Arrow Connector 172"/>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4" name="Oval 173"/>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75" name="Picture 174"/>
          <p:cNvPicPr>
            <a:picLocks noChangeAspect="1"/>
          </p:cNvPicPr>
          <p:nvPr/>
        </p:nvPicPr>
        <p:blipFill>
          <a:blip r:embed="rId4" cstate="email">
            <a:lum bright="70000" contrast="-70000"/>
            <a:extLst>
              <a:ext uri="{28A0092B-C50C-407E-A947-70E740481C1C}">
                <a14:useLocalDpi xmlns:a14="http://schemas.microsoft.com/office/drawing/2010/main"/>
              </a:ext>
            </a:extLst>
          </a:blip>
          <a:stretch>
            <a:fillRect/>
          </a:stretch>
        </p:blipFill>
        <p:spPr>
          <a:xfrm>
            <a:off x="9535013" y="3475891"/>
            <a:ext cx="280720" cy="167582"/>
          </a:xfrm>
          <a:prstGeom prst="rect">
            <a:avLst/>
          </a:prstGeom>
        </p:spPr>
      </p:pic>
      <p:sp>
        <p:nvSpPr>
          <p:cNvPr id="176" name="TextBox 175"/>
          <p:cNvSpPr txBox="1"/>
          <p:nvPr/>
        </p:nvSpPr>
        <p:spPr>
          <a:xfrm rot="16200000">
            <a:off x="8218206" y="3509426"/>
            <a:ext cx="195566"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VPN</a:t>
            </a:r>
          </a:p>
        </p:txBody>
      </p:sp>
      <p:grpSp>
        <p:nvGrpSpPr>
          <p:cNvPr id="177" name="Group 176"/>
          <p:cNvGrpSpPr/>
          <p:nvPr/>
        </p:nvGrpSpPr>
        <p:grpSpPr>
          <a:xfrm>
            <a:off x="8498889" y="2963179"/>
            <a:ext cx="437520" cy="1211179"/>
            <a:chOff x="8749847" y="3482220"/>
            <a:chExt cx="392312" cy="1086030"/>
          </a:xfrm>
          <a:solidFill>
            <a:schemeClr val="accent5"/>
          </a:solidFill>
        </p:grpSpPr>
        <p:cxnSp>
          <p:nvCxnSpPr>
            <p:cNvPr id="178" name="Straight Arrow Connector 177"/>
            <p:cNvCxnSpPr/>
            <p:nvPr/>
          </p:nvCxnSpPr>
          <p:spPr>
            <a:xfrm flipV="1">
              <a:off x="8946003" y="3482220"/>
              <a:ext cx="0" cy="1086030"/>
            </a:xfrm>
            <a:prstGeom prst="straightConnector1">
              <a:avLst/>
            </a:prstGeom>
            <a:grpFill/>
            <a:ln w="25400" cap="rnd">
              <a:solidFill>
                <a:schemeClr val="accent5"/>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79" name="Oval 178"/>
            <p:cNvSpPr/>
            <p:nvPr/>
          </p:nvSpPr>
          <p:spPr bwMode="auto">
            <a:xfrm>
              <a:off x="8749847" y="3829079"/>
              <a:ext cx="392312" cy="392312"/>
            </a:xfrm>
            <a:prstGeom prst="ellipse">
              <a:avLst/>
            </a:prstGeom>
            <a:grp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grpSp>
      <p:pic>
        <p:nvPicPr>
          <p:cNvPr id="180" name="Picture 179"/>
          <p:cNvPicPr>
            <a:picLocks noChangeAspect="1"/>
          </p:cNvPicPr>
          <p:nvPr/>
        </p:nvPicPr>
        <p:blipFill>
          <a:blip r:embed="rId5" cstate="email">
            <a:lum bright="70000" contrast="-70000"/>
            <a:extLst>
              <a:ext uri="{28A0092B-C50C-407E-A947-70E740481C1C}">
                <a14:useLocalDpi xmlns:a14="http://schemas.microsoft.com/office/drawing/2010/main"/>
              </a:ext>
            </a:extLst>
          </a:blip>
          <a:stretch>
            <a:fillRect/>
          </a:stretch>
        </p:blipFill>
        <p:spPr>
          <a:xfrm>
            <a:off x="8567371" y="3491499"/>
            <a:ext cx="304174" cy="173911"/>
          </a:xfrm>
          <a:prstGeom prst="rect">
            <a:avLst/>
          </a:prstGeom>
        </p:spPr>
      </p:pic>
      <p:sp>
        <p:nvSpPr>
          <p:cNvPr id="181" name="TextBox 180"/>
          <p:cNvSpPr txBox="1"/>
          <p:nvPr/>
        </p:nvSpPr>
        <p:spPr>
          <a:xfrm>
            <a:off x="10101311" y="4730947"/>
            <a:ext cx="26930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App n</a:t>
            </a:r>
          </a:p>
        </p:txBody>
      </p:sp>
      <p:pic>
        <p:nvPicPr>
          <p:cNvPr id="182" name="Picture 181"/>
          <p:cNvPicPr>
            <a:picLocks noChangeAspect="1"/>
          </p:cNvPicPr>
          <p:nvPr/>
        </p:nvPicPr>
        <p:blipFill>
          <a:blip r:embed="rId6"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9999406" y="4269743"/>
            <a:ext cx="471160" cy="379188"/>
          </a:xfrm>
          <a:prstGeom prst="rect">
            <a:avLst/>
          </a:prstGeom>
        </p:spPr>
      </p:pic>
      <p:sp>
        <p:nvSpPr>
          <p:cNvPr id="183" name="TextBox 182"/>
          <p:cNvSpPr txBox="1"/>
          <p:nvPr/>
        </p:nvSpPr>
        <p:spPr>
          <a:xfrm>
            <a:off x="7925455" y="4730946"/>
            <a:ext cx="434414"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Exchange</a:t>
            </a:r>
          </a:p>
        </p:txBody>
      </p:sp>
      <p:pic>
        <p:nvPicPr>
          <p:cNvPr id="184" name="Picture 183"/>
          <p:cNvPicPr>
            <a:picLocks noChangeAspect="1"/>
          </p:cNvPicPr>
          <p:nvPr/>
        </p:nvPicPr>
        <p:blipFill>
          <a:blip r:embed="rId7"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955549" y="4272034"/>
            <a:ext cx="390956" cy="374599"/>
          </a:xfrm>
          <a:prstGeom prst="rect">
            <a:avLst/>
          </a:prstGeom>
        </p:spPr>
      </p:pic>
      <p:sp>
        <p:nvSpPr>
          <p:cNvPr id="185" name="TextBox 184"/>
          <p:cNvSpPr txBox="1"/>
          <p:nvPr/>
        </p:nvSpPr>
        <p:spPr>
          <a:xfrm>
            <a:off x="9287341" y="4730945"/>
            <a:ext cx="501740"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SharePoint</a:t>
            </a:r>
          </a:p>
        </p:txBody>
      </p:sp>
      <p:pic>
        <p:nvPicPr>
          <p:cNvPr id="186" name="Picture 185"/>
          <p:cNvPicPr>
            <a:picLocks noChangeAspect="1"/>
          </p:cNvPicPr>
          <p:nvPr/>
        </p:nvPicPr>
        <p:blipFill>
          <a:blip r:embed="rId8"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9431059" y="4280462"/>
            <a:ext cx="379692" cy="357743"/>
          </a:xfrm>
          <a:prstGeom prst="rect">
            <a:avLst/>
          </a:prstGeom>
        </p:spPr>
      </p:pic>
      <p:sp>
        <p:nvSpPr>
          <p:cNvPr id="187" name="TextBox 186"/>
          <p:cNvSpPr txBox="1"/>
          <p:nvPr/>
        </p:nvSpPr>
        <p:spPr>
          <a:xfrm>
            <a:off x="8757137" y="4730946"/>
            <a:ext cx="174728" cy="122149"/>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SAP</a:t>
            </a:r>
          </a:p>
        </p:txBody>
      </p:sp>
      <p:pic>
        <p:nvPicPr>
          <p:cNvPr id="188" name="Picture 187"/>
          <p:cNvPicPr>
            <a:picLocks noChangeAspect="1"/>
          </p:cNvPicPr>
          <p:nvPr/>
        </p:nvPicPr>
        <p:blipFill>
          <a:blip r:embed="rId9"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618595" y="4308708"/>
            <a:ext cx="450109" cy="301254"/>
          </a:xfrm>
          <a:prstGeom prst="rect">
            <a:avLst/>
          </a:prstGeom>
        </p:spPr>
      </p:pic>
      <p:grpSp>
        <p:nvGrpSpPr>
          <p:cNvPr id="190" name="Group 189"/>
          <p:cNvGrpSpPr/>
          <p:nvPr/>
        </p:nvGrpSpPr>
        <p:grpSpPr>
          <a:xfrm>
            <a:off x="8085671" y="1274152"/>
            <a:ext cx="1913733" cy="1372226"/>
            <a:chOff x="8247805" y="1465816"/>
            <a:chExt cx="1952107" cy="1399742"/>
          </a:xfrm>
        </p:grpSpPr>
        <p:sp>
          <p:nvSpPr>
            <p:cNvPr id="191" name="Rectangle 190"/>
            <p:cNvSpPr/>
            <p:nvPr/>
          </p:nvSpPr>
          <p:spPr bwMode="auto">
            <a:xfrm>
              <a:off x="8553910" y="1465816"/>
              <a:ext cx="1646002" cy="1399742"/>
            </a:xfrm>
            <a:prstGeom prst="rect">
              <a:avLst/>
            </a:prstGeom>
            <a:noFill/>
            <a:ln w="25400" cap="rnd">
              <a:solidFill>
                <a:schemeClr val="accent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Calibri" panose="020F0502020204030204" pitchFamily="34" charset="0"/>
                <a:ea typeface="Segoe UI" pitchFamily="34" charset="0"/>
                <a:cs typeface="Calibri" panose="020F0502020204030204" pitchFamily="34" charset="0"/>
              </a:endParaRPr>
            </a:p>
          </p:txBody>
        </p:sp>
        <p:sp>
          <p:nvSpPr>
            <p:cNvPr id="192" name="TextBox 191"/>
            <p:cNvSpPr txBox="1"/>
            <p:nvPr/>
          </p:nvSpPr>
          <p:spPr>
            <a:xfrm rot="16200000">
              <a:off x="8058266" y="2420382"/>
              <a:ext cx="628377" cy="249299"/>
            </a:xfrm>
            <a:prstGeom prst="rect">
              <a:avLst/>
            </a:prstGeom>
            <a:noFill/>
          </p:spPr>
          <p:txBody>
            <a:bodyPr wrap="none" lIns="0" tIns="0" rIns="0" bIns="0" rtlCol="0">
              <a:spAutoFit/>
            </a:bodyPr>
            <a:lstStyle/>
            <a:p>
              <a:pPr defTabSz="914367">
                <a:lnSpc>
                  <a:spcPct val="90000"/>
                </a:lnSpc>
                <a:spcAft>
                  <a:spcPts val="576"/>
                </a:spcAft>
              </a:pP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Production</a:t>
              </a:r>
              <a:b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br>
              <a:r>
                <a:rPr lang="en-US" sz="882" dirty="0">
                  <a:gradFill>
                    <a:gsLst>
                      <a:gs pos="2917">
                        <a:srgbClr val="353535"/>
                      </a:gs>
                      <a:gs pos="30000">
                        <a:srgbClr val="353535"/>
                      </a:gs>
                    </a:gsLst>
                    <a:lin ang="5400000" scaled="0"/>
                  </a:gradFill>
                  <a:latin typeface="Calibri" panose="020F0502020204030204" pitchFamily="34" charset="0"/>
                  <a:cs typeface="Calibri" panose="020F0502020204030204" pitchFamily="34" charset="0"/>
                </a:rPr>
                <a:t>Environment</a:t>
              </a:r>
            </a:p>
          </p:txBody>
        </p:sp>
        <p:sp>
          <p:nvSpPr>
            <p:cNvPr id="193" name="TextBox 192"/>
            <p:cNvSpPr txBox="1"/>
            <p:nvPr/>
          </p:nvSpPr>
          <p:spPr>
            <a:xfrm>
              <a:off x="9615288" y="2606569"/>
              <a:ext cx="274704"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App n</a:t>
              </a:r>
            </a:p>
          </p:txBody>
        </p:sp>
        <p:pic>
          <p:nvPicPr>
            <p:cNvPr id="194" name="Picture 193"/>
            <p:cNvPicPr>
              <a:picLocks noChangeAspect="1"/>
            </p:cNvPicPr>
            <p:nvPr/>
          </p:nvPicPr>
          <p:blipFill>
            <a:blip r:embed="rId6"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9548709" y="2212967"/>
              <a:ext cx="436916" cy="351628"/>
            </a:xfrm>
            <a:prstGeom prst="rect">
              <a:avLst/>
            </a:prstGeom>
            <a:ln w="22225">
              <a:noFill/>
            </a:ln>
          </p:spPr>
        </p:pic>
        <p:sp>
          <p:nvSpPr>
            <p:cNvPr id="195" name="TextBox 194"/>
            <p:cNvSpPr txBox="1"/>
            <p:nvPr/>
          </p:nvSpPr>
          <p:spPr>
            <a:xfrm>
              <a:off x="8814268" y="1986100"/>
              <a:ext cx="443125"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Exchange</a:t>
              </a:r>
            </a:p>
          </p:txBody>
        </p:sp>
        <p:pic>
          <p:nvPicPr>
            <p:cNvPr id="196" name="Picture 195"/>
            <p:cNvPicPr>
              <a:picLocks noChangeAspect="1"/>
            </p:cNvPicPr>
            <p:nvPr/>
          </p:nvPicPr>
          <p:blipFill>
            <a:blip r:embed="rId7"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882540" y="1581043"/>
              <a:ext cx="362541" cy="347372"/>
            </a:xfrm>
            <a:prstGeom prst="rect">
              <a:avLst/>
            </a:prstGeom>
          </p:spPr>
        </p:pic>
        <p:sp>
          <p:nvSpPr>
            <p:cNvPr id="197" name="TextBox 196"/>
            <p:cNvSpPr txBox="1"/>
            <p:nvPr/>
          </p:nvSpPr>
          <p:spPr>
            <a:xfrm>
              <a:off x="9662626" y="2011997"/>
              <a:ext cx="178232"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SAP</a:t>
              </a:r>
            </a:p>
          </p:txBody>
        </p:sp>
        <p:pic>
          <p:nvPicPr>
            <p:cNvPr id="198" name="Picture 197"/>
            <p:cNvPicPr>
              <a:picLocks noChangeAspect="1"/>
            </p:cNvPicPr>
            <p:nvPr/>
          </p:nvPicPr>
          <p:blipFill>
            <a:blip r:embed="rId10" cstate="email">
              <a:duotone>
                <a:prstClr val="black"/>
                <a:schemeClr val="accent2">
                  <a:tint val="45000"/>
                  <a:satMod val="400000"/>
                </a:schemeClr>
              </a:duotone>
              <a:extLst>
                <a:ext uri="{BEBA8EAE-BF5A-486C-A8C5-ECC9F3942E4B}">
                  <a14:imgProps xmlns:a14="http://schemas.microsoft.com/office/drawing/2010/main">
                    <a14:imgLayer r:embed="rId11">
                      <a14:imgEffect>
                        <a14:saturation sat="0"/>
                      </a14:imgEffect>
                      <a14:imgEffect>
                        <a14:brightnessContrast bright="64000" contrast="33000"/>
                      </a14:imgEffect>
                    </a14:imgLayer>
                  </a14:imgProps>
                </a:ext>
                <a:ext uri="{28A0092B-C50C-407E-A947-70E740481C1C}">
                  <a14:useLocalDpi xmlns:a14="http://schemas.microsoft.com/office/drawing/2010/main"/>
                </a:ext>
              </a:extLst>
            </a:blip>
            <a:stretch>
              <a:fillRect/>
            </a:stretch>
          </p:blipFill>
          <p:spPr>
            <a:xfrm>
              <a:off x="9540754" y="1601081"/>
              <a:ext cx="459135" cy="307295"/>
            </a:xfrm>
            <a:prstGeom prst="rect">
              <a:avLst/>
            </a:prstGeom>
          </p:spPr>
        </p:pic>
        <p:sp>
          <p:nvSpPr>
            <p:cNvPr id="199" name="TextBox 198"/>
            <p:cNvSpPr txBox="1"/>
            <p:nvPr/>
          </p:nvSpPr>
          <p:spPr>
            <a:xfrm>
              <a:off x="8784997" y="2606568"/>
              <a:ext cx="511801" cy="124598"/>
            </a:xfrm>
            <a:prstGeom prst="rect">
              <a:avLst/>
            </a:prstGeom>
            <a:noFill/>
          </p:spPr>
          <p:txBody>
            <a:bodyPr wrap="none" lIns="0" tIns="0" rIns="0" bIns="0" rtlCol="0">
              <a:spAutoFit/>
            </a:bodyPr>
            <a:lstStyle/>
            <a:p>
              <a:pPr algn="ctr" defTabSz="914367">
                <a:lnSpc>
                  <a:spcPct val="90000"/>
                </a:lnSpc>
                <a:spcAft>
                  <a:spcPts val="576"/>
                </a:spcAft>
              </a:pPr>
              <a:r>
                <a:rPr lang="en-US" sz="882" dirty="0">
                  <a:gradFill>
                    <a:gsLst>
                      <a:gs pos="2917">
                        <a:srgbClr val="737373"/>
                      </a:gs>
                      <a:gs pos="88000">
                        <a:srgbClr val="737373"/>
                      </a:gs>
                    </a:gsLst>
                    <a:lin ang="5400000" scaled="0"/>
                  </a:gradFill>
                  <a:latin typeface="Calibri" panose="020F0502020204030204" pitchFamily="34" charset="0"/>
                  <a:cs typeface="Calibri" panose="020F0502020204030204" pitchFamily="34" charset="0"/>
                </a:rPr>
                <a:t>SharePoint</a:t>
              </a:r>
            </a:p>
          </p:txBody>
        </p:sp>
        <p:pic>
          <p:nvPicPr>
            <p:cNvPr id="200" name="Picture 199"/>
            <p:cNvPicPr>
              <a:picLocks noChangeAspect="1"/>
            </p:cNvPicPr>
            <p:nvPr/>
          </p:nvPicPr>
          <p:blipFill>
            <a:blip r:embed="rId8"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891000" y="2210637"/>
              <a:ext cx="387306" cy="364917"/>
            </a:xfrm>
            <a:prstGeom prst="rect">
              <a:avLst/>
            </a:prstGeom>
          </p:spPr>
        </p:pic>
      </p:grpSp>
      <p:grpSp>
        <p:nvGrpSpPr>
          <p:cNvPr id="201" name="Group 4"/>
          <p:cNvGrpSpPr>
            <a:grpSpLocks noChangeAspect="1"/>
          </p:cNvGrpSpPr>
          <p:nvPr/>
        </p:nvGrpSpPr>
        <p:grpSpPr bwMode="auto">
          <a:xfrm>
            <a:off x="10510179" y="4852006"/>
            <a:ext cx="443815" cy="441837"/>
            <a:chOff x="3693" y="1979"/>
            <a:chExt cx="449" cy="447"/>
          </a:xfrm>
        </p:grpSpPr>
        <p:sp>
          <p:nvSpPr>
            <p:cNvPr id="202" name="Oval 5"/>
            <p:cNvSpPr>
              <a:spLocks noChangeArrowheads="1"/>
            </p:cNvSpPr>
            <p:nvPr/>
          </p:nvSpPr>
          <p:spPr bwMode="auto">
            <a:xfrm>
              <a:off x="3693" y="1979"/>
              <a:ext cx="449" cy="447"/>
            </a:xfrm>
            <a:prstGeom prst="ellipse">
              <a:avLst/>
            </a:prstGeom>
            <a:solidFill>
              <a:srgbClr val="9FCCF0"/>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3" name="Freeform 6"/>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chemeClr val="tx2"/>
            </a:solidFill>
            <a:ln w="17463" cap="flat">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04" name="Group 15"/>
          <p:cNvGrpSpPr>
            <a:grpSpLocks noChangeAspect="1"/>
          </p:cNvGrpSpPr>
          <p:nvPr/>
        </p:nvGrpSpPr>
        <p:grpSpPr bwMode="auto">
          <a:xfrm>
            <a:off x="9976344" y="5151500"/>
            <a:ext cx="453975" cy="628771"/>
            <a:chOff x="3695" y="1849"/>
            <a:chExt cx="445" cy="707"/>
          </a:xfrm>
          <a:solidFill>
            <a:srgbClr val="9FCCF0"/>
          </a:solidFill>
        </p:grpSpPr>
        <p:sp>
          <p:nvSpPr>
            <p:cNvPr id="205"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6"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7"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8"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09"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0"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1"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2"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3"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4"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15" name="Group 15"/>
          <p:cNvGrpSpPr>
            <a:grpSpLocks noChangeAspect="1"/>
          </p:cNvGrpSpPr>
          <p:nvPr/>
        </p:nvGrpSpPr>
        <p:grpSpPr bwMode="auto">
          <a:xfrm>
            <a:off x="8968451" y="5151500"/>
            <a:ext cx="453975" cy="628771"/>
            <a:chOff x="3695" y="1849"/>
            <a:chExt cx="445" cy="707"/>
          </a:xfrm>
          <a:solidFill>
            <a:srgbClr val="9FCCF0"/>
          </a:solidFill>
        </p:grpSpPr>
        <p:sp>
          <p:nvSpPr>
            <p:cNvPr id="216"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7"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8"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19"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0"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1"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2"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3"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4"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5"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226" name="Group 15"/>
          <p:cNvGrpSpPr>
            <a:grpSpLocks noChangeAspect="1"/>
          </p:cNvGrpSpPr>
          <p:nvPr/>
        </p:nvGrpSpPr>
        <p:grpSpPr bwMode="auto">
          <a:xfrm>
            <a:off x="7960560" y="5151500"/>
            <a:ext cx="453975" cy="628771"/>
            <a:chOff x="3695" y="1849"/>
            <a:chExt cx="445" cy="707"/>
          </a:xfrm>
          <a:solidFill>
            <a:srgbClr val="9FCCF0"/>
          </a:solidFill>
        </p:grpSpPr>
        <p:sp>
          <p:nvSpPr>
            <p:cNvPr id="227" name="Freeform 16"/>
            <p:cNvSpPr>
              <a:spLocks/>
            </p:cNvSpPr>
            <p:nvPr/>
          </p:nvSpPr>
          <p:spPr bwMode="auto">
            <a:xfrm>
              <a:off x="3695" y="1849"/>
              <a:ext cx="445" cy="707"/>
            </a:xfrm>
            <a:custGeom>
              <a:avLst/>
              <a:gdLst>
                <a:gd name="T0" fmla="*/ 345 w 345"/>
                <a:gd name="T1" fmla="*/ 527 h 552"/>
                <a:gd name="T2" fmla="*/ 320 w 345"/>
                <a:gd name="T3" fmla="*/ 552 h 552"/>
                <a:gd name="T4" fmla="*/ 26 w 345"/>
                <a:gd name="T5" fmla="*/ 552 h 552"/>
                <a:gd name="T6" fmla="*/ 0 w 345"/>
                <a:gd name="T7" fmla="*/ 527 h 552"/>
                <a:gd name="T8" fmla="*/ 0 w 345"/>
                <a:gd name="T9" fmla="*/ 26 h 552"/>
                <a:gd name="T10" fmla="*/ 26 w 345"/>
                <a:gd name="T11" fmla="*/ 0 h 552"/>
                <a:gd name="T12" fmla="*/ 320 w 345"/>
                <a:gd name="T13" fmla="*/ 0 h 552"/>
                <a:gd name="T14" fmla="*/ 345 w 345"/>
                <a:gd name="T15" fmla="*/ 26 h 552"/>
                <a:gd name="T16" fmla="*/ 345 w 345"/>
                <a:gd name="T17" fmla="*/ 527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552">
                  <a:moveTo>
                    <a:pt x="345" y="527"/>
                  </a:moveTo>
                  <a:cubicBezTo>
                    <a:pt x="345" y="541"/>
                    <a:pt x="334" y="552"/>
                    <a:pt x="320" y="552"/>
                  </a:cubicBezTo>
                  <a:cubicBezTo>
                    <a:pt x="26" y="552"/>
                    <a:pt x="26" y="552"/>
                    <a:pt x="26" y="552"/>
                  </a:cubicBezTo>
                  <a:cubicBezTo>
                    <a:pt x="11" y="552"/>
                    <a:pt x="0" y="541"/>
                    <a:pt x="0" y="527"/>
                  </a:cubicBezTo>
                  <a:cubicBezTo>
                    <a:pt x="0" y="26"/>
                    <a:pt x="0" y="26"/>
                    <a:pt x="0" y="26"/>
                  </a:cubicBezTo>
                  <a:cubicBezTo>
                    <a:pt x="0" y="12"/>
                    <a:pt x="11" y="0"/>
                    <a:pt x="26" y="0"/>
                  </a:cubicBezTo>
                  <a:cubicBezTo>
                    <a:pt x="320" y="0"/>
                    <a:pt x="320" y="0"/>
                    <a:pt x="320" y="0"/>
                  </a:cubicBezTo>
                  <a:cubicBezTo>
                    <a:pt x="334" y="0"/>
                    <a:pt x="345" y="12"/>
                    <a:pt x="345" y="26"/>
                  </a:cubicBezTo>
                  <a:lnTo>
                    <a:pt x="345" y="527"/>
                  </a:lnTo>
                  <a:close/>
                </a:path>
              </a:pathLst>
            </a:custGeom>
            <a:grp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8" name="Line 17"/>
            <p:cNvSpPr>
              <a:spLocks noChangeShapeType="1"/>
            </p:cNvSpPr>
            <p:nvPr/>
          </p:nvSpPr>
          <p:spPr bwMode="auto">
            <a:xfrm>
              <a:off x="3695" y="194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29" name="Line 18"/>
            <p:cNvSpPr>
              <a:spLocks noChangeShapeType="1"/>
            </p:cNvSpPr>
            <p:nvPr/>
          </p:nvSpPr>
          <p:spPr bwMode="auto">
            <a:xfrm>
              <a:off x="3695" y="2063"/>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0" name="Line 19"/>
            <p:cNvSpPr>
              <a:spLocks noChangeShapeType="1"/>
            </p:cNvSpPr>
            <p:nvPr/>
          </p:nvSpPr>
          <p:spPr bwMode="auto">
            <a:xfrm>
              <a:off x="3695" y="218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1" name="Line 20"/>
            <p:cNvSpPr>
              <a:spLocks noChangeShapeType="1"/>
            </p:cNvSpPr>
            <p:nvPr/>
          </p:nvSpPr>
          <p:spPr bwMode="auto">
            <a:xfrm>
              <a:off x="3695" y="2305"/>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2" name="Line 21"/>
            <p:cNvSpPr>
              <a:spLocks noChangeShapeType="1"/>
            </p:cNvSpPr>
            <p:nvPr/>
          </p:nvSpPr>
          <p:spPr bwMode="auto">
            <a:xfrm>
              <a:off x="3695" y="2422"/>
              <a:ext cx="445" cy="0"/>
            </a:xfrm>
            <a:prstGeom prst="line">
              <a:avLst/>
            </a:prstGeom>
            <a:grpFill/>
            <a:ln w="1270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3" name="Freeform 22"/>
            <p:cNvSpPr>
              <a:spLocks/>
            </p:cNvSpPr>
            <p:nvPr/>
          </p:nvSpPr>
          <p:spPr bwMode="auto">
            <a:xfrm>
              <a:off x="3962" y="1985"/>
              <a:ext cx="135" cy="37"/>
            </a:xfrm>
            <a:custGeom>
              <a:avLst/>
              <a:gdLst>
                <a:gd name="T0" fmla="*/ 96 w 105"/>
                <a:gd name="T1" fmla="*/ 29 h 29"/>
                <a:gd name="T2" fmla="*/ 9 w 105"/>
                <a:gd name="T3" fmla="*/ 29 h 29"/>
                <a:gd name="T4" fmla="*/ 0 w 105"/>
                <a:gd name="T5" fmla="*/ 20 h 29"/>
                <a:gd name="T6" fmla="*/ 0 w 105"/>
                <a:gd name="T7" fmla="*/ 9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9"/>
                    <a:pt x="0" y="9"/>
                    <a:pt x="0" y="9"/>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4" name="Freeform 23"/>
            <p:cNvSpPr>
              <a:spLocks/>
            </p:cNvSpPr>
            <p:nvPr/>
          </p:nvSpPr>
          <p:spPr bwMode="auto">
            <a:xfrm>
              <a:off x="3962" y="2106"/>
              <a:ext cx="135" cy="37"/>
            </a:xfrm>
            <a:custGeom>
              <a:avLst/>
              <a:gdLst>
                <a:gd name="T0" fmla="*/ 96 w 105"/>
                <a:gd name="T1" fmla="*/ 29 h 29"/>
                <a:gd name="T2" fmla="*/ 9 w 105"/>
                <a:gd name="T3" fmla="*/ 29 h 29"/>
                <a:gd name="T4" fmla="*/ 0 w 105"/>
                <a:gd name="T5" fmla="*/ 20 h 29"/>
                <a:gd name="T6" fmla="*/ 0 w 105"/>
                <a:gd name="T7" fmla="*/ 8 h 29"/>
                <a:gd name="T8" fmla="*/ 9 w 105"/>
                <a:gd name="T9" fmla="*/ 0 h 29"/>
                <a:gd name="T10" fmla="*/ 105 w 105"/>
                <a:gd name="T11" fmla="*/ 0 h 29"/>
                <a:gd name="T12" fmla="*/ 105 w 105"/>
                <a:gd name="T13" fmla="*/ 20 h 29"/>
                <a:gd name="T14" fmla="*/ 96 w 105"/>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9">
                  <a:moveTo>
                    <a:pt x="96" y="29"/>
                  </a:moveTo>
                  <a:cubicBezTo>
                    <a:pt x="9" y="29"/>
                    <a:pt x="9" y="29"/>
                    <a:pt x="9" y="29"/>
                  </a:cubicBezTo>
                  <a:cubicBezTo>
                    <a:pt x="4" y="29"/>
                    <a:pt x="0" y="25"/>
                    <a:pt x="0" y="20"/>
                  </a:cubicBezTo>
                  <a:cubicBezTo>
                    <a:pt x="0" y="8"/>
                    <a:pt x="0" y="8"/>
                    <a:pt x="0" y="8"/>
                  </a:cubicBezTo>
                  <a:cubicBezTo>
                    <a:pt x="0" y="3"/>
                    <a:pt x="4" y="0"/>
                    <a:pt x="9" y="0"/>
                  </a:cubicBezTo>
                  <a:cubicBezTo>
                    <a:pt x="105" y="0"/>
                    <a:pt x="105" y="0"/>
                    <a:pt x="105" y="0"/>
                  </a:cubicBezTo>
                  <a:cubicBezTo>
                    <a:pt x="105" y="20"/>
                    <a:pt x="105" y="20"/>
                    <a:pt x="105" y="20"/>
                  </a:cubicBezTo>
                  <a:cubicBezTo>
                    <a:pt x="105" y="25"/>
                    <a:pt x="101" y="29"/>
                    <a:pt x="96" y="29"/>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5" name="Freeform 24"/>
            <p:cNvSpPr>
              <a:spLocks/>
            </p:cNvSpPr>
            <p:nvPr/>
          </p:nvSpPr>
          <p:spPr bwMode="auto">
            <a:xfrm>
              <a:off x="3962" y="2222"/>
              <a:ext cx="135" cy="41"/>
            </a:xfrm>
            <a:custGeom>
              <a:avLst/>
              <a:gdLst>
                <a:gd name="T0" fmla="*/ 96 w 105"/>
                <a:gd name="T1" fmla="*/ 32 h 32"/>
                <a:gd name="T2" fmla="*/ 9 w 105"/>
                <a:gd name="T3" fmla="*/ 32 h 32"/>
                <a:gd name="T4" fmla="*/ 0 w 105"/>
                <a:gd name="T5" fmla="*/ 22 h 32"/>
                <a:gd name="T6" fmla="*/ 0 w 105"/>
                <a:gd name="T7" fmla="*/ 11 h 32"/>
                <a:gd name="T8" fmla="*/ 9 w 105"/>
                <a:gd name="T9" fmla="*/ 0 h 32"/>
                <a:gd name="T10" fmla="*/ 105 w 105"/>
                <a:gd name="T11" fmla="*/ 0 h 32"/>
                <a:gd name="T12" fmla="*/ 105 w 105"/>
                <a:gd name="T13" fmla="*/ 22 h 32"/>
                <a:gd name="T14" fmla="*/ 96 w 105"/>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2">
                  <a:moveTo>
                    <a:pt x="96" y="32"/>
                  </a:moveTo>
                  <a:cubicBezTo>
                    <a:pt x="9" y="32"/>
                    <a:pt x="9" y="32"/>
                    <a:pt x="9" y="32"/>
                  </a:cubicBezTo>
                  <a:cubicBezTo>
                    <a:pt x="4" y="32"/>
                    <a:pt x="0" y="27"/>
                    <a:pt x="0" y="22"/>
                  </a:cubicBezTo>
                  <a:cubicBezTo>
                    <a:pt x="0" y="11"/>
                    <a:pt x="0" y="11"/>
                    <a:pt x="0" y="11"/>
                  </a:cubicBezTo>
                  <a:cubicBezTo>
                    <a:pt x="0" y="6"/>
                    <a:pt x="4" y="0"/>
                    <a:pt x="9" y="0"/>
                  </a:cubicBezTo>
                  <a:cubicBezTo>
                    <a:pt x="105" y="0"/>
                    <a:pt x="105" y="0"/>
                    <a:pt x="105" y="0"/>
                  </a:cubicBezTo>
                  <a:cubicBezTo>
                    <a:pt x="105" y="22"/>
                    <a:pt x="105" y="22"/>
                    <a:pt x="105" y="22"/>
                  </a:cubicBezTo>
                  <a:cubicBezTo>
                    <a:pt x="105" y="27"/>
                    <a:pt x="101" y="32"/>
                    <a:pt x="96" y="32"/>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236" name="Freeform 25"/>
            <p:cNvSpPr>
              <a:spLocks/>
            </p:cNvSpPr>
            <p:nvPr/>
          </p:nvSpPr>
          <p:spPr bwMode="auto">
            <a:xfrm>
              <a:off x="3962" y="2343"/>
              <a:ext cx="135" cy="42"/>
            </a:xfrm>
            <a:custGeom>
              <a:avLst/>
              <a:gdLst>
                <a:gd name="T0" fmla="*/ 96 w 105"/>
                <a:gd name="T1" fmla="*/ 33 h 33"/>
                <a:gd name="T2" fmla="*/ 9 w 105"/>
                <a:gd name="T3" fmla="*/ 33 h 33"/>
                <a:gd name="T4" fmla="*/ 0 w 105"/>
                <a:gd name="T5" fmla="*/ 22 h 33"/>
                <a:gd name="T6" fmla="*/ 0 w 105"/>
                <a:gd name="T7" fmla="*/ 11 h 33"/>
                <a:gd name="T8" fmla="*/ 9 w 105"/>
                <a:gd name="T9" fmla="*/ 0 h 33"/>
                <a:gd name="T10" fmla="*/ 105 w 105"/>
                <a:gd name="T11" fmla="*/ 0 h 33"/>
                <a:gd name="T12" fmla="*/ 105 w 105"/>
                <a:gd name="T13" fmla="*/ 22 h 33"/>
                <a:gd name="T14" fmla="*/ 96 w 10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33">
                  <a:moveTo>
                    <a:pt x="96" y="33"/>
                  </a:moveTo>
                  <a:cubicBezTo>
                    <a:pt x="9" y="33"/>
                    <a:pt x="9" y="33"/>
                    <a:pt x="9" y="33"/>
                  </a:cubicBezTo>
                  <a:cubicBezTo>
                    <a:pt x="4" y="33"/>
                    <a:pt x="0" y="27"/>
                    <a:pt x="0" y="22"/>
                  </a:cubicBezTo>
                  <a:cubicBezTo>
                    <a:pt x="0" y="11"/>
                    <a:pt x="0" y="11"/>
                    <a:pt x="0" y="11"/>
                  </a:cubicBezTo>
                  <a:cubicBezTo>
                    <a:pt x="0" y="5"/>
                    <a:pt x="4" y="0"/>
                    <a:pt x="9" y="0"/>
                  </a:cubicBezTo>
                  <a:cubicBezTo>
                    <a:pt x="105" y="0"/>
                    <a:pt x="105" y="0"/>
                    <a:pt x="105" y="0"/>
                  </a:cubicBezTo>
                  <a:cubicBezTo>
                    <a:pt x="105" y="22"/>
                    <a:pt x="105" y="22"/>
                    <a:pt x="105" y="22"/>
                  </a:cubicBezTo>
                  <a:cubicBezTo>
                    <a:pt x="105" y="27"/>
                    <a:pt x="101" y="33"/>
                    <a:pt x="96" y="33"/>
                  </a:cubicBezTo>
                  <a:close/>
                </a:path>
              </a:pathLst>
            </a:custGeom>
            <a:solidFill>
              <a:schemeClr val="bg1"/>
            </a:solidFill>
            <a:ln w="19050" cap="rnd">
              <a:no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grpSp>
        <p:nvGrpSpPr>
          <p:cNvPr id="90" name="Group 89"/>
          <p:cNvGrpSpPr>
            <a:grpSpLocks noChangeAspect="1"/>
          </p:cNvGrpSpPr>
          <p:nvPr/>
        </p:nvGrpSpPr>
        <p:grpSpPr bwMode="auto">
          <a:xfrm>
            <a:off x="7135029" y="503067"/>
            <a:ext cx="3946312" cy="2405820"/>
            <a:chOff x="2581" y="1387"/>
            <a:chExt cx="2677" cy="1632"/>
          </a:xfrm>
          <a:noFill/>
        </p:grpSpPr>
        <p:sp>
          <p:nvSpPr>
            <p:cNvPr id="91" name="Freeform 5"/>
            <p:cNvSpPr>
              <a:spLocks/>
            </p:cNvSpPr>
            <p:nvPr/>
          </p:nvSpPr>
          <p:spPr bwMode="auto">
            <a:xfrm>
              <a:off x="2581" y="1387"/>
              <a:ext cx="2677" cy="1632"/>
            </a:xfrm>
            <a:custGeom>
              <a:avLst/>
              <a:gdLst>
                <a:gd name="T0" fmla="*/ 1256 w 1423"/>
                <a:gd name="T1" fmla="*/ 863 h 867"/>
                <a:gd name="T2" fmla="*/ 1259 w 1423"/>
                <a:gd name="T3" fmla="*/ 863 h 867"/>
                <a:gd name="T4" fmla="*/ 1423 w 1423"/>
                <a:gd name="T5" fmla="*/ 667 h 867"/>
                <a:gd name="T6" fmla="*/ 1224 w 1423"/>
                <a:gd name="T7" fmla="*/ 471 h 867"/>
                <a:gd name="T8" fmla="*/ 1224 w 1423"/>
                <a:gd name="T9" fmla="*/ 471 h 867"/>
                <a:gd name="T10" fmla="*/ 1224 w 1423"/>
                <a:gd name="T11" fmla="*/ 432 h 867"/>
                <a:gd name="T12" fmla="*/ 797 w 1423"/>
                <a:gd name="T13" fmla="*/ 0 h 867"/>
                <a:gd name="T14" fmla="*/ 388 w 1423"/>
                <a:gd name="T15" fmla="*/ 296 h 867"/>
                <a:gd name="T16" fmla="*/ 292 w 1423"/>
                <a:gd name="T17" fmla="*/ 278 h 867"/>
                <a:gd name="T18" fmla="*/ 0 w 1423"/>
                <a:gd name="T19" fmla="*/ 571 h 867"/>
                <a:gd name="T20" fmla="*/ 292 w 1423"/>
                <a:gd name="T21" fmla="*/ 867 h 867"/>
                <a:gd name="T22" fmla="*/ 292 w 1423"/>
                <a:gd name="T23" fmla="*/ 867 h 867"/>
                <a:gd name="T24" fmla="*/ 292 w 1423"/>
                <a:gd name="T25" fmla="*/ 867 h 867"/>
                <a:gd name="T26" fmla="*/ 1241 w 1423"/>
                <a:gd name="T27" fmla="*/ 867 h 867"/>
                <a:gd name="T28" fmla="*/ 1241 w 1423"/>
                <a:gd name="T29" fmla="*/ 867 h 867"/>
                <a:gd name="T30" fmla="*/ 1252 w 1423"/>
                <a:gd name="T31" fmla="*/ 863 h 867"/>
                <a:gd name="T32" fmla="*/ 1256 w 1423"/>
                <a:gd name="T33"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23" h="867">
                  <a:moveTo>
                    <a:pt x="1256" y="863"/>
                  </a:moveTo>
                  <a:cubicBezTo>
                    <a:pt x="1256" y="863"/>
                    <a:pt x="1256" y="863"/>
                    <a:pt x="1259" y="863"/>
                  </a:cubicBezTo>
                  <a:cubicBezTo>
                    <a:pt x="1352" y="849"/>
                    <a:pt x="1423" y="767"/>
                    <a:pt x="1423" y="667"/>
                  </a:cubicBezTo>
                  <a:cubicBezTo>
                    <a:pt x="1423" y="560"/>
                    <a:pt x="1334" y="471"/>
                    <a:pt x="1224" y="471"/>
                  </a:cubicBezTo>
                  <a:cubicBezTo>
                    <a:pt x="1224" y="471"/>
                    <a:pt x="122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292" y="867"/>
                    <a:pt x="292" y="867"/>
                    <a:pt x="292" y="867"/>
                  </a:cubicBezTo>
                  <a:cubicBezTo>
                    <a:pt x="292" y="867"/>
                    <a:pt x="292" y="867"/>
                    <a:pt x="292" y="867"/>
                  </a:cubicBezTo>
                  <a:cubicBezTo>
                    <a:pt x="1241" y="867"/>
                    <a:pt x="1241" y="867"/>
                    <a:pt x="1241" y="867"/>
                  </a:cubicBezTo>
                  <a:cubicBezTo>
                    <a:pt x="1241" y="867"/>
                    <a:pt x="1241" y="867"/>
                    <a:pt x="1241" y="867"/>
                  </a:cubicBezTo>
                  <a:cubicBezTo>
                    <a:pt x="1245" y="867"/>
                    <a:pt x="1248" y="863"/>
                    <a:pt x="1252" y="863"/>
                  </a:cubicBezTo>
                  <a:cubicBezTo>
                    <a:pt x="1256" y="863"/>
                    <a:pt x="1256" y="863"/>
                    <a:pt x="1256" y="863"/>
                  </a:cubicBezTo>
                  <a:close/>
                </a:path>
              </a:pathLst>
            </a:custGeom>
            <a:grp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sp>
          <p:nvSpPr>
            <p:cNvPr id="92" name="Freeform 6"/>
            <p:cNvSpPr>
              <a:spLocks/>
            </p:cNvSpPr>
            <p:nvPr/>
          </p:nvSpPr>
          <p:spPr bwMode="auto">
            <a:xfrm>
              <a:off x="2581" y="1387"/>
              <a:ext cx="2677" cy="1632"/>
            </a:xfrm>
            <a:custGeom>
              <a:avLst/>
              <a:gdLst>
                <a:gd name="T0" fmla="*/ 1256 w 1423"/>
                <a:gd name="T1" fmla="*/ 863 h 867"/>
                <a:gd name="T2" fmla="*/ 1423 w 1423"/>
                <a:gd name="T3" fmla="*/ 667 h 867"/>
                <a:gd name="T4" fmla="*/ 1224 w 1423"/>
                <a:gd name="T5" fmla="*/ 471 h 867"/>
                <a:gd name="T6" fmla="*/ 1224 w 1423"/>
                <a:gd name="T7" fmla="*/ 432 h 867"/>
                <a:gd name="T8" fmla="*/ 797 w 1423"/>
                <a:gd name="T9" fmla="*/ 0 h 867"/>
                <a:gd name="T10" fmla="*/ 388 w 1423"/>
                <a:gd name="T11" fmla="*/ 296 h 867"/>
                <a:gd name="T12" fmla="*/ 292 w 1423"/>
                <a:gd name="T13" fmla="*/ 278 h 867"/>
                <a:gd name="T14" fmla="*/ 0 w 1423"/>
                <a:gd name="T15" fmla="*/ 571 h 867"/>
                <a:gd name="T16" fmla="*/ 292 w 1423"/>
                <a:gd name="T17" fmla="*/ 867 h 867"/>
                <a:gd name="T18" fmla="*/ 814 w 1423"/>
                <a:gd name="T19" fmla="*/ 867 h 867"/>
                <a:gd name="T20" fmla="*/ 1098 w 1423"/>
                <a:gd name="T21" fmla="*/ 867 h 867"/>
                <a:gd name="T22" fmla="*/ 1216 w 1423"/>
                <a:gd name="T23" fmla="*/ 867 h 867"/>
                <a:gd name="T24" fmla="*/ 1256 w 1423"/>
                <a:gd name="T25" fmla="*/ 863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3" h="867">
                  <a:moveTo>
                    <a:pt x="1256" y="863"/>
                  </a:moveTo>
                  <a:cubicBezTo>
                    <a:pt x="1350" y="846"/>
                    <a:pt x="1423" y="769"/>
                    <a:pt x="1423" y="667"/>
                  </a:cubicBezTo>
                  <a:cubicBezTo>
                    <a:pt x="1423" y="560"/>
                    <a:pt x="1334" y="471"/>
                    <a:pt x="1224" y="471"/>
                  </a:cubicBezTo>
                  <a:cubicBezTo>
                    <a:pt x="1224" y="457"/>
                    <a:pt x="1224" y="446"/>
                    <a:pt x="1224" y="432"/>
                  </a:cubicBezTo>
                  <a:cubicBezTo>
                    <a:pt x="1224" y="193"/>
                    <a:pt x="1031" y="0"/>
                    <a:pt x="797" y="0"/>
                  </a:cubicBezTo>
                  <a:cubicBezTo>
                    <a:pt x="605" y="0"/>
                    <a:pt x="445" y="125"/>
                    <a:pt x="388" y="296"/>
                  </a:cubicBezTo>
                  <a:cubicBezTo>
                    <a:pt x="359" y="285"/>
                    <a:pt x="327" y="278"/>
                    <a:pt x="292" y="278"/>
                  </a:cubicBezTo>
                  <a:cubicBezTo>
                    <a:pt x="132" y="278"/>
                    <a:pt x="0" y="410"/>
                    <a:pt x="0" y="571"/>
                  </a:cubicBezTo>
                  <a:cubicBezTo>
                    <a:pt x="0" y="735"/>
                    <a:pt x="132" y="867"/>
                    <a:pt x="292" y="867"/>
                  </a:cubicBezTo>
                  <a:cubicBezTo>
                    <a:pt x="466" y="867"/>
                    <a:pt x="640" y="867"/>
                    <a:pt x="814" y="867"/>
                  </a:cubicBezTo>
                  <a:cubicBezTo>
                    <a:pt x="909" y="867"/>
                    <a:pt x="1004" y="867"/>
                    <a:pt x="1098" y="867"/>
                  </a:cubicBezTo>
                  <a:cubicBezTo>
                    <a:pt x="1138" y="867"/>
                    <a:pt x="1177" y="867"/>
                    <a:pt x="1216" y="867"/>
                  </a:cubicBezTo>
                  <a:cubicBezTo>
                    <a:pt x="1230" y="867"/>
                    <a:pt x="1243" y="866"/>
                    <a:pt x="1256" y="863"/>
                  </a:cubicBezTo>
                  <a:close/>
                </a:path>
              </a:pathLst>
            </a:custGeom>
            <a:grpFill/>
            <a:ln w="33338" cap="flat">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Calibri" panose="020F0502020204030204" pitchFamily="34" charset="0"/>
                <a:cs typeface="Calibri" panose="020F0502020204030204" pitchFamily="34" charset="0"/>
              </a:endParaRPr>
            </a:p>
          </p:txBody>
        </p:sp>
      </p:grpSp>
      <p:sp>
        <p:nvSpPr>
          <p:cNvPr id="93" name="Rectangle 92"/>
          <p:cNvSpPr/>
          <p:nvPr/>
        </p:nvSpPr>
        <p:spPr>
          <a:xfrm>
            <a:off x="394451" y="1330354"/>
            <a:ext cx="5026941" cy="4201150"/>
          </a:xfrm>
          <a:prstGeom prst="rect">
            <a:avLst/>
          </a:prstGeom>
        </p:spPr>
        <p:txBody>
          <a:bodyPr wrap="square" lIns="179285" rIns="179285">
            <a:spAutoFit/>
          </a:bodyPr>
          <a:lstStyle/>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Automated, seamless disaster recovery from the cloud to protect applications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Provides application-consistent recovery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of critical workloads</a:t>
            </a:r>
          </a:p>
          <a:p>
            <a:pPr defTabSz="878727" fontAlgn="base">
              <a:lnSpc>
                <a:spcPct val="150000"/>
              </a:lnSpc>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Leverage current investments</a:t>
            </a:r>
          </a:p>
          <a:p>
            <a:pPr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Orchestrate one-click recovery even for </a:t>
            </a:r>
            <a:b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b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complex multi-tier applications</a:t>
            </a:r>
          </a:p>
          <a:p>
            <a:pPr defTabSz="878727" fontAlgn="base">
              <a:spcBef>
                <a:spcPct val="0"/>
              </a:spcBef>
              <a:spcAft>
                <a:spcPts val="1153"/>
              </a:spcAft>
              <a:defRPr/>
            </a:pPr>
            <a:endPar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endParaRPr>
          </a:p>
          <a:p>
            <a:pPr lvl="0" defTabSz="878727" fontAlgn="base">
              <a:spcBef>
                <a:spcPct val="0"/>
              </a:spcBef>
              <a:spcAft>
                <a:spcPts val="1153"/>
              </a:spcAft>
              <a:defRPr/>
            </a:pPr>
            <a:r>
              <a:rPr lang="en-US" b="1" u="sng"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WHEN NOT</a:t>
            </a:r>
          </a:p>
          <a:p>
            <a:pPr lvl="0" defTabSz="878727" fontAlgn="base">
              <a:spcBef>
                <a:spcPct val="0"/>
              </a:spcBef>
              <a:spcAft>
                <a:spcPts val="1153"/>
              </a:spcAft>
              <a:defRPr/>
            </a:pPr>
            <a:r>
              <a:rPr lang="en-US" kern="0" dirty="0">
                <a:gradFill>
                  <a:gsLst>
                    <a:gs pos="93333">
                      <a:srgbClr val="353535"/>
                    </a:gs>
                    <a:gs pos="85065">
                      <a:srgbClr val="353535"/>
                    </a:gs>
                  </a:gsLst>
                  <a:path path="circle">
                    <a:fillToRect l="50000" t="-80000" r="50000" b="180000"/>
                  </a:path>
                </a:gradFill>
                <a:latin typeface="Calibri" panose="020F0502020204030204" pitchFamily="34" charset="0"/>
                <a:cs typeface="Calibri" panose="020F0502020204030204" pitchFamily="34" charset="0"/>
              </a:rPr>
              <a:t>Workload requires synchronous replication, data outside of VHD</a:t>
            </a:r>
          </a:p>
        </p:txBody>
      </p:sp>
    </p:spTree>
    <p:extLst>
      <p:ext uri="{BB962C8B-B14F-4D97-AF65-F5344CB8AC3E}">
        <p14:creationId xmlns:p14="http://schemas.microsoft.com/office/powerpoint/2010/main" val="1565720964"/>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6301" y="266008"/>
            <a:ext cx="11152188" cy="747713"/>
          </a:xfrm>
        </p:spPr>
        <p:txBody>
          <a:bodyPr/>
          <a:lstStyle/>
          <a:p>
            <a:pPr defTabSz="914367"/>
            <a:r>
              <a:rPr lang="en-US" sz="40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Azure Site Recovery support matrix *</a:t>
            </a:r>
          </a:p>
        </p:txBody>
      </p:sp>
      <p:graphicFrame>
        <p:nvGraphicFramePr>
          <p:cNvPr id="3" name="Table 2"/>
          <p:cNvGraphicFramePr>
            <a:graphicFrameLocks noGrp="1"/>
          </p:cNvGraphicFramePr>
          <p:nvPr>
            <p:extLst/>
          </p:nvPr>
        </p:nvGraphicFramePr>
        <p:xfrm>
          <a:off x="596301" y="1172096"/>
          <a:ext cx="10692384" cy="4742611"/>
        </p:xfrm>
        <a:graphic>
          <a:graphicData uri="http://schemas.openxmlformats.org/drawingml/2006/table">
            <a:tbl>
              <a:tblPr firstRow="1" bandRow="1">
                <a:tableStyleId>{35758FB7-9AC5-4552-8A53-C91805E547FA}</a:tableStyleId>
              </a:tblPr>
              <a:tblGrid>
                <a:gridCol w="3593314">
                  <a:extLst>
                    <a:ext uri="{9D8B030D-6E8A-4147-A177-3AD203B41FA5}">
                      <a16:colId xmlns:a16="http://schemas.microsoft.com/office/drawing/2014/main" val="20000"/>
                    </a:ext>
                  </a:extLst>
                </a:gridCol>
                <a:gridCol w="1720734">
                  <a:extLst>
                    <a:ext uri="{9D8B030D-6E8A-4147-A177-3AD203B41FA5}">
                      <a16:colId xmlns:a16="http://schemas.microsoft.com/office/drawing/2014/main" val="20001"/>
                    </a:ext>
                  </a:extLst>
                </a:gridCol>
                <a:gridCol w="1613127">
                  <a:extLst>
                    <a:ext uri="{9D8B030D-6E8A-4147-A177-3AD203B41FA5}">
                      <a16:colId xmlns:a16="http://schemas.microsoft.com/office/drawing/2014/main" val="20002"/>
                    </a:ext>
                  </a:extLst>
                </a:gridCol>
                <a:gridCol w="3765209">
                  <a:extLst>
                    <a:ext uri="{9D8B030D-6E8A-4147-A177-3AD203B41FA5}">
                      <a16:colId xmlns:a16="http://schemas.microsoft.com/office/drawing/2014/main" val="20003"/>
                    </a:ext>
                  </a:extLst>
                </a:gridCol>
              </a:tblGrid>
              <a:tr h="556951">
                <a:tc>
                  <a:txBody>
                    <a:bodyPr/>
                    <a:lstStyle/>
                    <a:p>
                      <a:r>
                        <a:rPr lang="en-US" sz="2000" b="0" dirty="0">
                          <a:solidFill>
                            <a:srgbClr val="0070C0"/>
                          </a:solidFill>
                          <a:latin typeface="Calibri" panose="020F0502020204030204" pitchFamily="34" charset="0"/>
                          <a:cs typeface="Calibri" panose="020F0502020204030204" pitchFamily="34" charset="0"/>
                        </a:rPr>
                        <a:t>Source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Target</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Availability</a:t>
                      </a:r>
                      <a:r>
                        <a:rPr lang="en-US" sz="2000" b="0" baseline="0" dirty="0">
                          <a:solidFill>
                            <a:srgbClr val="0070C0"/>
                          </a:solidFill>
                          <a:latin typeface="Calibri" panose="020F0502020204030204" pitchFamily="34" charset="0"/>
                          <a:cs typeface="Calibri" panose="020F0502020204030204" pitchFamily="34" charset="0"/>
                        </a:rPr>
                        <a:t> </a:t>
                      </a:r>
                      <a:endParaRPr lang="en-US" sz="18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2000" b="0" dirty="0">
                          <a:solidFill>
                            <a:srgbClr val="0070C0"/>
                          </a:solidFill>
                          <a:latin typeface="Calibri" panose="020F0502020204030204" pitchFamily="34" charset="0"/>
                          <a:cs typeface="Calibri" panose="020F0502020204030204" pitchFamily="34" charset="0"/>
                        </a:rPr>
                        <a:t>Supported Guest</a:t>
                      </a:r>
                      <a:r>
                        <a:rPr lang="en-US" sz="2000" b="0" baseline="0" dirty="0">
                          <a:solidFill>
                            <a:srgbClr val="0070C0"/>
                          </a:solidFill>
                          <a:latin typeface="Calibri" panose="020F0502020204030204" pitchFamily="34" charset="0"/>
                          <a:cs typeface="Calibri" panose="020F0502020204030204" pitchFamily="34" charset="0"/>
                        </a:rPr>
                        <a:t> </a:t>
                      </a:r>
                      <a:r>
                        <a:rPr lang="en-US" sz="2000" b="0" dirty="0">
                          <a:solidFill>
                            <a:srgbClr val="0070C0"/>
                          </a:solidFill>
                          <a:latin typeface="Calibri" panose="020F0502020204030204" pitchFamily="34" charset="0"/>
                          <a:cs typeface="Calibri" panose="020F0502020204030204" pitchFamily="34" charset="0"/>
                        </a:rPr>
                        <a:t>OS</a:t>
                      </a:r>
                      <a:r>
                        <a:rPr lang="en-US" sz="2000" b="0" baseline="0" dirty="0">
                          <a:solidFill>
                            <a:srgbClr val="0070C0"/>
                          </a:solidFill>
                          <a:latin typeface="Calibri" panose="020F0502020204030204" pitchFamily="34" charset="0"/>
                          <a:cs typeface="Calibri" panose="020F0502020204030204" pitchFamily="34" charset="0"/>
                        </a:rPr>
                        <a:t> Types</a:t>
                      </a:r>
                      <a:endParaRPr lang="en-US" sz="2000" b="0" dirty="0">
                        <a:solidFill>
                          <a:srgbClr val="0070C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04333">
                <a:tc>
                  <a:txBody>
                    <a:bodyPr/>
                    <a:lstStyle/>
                    <a:p>
                      <a:r>
                        <a:rPr lang="en-US" sz="1600" dirty="0">
                          <a:latin typeface="Calibri" panose="020F0502020204030204" pitchFamily="34" charset="0"/>
                          <a:cs typeface="Calibri" panose="020F0502020204030204" pitchFamily="34" charset="0"/>
                        </a:rPr>
                        <a:t>Hyper-V 2012 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Azure</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26004">
                <a:tc>
                  <a:txBody>
                    <a:bodyPr/>
                    <a:lstStyle/>
                    <a:p>
                      <a:r>
                        <a:rPr lang="en-US" sz="1600" dirty="0">
                          <a:latin typeface="Calibri" panose="020F0502020204030204" pitchFamily="34" charset="0"/>
                          <a:cs typeface="Calibri" panose="020F0502020204030204" pitchFamily="34" charset="0"/>
                        </a:rPr>
                        <a:t>Hyper-V</a:t>
                      </a:r>
                      <a:r>
                        <a:rPr lang="en-US" sz="1600" baseline="0" dirty="0">
                          <a:latin typeface="Calibri" panose="020F0502020204030204" pitchFamily="34" charset="0"/>
                          <a:cs typeface="Calibri" panose="020F0502020204030204" pitchFamily="34" charset="0"/>
                        </a:rPr>
                        <a:t> 2008 R2 SP1 and 2012</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a:t>
                      </a:r>
                      <a:r>
                        <a:rPr lang="en-US" sz="1600" baseline="0" dirty="0">
                          <a:latin typeface="Calibri" panose="020F0502020204030204" pitchFamily="34" charset="0"/>
                          <a:cs typeface="Calibri" panose="020F0502020204030204" pitchFamily="34" charset="0"/>
                        </a:rPr>
                        <a:t> and Linux*</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504333">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 and</a:t>
                      </a:r>
                      <a:r>
                        <a:rPr lang="en-US" sz="1600" kern="1200" dirty="0">
                          <a:effectLst/>
                          <a:latin typeface="Calibri" panose="020F0502020204030204" pitchFamily="34" charset="0"/>
                          <a:cs typeface="Calibri" panose="020F0502020204030204" pitchFamily="34" charset="0"/>
                        </a:rPr>
                        <a:t> Physical Servers</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and Linux*</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504333">
                <a:tc>
                  <a:txBody>
                    <a:bodyPr/>
                    <a:lstStyle/>
                    <a:p>
                      <a:r>
                        <a:rPr lang="en-US" sz="1600" dirty="0">
                          <a:latin typeface="Calibri" panose="020F0502020204030204" pitchFamily="34" charset="0"/>
                          <a:cs typeface="Calibri" panose="020F0502020204030204" pitchFamily="34" charset="0"/>
                        </a:rPr>
                        <a:t>Amazon Web Services (Windows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kern="1200" baseline="0" noProof="0" dirty="0">
                          <a:latin typeface="Calibri" panose="020F0502020204030204" pitchFamily="34" charset="0"/>
                          <a:cs typeface="Calibri" panose="020F0502020204030204" pitchFamily="34" charset="0"/>
                        </a:rPr>
                        <a:t>Windows Server 2008 R2 SP1+ (HVM only)</a:t>
                      </a:r>
                      <a:endParaRPr lang="en-US" sz="1600" kern="1200" baseline="0" dirty="0">
                        <a:solidFill>
                          <a:schemeClr val="tx1"/>
                        </a:solidFill>
                        <a:latin typeface="Calibri" panose="020F0502020204030204" pitchFamily="34" charset="0"/>
                        <a:ea typeface="+mn-ea"/>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504333">
                <a:tc>
                  <a:txBody>
                    <a:bodyPr/>
                    <a:lstStyle/>
                    <a:p>
                      <a:r>
                        <a:rPr lang="en-US" sz="1600" dirty="0">
                          <a:solidFill>
                            <a:schemeClr val="tx1"/>
                          </a:solidFill>
                          <a:latin typeface="Calibri" panose="020F0502020204030204" pitchFamily="34" charset="0"/>
                          <a:cs typeface="Calibri" panose="020F0502020204030204" pitchFamily="34" charset="0"/>
                        </a:rPr>
                        <a:t>Amazon Web Services (Linux AMIs)</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Azure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solidFill>
                          <a:latin typeface="Calibri" panose="020F0502020204030204" pitchFamily="34" charset="0"/>
                          <a:cs typeface="Calibri" panose="020F0502020204030204" pitchFamily="34" charset="0"/>
                        </a:rPr>
                        <a:t>RHEL</a:t>
                      </a:r>
                      <a:r>
                        <a:rPr lang="en-US" sz="1600" baseline="0" dirty="0">
                          <a:solidFill>
                            <a:schemeClr val="tx1"/>
                          </a:solidFill>
                          <a:latin typeface="Calibri" panose="020F0502020204030204" pitchFamily="34" charset="0"/>
                          <a:cs typeface="Calibri" panose="020F0502020204030204" pitchFamily="34" charset="0"/>
                        </a:rPr>
                        <a:t> 6.7 HVM</a:t>
                      </a:r>
                      <a:endParaRPr lang="en-US" sz="1600" b="1" baseline="30000" dirty="0">
                        <a:solidFill>
                          <a:srgbClr val="00B050"/>
                        </a:solidFill>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04333">
                <a:tc>
                  <a:txBody>
                    <a:bodyPr/>
                    <a:lstStyle/>
                    <a:p>
                      <a:r>
                        <a:rPr lang="en-US" sz="1600" dirty="0">
                          <a:latin typeface="Calibri" panose="020F0502020204030204" pitchFamily="34" charset="0"/>
                          <a:cs typeface="Calibri" panose="020F0502020204030204" pitchFamily="34" charset="0"/>
                        </a:rPr>
                        <a:t>Hyper-V 2012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Hyper-V 2012R2</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Available</a:t>
                      </a: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All Guest</a:t>
                      </a:r>
                      <a:r>
                        <a:rPr lang="en-US" sz="1600" baseline="0" dirty="0">
                          <a:latin typeface="Calibri" panose="020F0502020204030204" pitchFamily="34" charset="0"/>
                          <a:cs typeface="Calibri" panose="020F0502020204030204" pitchFamily="34" charset="0"/>
                        </a:rPr>
                        <a:t> OS types supported by Hyper-V</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937835">
                <a:tc>
                  <a:txBody>
                    <a:bodyPr/>
                    <a:lstStyle/>
                    <a:p>
                      <a:r>
                        <a:rPr lang="en-US" sz="1600" dirty="0">
                          <a:latin typeface="Calibri" panose="020F0502020204030204" pitchFamily="34" charset="0"/>
                          <a:cs typeface="Calibri" panose="020F0502020204030204" pitchFamily="34" charset="0"/>
                        </a:rPr>
                        <a:t>VMware </a:t>
                      </a:r>
                      <a:r>
                        <a:rPr lang="en-US" sz="1600" kern="1200" dirty="0">
                          <a:effectLst/>
                          <a:latin typeface="Calibri" panose="020F0502020204030204" pitchFamily="34" charset="0"/>
                          <a:cs typeface="Calibri" panose="020F0502020204030204" pitchFamily="34" charset="0"/>
                        </a:rPr>
                        <a:t>vSphere 5.1,</a:t>
                      </a:r>
                      <a:r>
                        <a:rPr lang="en-US" sz="1600" kern="1200" baseline="0" dirty="0">
                          <a:effectLst/>
                          <a:latin typeface="Calibri" panose="020F0502020204030204" pitchFamily="34" charset="0"/>
                          <a:cs typeface="Calibri" panose="020F0502020204030204" pitchFamily="34" charset="0"/>
                        </a:rPr>
                        <a:t> 5.5, 6.0</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Hyper-V 2012R2</a:t>
                      </a:r>
                    </a:p>
                    <a:p>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600" dirty="0">
                          <a:latin typeface="Calibri" panose="020F0502020204030204" pitchFamily="34" charset="0"/>
                          <a:cs typeface="Calibri" panose="020F0502020204030204" pitchFamily="34" charset="0"/>
                        </a:rPr>
                        <a:t>Available</a:t>
                      </a:r>
                      <a:r>
                        <a:rPr lang="en-US" sz="1600" baseline="0" dirty="0">
                          <a:latin typeface="Calibri" panose="020F0502020204030204" pitchFamily="34" charset="0"/>
                          <a:cs typeface="Calibri" panose="020F0502020204030204" pitchFamily="34" charset="0"/>
                        </a:rPr>
                        <a:t> via Microsoft Services Global Delivery</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latin typeface="Calibri" panose="020F0502020204030204" pitchFamily="34" charset="0"/>
                          <a:cs typeface="Calibri" panose="020F0502020204030204" pitchFamily="34" charset="0"/>
                        </a:rPr>
                        <a:t>Windows Serve</a:t>
                      </a:r>
                      <a:r>
                        <a:rPr lang="en-US" sz="1600" baseline="0" dirty="0">
                          <a:latin typeface="Calibri" panose="020F0502020204030204" pitchFamily="34" charset="0"/>
                          <a:cs typeface="Calibri" panose="020F0502020204030204" pitchFamily="34" charset="0"/>
                        </a:rPr>
                        <a:t>r 2008 R2 SP1+</a:t>
                      </a:r>
                      <a:endParaRPr lang="en-US" sz="1600" dirty="0">
                        <a:latin typeface="Calibri" panose="020F0502020204030204" pitchFamily="34" charset="0"/>
                        <a:cs typeface="Calibri" panose="020F0502020204030204" pitchFamily="34" charset="0"/>
                      </a:endParaRPr>
                    </a:p>
                  </a:txBody>
                  <a:tcPr marL="89642" marR="89642" marT="44821" marB="448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4" name="TextBox 3">
            <a:extLst>
              <a:ext uri="{FF2B5EF4-FFF2-40B4-BE49-F238E27FC236}">
                <a16:creationId xmlns:a16="http://schemas.microsoft.com/office/drawing/2014/main" id="{5DA85D4B-200A-43E5-BB1F-380725DD4795}"/>
              </a:ext>
            </a:extLst>
          </p:cNvPr>
          <p:cNvSpPr txBox="1"/>
          <p:nvPr/>
        </p:nvSpPr>
        <p:spPr>
          <a:xfrm>
            <a:off x="596301" y="6073082"/>
            <a:ext cx="11049830" cy="307777"/>
          </a:xfrm>
          <a:prstGeom prst="rect">
            <a:avLst/>
          </a:prstGeom>
          <a:noFill/>
        </p:spPr>
        <p:txBody>
          <a:bodyPr wrap="square" lIns="0" tIns="0" rIns="0" bIns="0" rtlCol="0">
            <a:spAutoFit/>
          </a:bodyPr>
          <a:lstStyle/>
          <a:p>
            <a:r>
              <a:rPr lang="en-US" sz="2000" i="1" spc="-70" dirty="0">
                <a:gradFill>
                  <a:gsLst>
                    <a:gs pos="2917">
                      <a:schemeClr val="bg2"/>
                    </a:gs>
                    <a:gs pos="95000">
                      <a:schemeClr val="bg2"/>
                    </a:gs>
                  </a:gsLst>
                  <a:lin ang="5400000" scaled="0"/>
                </a:gradFill>
                <a:latin typeface="Calibri" panose="020F0502020204030204" pitchFamily="34" charset="0"/>
                <a:cs typeface="Calibri" panose="020F0502020204030204" pitchFamily="34" charset="0"/>
              </a:rPr>
              <a:t>* May be asked on the exam what ASR will support for a certain scenario</a:t>
            </a:r>
          </a:p>
        </p:txBody>
      </p:sp>
      <p:sp>
        <p:nvSpPr>
          <p:cNvPr id="5" name="Rectangle 4">
            <a:extLst>
              <a:ext uri="{FF2B5EF4-FFF2-40B4-BE49-F238E27FC236}">
                <a16:creationId xmlns:a16="http://schemas.microsoft.com/office/drawing/2014/main" id="{3CF91400-3DDF-4BA9-A62B-E0C58F2E278D}"/>
              </a:ext>
            </a:extLst>
          </p:cNvPr>
          <p:cNvSpPr/>
          <p:nvPr/>
        </p:nvSpPr>
        <p:spPr>
          <a:xfrm>
            <a:off x="596300" y="6298236"/>
            <a:ext cx="11309753" cy="523220"/>
          </a:xfrm>
          <a:prstGeom prst="rect">
            <a:avLst/>
          </a:prstGeom>
        </p:spPr>
        <p:txBody>
          <a:bodyPr wrap="square">
            <a:spAutoFit/>
          </a:bodyPr>
          <a:lstStyle/>
          <a:p>
            <a:pPr lvl="0">
              <a:defRPr/>
            </a:pPr>
            <a:r>
              <a:rPr lang="en-US" sz="2800" dirty="0"/>
              <a:t>Source: </a:t>
            </a:r>
            <a:r>
              <a:rPr lang="en-US" sz="2800" dirty="0">
                <a:hlinkClick r:id="rId3"/>
              </a:rPr>
              <a:t>https://docs.microsoft.com/en-us/azure/site-recovery/</a:t>
            </a:r>
            <a:r>
              <a:rPr lang="en-US" sz="2800" dirty="0"/>
              <a:t> </a:t>
            </a:r>
          </a:p>
        </p:txBody>
      </p:sp>
    </p:spTree>
    <p:extLst>
      <p:ext uri="{BB962C8B-B14F-4D97-AF65-F5344CB8AC3E}">
        <p14:creationId xmlns:p14="http://schemas.microsoft.com/office/powerpoint/2010/main" val="35859621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BC/DR Capabilities &amp; Use Cases</a:t>
            </a:r>
          </a:p>
        </p:txBody>
      </p:sp>
      <p:sp>
        <p:nvSpPr>
          <p:cNvPr id="6" name="Text Placeholder 5"/>
          <p:cNvSpPr>
            <a:spLocks noGrp="1"/>
          </p:cNvSpPr>
          <p:nvPr>
            <p:ph sz="half" idx="1"/>
          </p:nvPr>
        </p:nvSpPr>
        <p:spPr>
          <a:prstGeom prst="rect">
            <a:avLst/>
          </a:prstGeom>
        </p:spPr>
        <p:txBody>
          <a:bodyPr>
            <a:normAutofit fontScale="92500" lnSpcReduction="10000"/>
          </a:bodyPr>
          <a:lstStyle/>
          <a:p>
            <a:pPr marL="0" indent="0">
              <a:buNone/>
            </a:pPr>
            <a:r>
              <a:rPr lang="en-US" sz="3529" dirty="0"/>
              <a:t>Hyper-V Replica</a:t>
            </a:r>
          </a:p>
          <a:p>
            <a:pPr marL="0" lvl="1" indent="-429188">
              <a:lnSpc>
                <a:spcPct val="70000"/>
              </a:lnSpc>
              <a:spcBef>
                <a:spcPts val="1000"/>
              </a:spcBef>
              <a:buFont typeface="Arial" panose="020B0604020202020204" pitchFamily="34" charset="0"/>
              <a:buChar char="•"/>
            </a:pPr>
            <a:r>
              <a:rPr lang="en-US" sz="1800" dirty="0"/>
              <a:t>Simple, Affordable Second Site</a:t>
            </a:r>
          </a:p>
          <a:p>
            <a:pPr marL="0" lvl="1" indent="-429188">
              <a:lnSpc>
                <a:spcPct val="70000"/>
              </a:lnSpc>
              <a:spcBef>
                <a:spcPts val="1000"/>
              </a:spcBef>
              <a:buFont typeface="Arial" panose="020B0604020202020204" pitchFamily="34" charset="0"/>
              <a:buChar char="•"/>
            </a:pPr>
            <a:r>
              <a:rPr lang="en-US" sz="1800" dirty="0"/>
              <a:t>“Extended Replication”   + 3rd Party Integration</a:t>
            </a:r>
          </a:p>
          <a:p>
            <a:pPr marL="0" lvl="1" indent="-429188">
              <a:lnSpc>
                <a:spcPct val="70000"/>
              </a:lnSpc>
              <a:spcBef>
                <a:spcPts val="1000"/>
              </a:spcBef>
              <a:buFont typeface="Arial" panose="020B0604020202020204" pitchFamily="34" charset="0"/>
              <a:buChar char="•"/>
            </a:pPr>
            <a:r>
              <a:rPr lang="en-US" sz="1800" dirty="0"/>
              <a:t>Hardware Agnostic – either side</a:t>
            </a:r>
          </a:p>
          <a:p>
            <a:pPr marL="0" indent="0">
              <a:buNone/>
            </a:pPr>
            <a:r>
              <a:rPr lang="en-US" sz="3529" dirty="0"/>
              <a:t>Hybrid Cloud</a:t>
            </a:r>
          </a:p>
          <a:p>
            <a:pPr marL="0" lvl="1" indent="-429188">
              <a:lnSpc>
                <a:spcPct val="70000"/>
              </a:lnSpc>
              <a:spcBef>
                <a:spcPts val="1000"/>
              </a:spcBef>
              <a:buFont typeface="Arial" panose="020B0604020202020204" pitchFamily="34" charset="0"/>
              <a:buChar char="•"/>
            </a:pPr>
            <a:r>
              <a:rPr lang="en-US" sz="1800" dirty="0"/>
              <a:t>Seamless Integration:</a:t>
            </a:r>
          </a:p>
          <a:p>
            <a:pPr marL="0" lvl="1" indent="-429188">
              <a:lnSpc>
                <a:spcPct val="70000"/>
              </a:lnSpc>
              <a:spcBef>
                <a:spcPts val="1000"/>
              </a:spcBef>
              <a:buFont typeface="Arial" panose="020B0604020202020204" pitchFamily="34" charset="0"/>
              <a:buChar char="•"/>
            </a:pPr>
            <a:r>
              <a:rPr lang="en-US" sz="1800" dirty="0"/>
              <a:t>Private Cloud  or  on-premises to…</a:t>
            </a:r>
          </a:p>
          <a:p>
            <a:pPr marL="0" lvl="2" indent="-429188">
              <a:lnSpc>
                <a:spcPct val="70000"/>
              </a:lnSpc>
              <a:spcBef>
                <a:spcPts val="1000"/>
              </a:spcBef>
              <a:buFont typeface="Arial" panose="020B0604020202020204" pitchFamily="34" charset="0"/>
              <a:buChar char="•"/>
            </a:pPr>
            <a:r>
              <a:rPr lang="en-US" sz="1800" dirty="0"/>
              <a:t>Service Provider Cloud</a:t>
            </a:r>
          </a:p>
          <a:p>
            <a:pPr marL="0" lvl="2" indent="-429188">
              <a:lnSpc>
                <a:spcPct val="70000"/>
              </a:lnSpc>
              <a:spcBef>
                <a:spcPts val="1000"/>
              </a:spcBef>
              <a:buFont typeface="Arial" panose="020B0604020202020204" pitchFamily="34" charset="0"/>
              <a:buChar char="•"/>
            </a:pPr>
            <a:r>
              <a:rPr lang="en-US" sz="1800" dirty="0"/>
              <a:t>Microsoft  Azure</a:t>
            </a:r>
          </a:p>
          <a:p>
            <a:r>
              <a:rPr lang="en-US" sz="3529" dirty="0"/>
              <a:t>Azure Site Recovery (ASR)</a:t>
            </a:r>
          </a:p>
          <a:p>
            <a:pPr marL="336145" lvl="1" indent="0">
              <a:buNone/>
            </a:pPr>
            <a:r>
              <a:rPr lang="en-US" sz="1961" b="1" dirty="0"/>
              <a:t>WHEN TO USE:</a:t>
            </a:r>
            <a:r>
              <a:rPr lang="en-US" sz="1961" dirty="0"/>
              <a:t> 2</a:t>
            </a:r>
            <a:r>
              <a:rPr lang="en-US" sz="1961" baseline="30000" dirty="0"/>
              <a:t>nd</a:t>
            </a:r>
            <a:r>
              <a:rPr lang="en-US" sz="1961" dirty="0"/>
              <a:t> Site / Use SCCM,SCVMM, Unprotected workloads</a:t>
            </a:r>
          </a:p>
          <a:p>
            <a:pPr marL="336145" lvl="1" indent="0">
              <a:buNone/>
            </a:pPr>
            <a:r>
              <a:rPr lang="en-US" sz="1961" b="1" dirty="0"/>
              <a:t>WHEN NOT TO USE: </a:t>
            </a:r>
          </a:p>
          <a:p>
            <a:pPr marL="793345" lvl="2"/>
            <a:r>
              <a:rPr lang="en-US" sz="1561" dirty="0"/>
              <a:t>Workload requires synchronous replication, data outside of VHD</a:t>
            </a:r>
          </a:p>
          <a:p>
            <a:pPr marL="793345" lvl="2"/>
            <a:r>
              <a:rPr lang="en-US" sz="1561" dirty="0"/>
              <a:t>Workload needs to recover physical servers, beyond Hyper-V replica’s capabilities </a:t>
            </a:r>
          </a:p>
        </p:txBody>
      </p:sp>
      <p:sp>
        <p:nvSpPr>
          <p:cNvPr id="2" name="Content Placeholder 1"/>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85992929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Disaster Recovery Capabilities &amp; Use Cases</a:t>
            </a:r>
          </a:p>
        </p:txBody>
      </p:sp>
      <p:sp>
        <p:nvSpPr>
          <p:cNvPr id="6" name="Text Placeholder 5"/>
          <p:cNvSpPr>
            <a:spLocks noGrp="1"/>
          </p:cNvSpPr>
          <p:nvPr>
            <p:ph sz="half" idx="1"/>
          </p:nvPr>
        </p:nvSpPr>
        <p:spPr>
          <a:xfrm>
            <a:off x="271021" y="1279524"/>
            <a:ext cx="5699760" cy="5370658"/>
          </a:xfrm>
          <a:prstGeom prst="rect">
            <a:avLst/>
          </a:prstGeom>
        </p:spPr>
        <p:txBody>
          <a:bodyPr>
            <a:noAutofit/>
          </a:bodyPr>
          <a:lstStyle/>
          <a:p>
            <a:pPr marL="0" indent="0">
              <a:buNone/>
            </a:pPr>
            <a:r>
              <a:rPr lang="en-US" sz="2400" dirty="0"/>
              <a:t>Azure Backup</a:t>
            </a:r>
          </a:p>
          <a:p>
            <a:pPr lvl="1" indent="-429188"/>
            <a:r>
              <a:rPr lang="en-US" sz="1600" dirty="0"/>
              <a:t>Reliable, Simple, Efficient backup and restore (agent based)</a:t>
            </a:r>
          </a:p>
          <a:p>
            <a:pPr lvl="1" indent="-429188"/>
            <a:r>
              <a:rPr lang="en-US" sz="1600" dirty="0"/>
              <a:t>Use for Branch Office or Small Business</a:t>
            </a:r>
          </a:p>
          <a:p>
            <a:pPr lvl="1" indent="-429188"/>
            <a:r>
              <a:rPr lang="en-US" sz="1600" dirty="0"/>
              <a:t>Backup and restore files and folders</a:t>
            </a:r>
          </a:p>
          <a:p>
            <a:pPr lvl="1" indent="-429188"/>
            <a:r>
              <a:rPr lang="en-US" sz="1600" dirty="0"/>
              <a:t>No Central Management</a:t>
            </a:r>
          </a:p>
          <a:p>
            <a:pPr marL="0" indent="0">
              <a:buNone/>
            </a:pPr>
            <a:r>
              <a:rPr lang="en-US" sz="2400" dirty="0"/>
              <a:t>Azure Backup Server</a:t>
            </a:r>
          </a:p>
          <a:p>
            <a:pPr lvl="1" indent="-429188"/>
            <a:r>
              <a:rPr lang="en-US" sz="1600" dirty="0"/>
              <a:t>Disk (D2D), giving high RTOs for tier 1 workloads</a:t>
            </a:r>
          </a:p>
          <a:p>
            <a:pPr lvl="1" indent="-429188"/>
            <a:r>
              <a:rPr lang="en-US" sz="1600" dirty="0"/>
              <a:t>Azure (D2D2C) for long term retention</a:t>
            </a:r>
          </a:p>
          <a:p>
            <a:pPr lvl="1" indent="-429188"/>
            <a:r>
              <a:rPr lang="en-US" sz="1600" dirty="0"/>
              <a:t>Modern Backup Storage technology (MABS v2)</a:t>
            </a:r>
          </a:p>
          <a:p>
            <a:pPr lvl="1" indent="-429188"/>
            <a:r>
              <a:rPr lang="en-US" sz="1600" dirty="0"/>
              <a:t>VMware capabilities</a:t>
            </a:r>
          </a:p>
          <a:p>
            <a:pPr lvl="1" indent="-429188"/>
            <a:r>
              <a:rPr lang="en-US" sz="1600" dirty="0"/>
              <a:t>Application Consistency</a:t>
            </a:r>
            <a:br>
              <a:rPr lang="en-US" sz="1600" dirty="0"/>
            </a:br>
            <a:r>
              <a:rPr lang="en-US" sz="1600" dirty="0"/>
              <a:t>(SQL, Exchange, SharePoint)</a:t>
            </a:r>
          </a:p>
          <a:p>
            <a:pPr lvl="1" indent="-429188"/>
            <a:endParaRPr lang="en-US" sz="1600" dirty="0"/>
          </a:p>
          <a:p>
            <a:pPr lvl="1" indent="-429188"/>
            <a:r>
              <a:rPr lang="en-US" sz="1600" dirty="0"/>
              <a:t>No Tape Backup</a:t>
            </a:r>
          </a:p>
          <a:p>
            <a:pPr lvl="1" indent="-429188"/>
            <a:r>
              <a:rPr lang="en-US" sz="1600" dirty="0"/>
              <a:t>No Integration with System Center</a:t>
            </a:r>
          </a:p>
          <a:p>
            <a:pPr lvl="1" indent="-429188"/>
            <a:r>
              <a:rPr lang="en-US" sz="1600" dirty="0"/>
              <a:t>Requires Azure Subscription</a:t>
            </a:r>
          </a:p>
        </p:txBody>
      </p:sp>
      <p:sp>
        <p:nvSpPr>
          <p:cNvPr id="10" name="Content Placeholder 9"/>
          <p:cNvSpPr>
            <a:spLocks noGrp="1"/>
          </p:cNvSpPr>
          <p:nvPr>
            <p:ph sz="half" idx="2"/>
          </p:nvPr>
        </p:nvSpPr>
        <p:spPr>
          <a:xfrm>
            <a:off x="6146800" y="1279524"/>
            <a:ext cx="5897880" cy="5370658"/>
          </a:xfrm>
        </p:spPr>
        <p:txBody>
          <a:bodyPr>
            <a:normAutofit fontScale="47500" lnSpcReduction="20000"/>
          </a:bodyPr>
          <a:lstStyle/>
          <a:p>
            <a:pPr marL="0" indent="0">
              <a:buNone/>
            </a:pPr>
            <a:r>
              <a:rPr lang="en-US" sz="5100" dirty="0"/>
              <a:t>System Center Data Protection Manager (DPM)</a:t>
            </a:r>
          </a:p>
          <a:p>
            <a:pPr lvl="1" indent="-429188"/>
            <a:r>
              <a:rPr lang="en-US" sz="3500" dirty="0"/>
              <a:t>Physical, VM, Azure VM</a:t>
            </a:r>
          </a:p>
          <a:p>
            <a:pPr lvl="1" indent="-429188"/>
            <a:r>
              <a:rPr lang="en-US" sz="3600" dirty="0"/>
              <a:t>Store Locally  to Disks (D2D) </a:t>
            </a:r>
            <a:r>
              <a:rPr lang="en-US" sz="3600" b="1" dirty="0"/>
              <a:t>and to Tape (D2T)</a:t>
            </a:r>
          </a:p>
          <a:p>
            <a:pPr lvl="1" indent="-429188"/>
            <a:r>
              <a:rPr lang="en-US" sz="3600" dirty="0"/>
              <a:t>Store in Azure (D2D2C) for long term retention</a:t>
            </a:r>
          </a:p>
          <a:p>
            <a:pPr lvl="1" indent="-429188"/>
            <a:r>
              <a:rPr lang="en-US" sz="3600" dirty="0"/>
              <a:t>Full application consistency across server apps (</a:t>
            </a:r>
            <a:r>
              <a:rPr lang="en-US" sz="3600" dirty="0" err="1"/>
              <a:t>Exch</a:t>
            </a:r>
            <a:r>
              <a:rPr lang="en-US" sz="3600" dirty="0"/>
              <a:t>, SP, SQL…)</a:t>
            </a:r>
          </a:p>
          <a:p>
            <a:pPr lvl="1" indent="-429188"/>
            <a:r>
              <a:rPr lang="en-US" sz="3600" dirty="0"/>
              <a:t>Small backup window</a:t>
            </a:r>
          </a:p>
          <a:p>
            <a:pPr lvl="1" indent="-429188"/>
            <a:r>
              <a:rPr lang="en-US" sz="3600" dirty="0"/>
              <a:t>Bare Metal Recovery / Recovery to Azure</a:t>
            </a:r>
          </a:p>
          <a:p>
            <a:pPr lvl="1" indent="-429188"/>
            <a:r>
              <a:rPr lang="en-US" sz="3600" dirty="0"/>
              <a:t>Full System Center Integration (discovery, reporting, </a:t>
            </a:r>
            <a:r>
              <a:rPr lang="en-US" sz="3600" dirty="0" err="1"/>
              <a:t>etc</a:t>
            </a:r>
            <a:r>
              <a:rPr lang="en-US" sz="3600" dirty="0"/>
              <a:t>)</a:t>
            </a:r>
            <a:endParaRPr lang="en-US" sz="3500" dirty="0"/>
          </a:p>
          <a:p>
            <a:pPr marL="0" indent="0">
              <a:buNone/>
            </a:pPr>
            <a:r>
              <a:rPr lang="en-US" sz="5100" dirty="0"/>
              <a:t>StorSimple</a:t>
            </a:r>
          </a:p>
          <a:p>
            <a:pPr lvl="1" indent="-429188"/>
            <a:r>
              <a:rPr lang="en-US" sz="3500" dirty="0"/>
              <a:t>Proprietary Device | Multiple Tiers</a:t>
            </a:r>
          </a:p>
          <a:p>
            <a:pPr lvl="1" indent="-429188"/>
            <a:r>
              <a:rPr lang="en-US" sz="3500" dirty="0"/>
              <a:t>Cloud Integrated Storage (</a:t>
            </a:r>
            <a:r>
              <a:rPr lang="en-US" sz="3500" dirty="0" err="1"/>
              <a:t>CiS</a:t>
            </a:r>
            <a:r>
              <a:rPr lang="en-US" sz="3500" dirty="0"/>
              <a:t>)</a:t>
            </a:r>
          </a:p>
          <a:p>
            <a:pPr lvl="1" indent="-429188"/>
            <a:r>
              <a:rPr lang="en-US" sz="3500" dirty="0"/>
              <a:t>Seamless view of ALL Enterprise Storage  </a:t>
            </a:r>
          </a:p>
          <a:p>
            <a:pPr lvl="2" indent="-429188"/>
            <a:r>
              <a:rPr lang="en-US" sz="3100" dirty="0"/>
              <a:t>Windows and VMWare</a:t>
            </a:r>
          </a:p>
          <a:p>
            <a:pPr lvl="1" indent="-429188"/>
            <a:r>
              <a:rPr lang="en-US" sz="3500" dirty="0"/>
              <a:t>Multi-Tiers backup and recovery  (Hot/Cold)</a:t>
            </a:r>
          </a:p>
          <a:p>
            <a:pPr lvl="1" indent="-429188"/>
            <a:r>
              <a:rPr lang="en-US" sz="3500" dirty="0"/>
              <a:t>Fastest Solution</a:t>
            </a:r>
          </a:p>
          <a:p>
            <a:pPr lvl="1" indent="-429188"/>
            <a:r>
              <a:rPr lang="en-US" sz="3500" dirty="0"/>
              <a:t>Long Term Azure storage; scale storage out to Azure</a:t>
            </a:r>
          </a:p>
          <a:p>
            <a:pPr lvl="1" indent="-429188"/>
            <a:r>
              <a:rPr lang="en-US" sz="3500" dirty="0"/>
              <a:t>minimize on-</a:t>
            </a:r>
            <a:r>
              <a:rPr lang="en-US" sz="3500" dirty="0" err="1"/>
              <a:t>premesis</a:t>
            </a:r>
            <a:r>
              <a:rPr lang="en-US" sz="3500" dirty="0"/>
              <a:t>  disk requirements</a:t>
            </a:r>
          </a:p>
          <a:p>
            <a:pPr lvl="1" indent="-429188"/>
            <a:r>
              <a:rPr lang="en-US" sz="3500" dirty="0"/>
              <a:t>Seamless view of ALL Enterprise Storage | Windows and VMWare</a:t>
            </a:r>
          </a:p>
          <a:p>
            <a:pPr marL="0" lvl="1" indent="-429188">
              <a:lnSpc>
                <a:spcPct val="100000"/>
              </a:lnSpc>
              <a:spcBef>
                <a:spcPts val="1000"/>
              </a:spcBef>
            </a:pPr>
            <a:endParaRPr lang="en-US" sz="3800" dirty="0"/>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55022" y="4356530"/>
            <a:ext cx="2488397" cy="2293652"/>
          </a:xfrm>
          <a:prstGeom prst="rect">
            <a:avLst/>
          </a:prstGeom>
        </p:spPr>
      </p:pic>
    </p:spTree>
    <p:extLst>
      <p:ext uri="{BB962C8B-B14F-4D97-AF65-F5344CB8AC3E}">
        <p14:creationId xmlns:p14="http://schemas.microsoft.com/office/powerpoint/2010/main" val="3114259912"/>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sz="2400" b="1" dirty="0"/>
              <a:t>Additional Information:  SLA for Site Recovery 99.9%</a:t>
            </a:r>
          </a:p>
          <a:p>
            <a:r>
              <a:rPr lang="en-US" sz="2400" dirty="0"/>
              <a:t>"</a:t>
            </a:r>
            <a:r>
              <a:rPr lang="en-US" sz="2400" b="1" dirty="0"/>
              <a:t>Failover</a:t>
            </a:r>
            <a:r>
              <a:rPr lang="en-US" sz="2400" dirty="0"/>
              <a:t>" is the process of transferring control, either simulated or actual, of a Protected Instance from a primary site to a secondary site.</a:t>
            </a:r>
          </a:p>
          <a:p>
            <a:r>
              <a:rPr lang="en-US" sz="2400" dirty="0"/>
              <a:t>"</a:t>
            </a:r>
            <a:r>
              <a:rPr lang="en-US" sz="2400" b="1" dirty="0"/>
              <a:t>On-Premises-to-Azure Failover</a:t>
            </a:r>
            <a:r>
              <a:rPr lang="en-US" sz="2400" dirty="0"/>
              <a:t>" is the Failover of a Protected Instance from a non-Azure primary site to an Azure secondary site. Customer may designate a particular Azure datacenter as a secondary site, provided that if Failover to the designated datacenter is not possible, Microsoft may replicate to a different datacenter in the same region.</a:t>
            </a:r>
          </a:p>
          <a:p>
            <a:r>
              <a:rPr lang="en-US" sz="2400" dirty="0"/>
              <a:t>"</a:t>
            </a:r>
            <a:r>
              <a:rPr lang="en-US" sz="2400" b="1" dirty="0"/>
              <a:t>On-Premises-to-On-Premises Failover</a:t>
            </a:r>
            <a:r>
              <a:rPr lang="en-US" sz="2400" dirty="0"/>
              <a:t>" is the Failover of a Protected Instance from a non-Azure primary site to a non-Azure secondary site.</a:t>
            </a:r>
          </a:p>
          <a:p>
            <a:r>
              <a:rPr lang="en-US" sz="2400" dirty="0"/>
              <a:t>"</a:t>
            </a:r>
            <a:r>
              <a:rPr lang="en-US" sz="2400" b="1" dirty="0"/>
              <a:t>Protected Instance</a:t>
            </a:r>
            <a:r>
              <a:rPr lang="en-US" sz="2400" dirty="0"/>
              <a:t>" refers to a virtual or physical machine configured for replication by the Site Recovery Service from a primary site to a secondary site. Protected Instances are enumerated in the Protected Items tab in the Recovery Services section of the Management Portal.</a:t>
            </a:r>
          </a:p>
        </p:txBody>
      </p:sp>
    </p:spTree>
    <p:extLst>
      <p:ext uri="{BB962C8B-B14F-4D97-AF65-F5344CB8AC3E}">
        <p14:creationId xmlns:p14="http://schemas.microsoft.com/office/powerpoint/2010/main" val="2015015830"/>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dirty="0"/>
          </a:p>
        </p:txBody>
      </p:sp>
      <p:sp>
        <p:nvSpPr>
          <p:cNvPr id="5" name="Text Placeholder 4"/>
          <p:cNvSpPr>
            <a:spLocks noGrp="1"/>
          </p:cNvSpPr>
          <p:nvPr>
            <p:ph type="body" sz="quarter" idx="11"/>
          </p:nvPr>
        </p:nvSpPr>
        <p:spPr/>
        <p:txBody>
          <a:bodyPr/>
          <a:lstStyle/>
          <a:p>
            <a:r>
              <a:rPr lang="en-US" dirty="0" err="1"/>
              <a:t>Sharding</a:t>
            </a:r>
            <a:r>
              <a:rPr lang="en-US" dirty="0"/>
              <a:t> is when you split a database and partition the different parts of the database across multiple drives. A shard is a single horizontal partition of the database.</a:t>
            </a:r>
          </a:p>
          <a:p>
            <a:endParaRPr lang="en-US" dirty="0"/>
          </a:p>
        </p:txBody>
      </p:sp>
    </p:spTree>
    <p:extLst>
      <p:ext uri="{BB962C8B-B14F-4D97-AF65-F5344CB8AC3E}">
        <p14:creationId xmlns:p14="http://schemas.microsoft.com/office/powerpoint/2010/main" val="85379008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11486-EC36-48C5-B24F-5996CD308114}"/>
              </a:ext>
            </a:extLst>
          </p:cNvPr>
          <p:cNvSpPr>
            <a:spLocks noGrp="1"/>
          </p:cNvSpPr>
          <p:nvPr>
            <p:ph type="title"/>
          </p:nvPr>
        </p:nvSpPr>
        <p:spPr/>
        <p:txBody>
          <a:bodyPr/>
          <a:lstStyle/>
          <a:p>
            <a:r>
              <a:rPr lang="en-US" dirty="0"/>
              <a:t>Monitoring and Alerting</a:t>
            </a:r>
          </a:p>
        </p:txBody>
      </p:sp>
      <p:sp>
        <p:nvSpPr>
          <p:cNvPr id="3" name="Rectangle 2">
            <a:extLst>
              <a:ext uri="{FF2B5EF4-FFF2-40B4-BE49-F238E27FC236}">
                <a16:creationId xmlns:a16="http://schemas.microsoft.com/office/drawing/2014/main" id="{FBBC3E18-E875-4469-9AAA-14BF1307802F}"/>
              </a:ext>
            </a:extLst>
          </p:cNvPr>
          <p:cNvSpPr/>
          <p:nvPr/>
        </p:nvSpPr>
        <p:spPr>
          <a:xfrm>
            <a:off x="4268535" y="2377266"/>
            <a:ext cx="369567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dirty="0">
              <a:solidFill>
                <a:sysClr val="windowText" lastClr="000000"/>
              </a:solidFill>
              <a:latin typeface="Segoe UI"/>
            </a:endParaRPr>
          </a:p>
        </p:txBody>
      </p:sp>
      <p:sp>
        <p:nvSpPr>
          <p:cNvPr id="4" name="Rectangle 3">
            <a:extLst>
              <a:ext uri="{FF2B5EF4-FFF2-40B4-BE49-F238E27FC236}">
                <a16:creationId xmlns:a16="http://schemas.microsoft.com/office/drawing/2014/main" id="{35A9164F-8154-4638-8556-AC3211A07EA2}"/>
              </a:ext>
            </a:extLst>
          </p:cNvPr>
          <p:cNvSpPr/>
          <p:nvPr/>
        </p:nvSpPr>
        <p:spPr>
          <a:xfrm>
            <a:off x="8254339" y="2377267"/>
            <a:ext cx="369567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dirty="0">
              <a:solidFill>
                <a:sysClr val="windowText" lastClr="000000"/>
              </a:solidFill>
              <a:latin typeface="Segoe UI"/>
            </a:endParaRPr>
          </a:p>
        </p:txBody>
      </p:sp>
      <p:sp>
        <p:nvSpPr>
          <p:cNvPr id="5" name="Rectangle 4">
            <a:extLst>
              <a:ext uri="{FF2B5EF4-FFF2-40B4-BE49-F238E27FC236}">
                <a16:creationId xmlns:a16="http://schemas.microsoft.com/office/drawing/2014/main" id="{36707BFB-77FC-45D5-A1D5-1B18C8746287}"/>
              </a:ext>
            </a:extLst>
          </p:cNvPr>
          <p:cNvSpPr/>
          <p:nvPr/>
        </p:nvSpPr>
        <p:spPr>
          <a:xfrm>
            <a:off x="264845" y="2377266"/>
            <a:ext cx="3693652" cy="3752359"/>
          </a:xfrm>
          <a:prstGeom prst="rect">
            <a:avLst/>
          </a:prstGeom>
          <a:solidFill>
            <a:srgbClr val="0078D7">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96"/>
            <a:endParaRPr lang="en-US" sz="1400" kern="0" dirty="0">
              <a:solidFill>
                <a:sysClr val="windowText" lastClr="000000"/>
              </a:solidFill>
              <a:latin typeface="Segoe UI"/>
            </a:endParaRPr>
          </a:p>
        </p:txBody>
      </p:sp>
      <p:sp>
        <p:nvSpPr>
          <p:cNvPr id="6" name="TextBox 5">
            <a:extLst>
              <a:ext uri="{FF2B5EF4-FFF2-40B4-BE49-F238E27FC236}">
                <a16:creationId xmlns:a16="http://schemas.microsoft.com/office/drawing/2014/main" id="{8D80E22A-EA1B-4047-A920-708B6B5329B3}"/>
              </a:ext>
            </a:extLst>
          </p:cNvPr>
          <p:cNvSpPr txBox="1"/>
          <p:nvPr/>
        </p:nvSpPr>
        <p:spPr>
          <a:xfrm>
            <a:off x="4531636" y="2598065"/>
            <a:ext cx="3691733" cy="461665"/>
          </a:xfrm>
          <a:prstGeom prst="rect">
            <a:avLst/>
          </a:prstGeom>
          <a:noFill/>
        </p:spPr>
        <p:txBody>
          <a:bodyPr wrap="square" rtlCol="0">
            <a:spAutoFit/>
          </a:bodyPr>
          <a:lstStyle/>
          <a:p>
            <a:pPr defTabSz="1218996"/>
            <a:r>
              <a:rPr lang="en-US" sz="2400" kern="0" dirty="0">
                <a:solidFill>
                  <a:prstClr val="white"/>
                </a:solidFill>
                <a:latin typeface="Segoe UI (Body)"/>
                <a:cs typeface="Segoe UI Semibold" panose="020B0702040204020203" pitchFamily="34" charset="0"/>
              </a:rPr>
              <a:t>Azure Advisor</a:t>
            </a:r>
          </a:p>
        </p:txBody>
      </p:sp>
      <p:sp>
        <p:nvSpPr>
          <p:cNvPr id="7" name="TextBox 6">
            <a:extLst>
              <a:ext uri="{FF2B5EF4-FFF2-40B4-BE49-F238E27FC236}">
                <a16:creationId xmlns:a16="http://schemas.microsoft.com/office/drawing/2014/main" id="{EBA961AB-D786-4D53-896D-CB32E705F324}"/>
              </a:ext>
            </a:extLst>
          </p:cNvPr>
          <p:cNvSpPr txBox="1"/>
          <p:nvPr/>
        </p:nvSpPr>
        <p:spPr>
          <a:xfrm>
            <a:off x="8449613" y="2598065"/>
            <a:ext cx="3525235" cy="461665"/>
          </a:xfrm>
          <a:prstGeom prst="rect">
            <a:avLst/>
          </a:prstGeom>
          <a:noFill/>
        </p:spPr>
        <p:txBody>
          <a:bodyPr wrap="square" rtlCol="0">
            <a:spAutoFit/>
          </a:bodyPr>
          <a:lstStyle>
            <a:defPPr>
              <a:defRPr lang="en-US"/>
            </a:defPPr>
            <a:lvl1pPr defTabSz="1243493">
              <a:defRPr sz="2000" kern="0">
                <a:solidFill>
                  <a:schemeClr val="bg1"/>
                </a:solidFill>
                <a:latin typeface="Segoe UI Semibold" panose="020B0702040204020203" pitchFamily="34" charset="0"/>
                <a:cs typeface="Segoe UI Semibold" panose="020B0702040204020203" pitchFamily="34" charset="0"/>
              </a:defRPr>
            </a:lvl1pPr>
          </a:lstStyle>
          <a:p>
            <a:pPr defTabSz="1218996"/>
            <a:r>
              <a:rPr lang="en-US" sz="2400" dirty="0">
                <a:solidFill>
                  <a:prstClr val="white"/>
                </a:solidFill>
                <a:latin typeface="Segoe UI (Body)"/>
              </a:rPr>
              <a:t>Azure Resource Health</a:t>
            </a:r>
          </a:p>
        </p:txBody>
      </p:sp>
      <p:sp>
        <p:nvSpPr>
          <p:cNvPr id="8" name="TextBox 7">
            <a:extLst>
              <a:ext uri="{FF2B5EF4-FFF2-40B4-BE49-F238E27FC236}">
                <a16:creationId xmlns:a16="http://schemas.microsoft.com/office/drawing/2014/main" id="{B10CF003-81E7-4C4D-8872-EAC06B8F4FBF}"/>
              </a:ext>
            </a:extLst>
          </p:cNvPr>
          <p:cNvSpPr txBox="1"/>
          <p:nvPr/>
        </p:nvSpPr>
        <p:spPr>
          <a:xfrm>
            <a:off x="599323" y="2598064"/>
            <a:ext cx="3268339" cy="461665"/>
          </a:xfrm>
          <a:prstGeom prst="rect">
            <a:avLst/>
          </a:prstGeom>
          <a:noFill/>
        </p:spPr>
        <p:txBody>
          <a:bodyPr wrap="square" rtlCol="0">
            <a:spAutoFit/>
          </a:bodyPr>
          <a:lstStyle/>
          <a:p>
            <a:pPr defTabSz="1218996"/>
            <a:r>
              <a:rPr lang="en-US" sz="2400" kern="0" dirty="0">
                <a:solidFill>
                  <a:prstClr val="white"/>
                </a:solidFill>
                <a:latin typeface="Segoe UI (Body)"/>
                <a:cs typeface="Segoe UI Semibold" panose="020B0702040204020203" pitchFamily="34" charset="0"/>
              </a:rPr>
              <a:t>Azure Monitor</a:t>
            </a:r>
          </a:p>
        </p:txBody>
      </p:sp>
      <p:cxnSp>
        <p:nvCxnSpPr>
          <p:cNvPr id="9" name="Straight Connector 8">
            <a:extLst>
              <a:ext uri="{FF2B5EF4-FFF2-40B4-BE49-F238E27FC236}">
                <a16:creationId xmlns:a16="http://schemas.microsoft.com/office/drawing/2014/main" id="{F776287E-7D4D-4950-9513-8522A5631E4C}"/>
              </a:ext>
            </a:extLst>
          </p:cNvPr>
          <p:cNvCxnSpPr/>
          <p:nvPr/>
        </p:nvCxnSpPr>
        <p:spPr>
          <a:xfrm>
            <a:off x="4531636" y="3064329"/>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B4A63F-C94B-4B96-B481-8C2FA698603A}"/>
              </a:ext>
            </a:extLst>
          </p:cNvPr>
          <p:cNvCxnSpPr/>
          <p:nvPr/>
        </p:nvCxnSpPr>
        <p:spPr>
          <a:xfrm>
            <a:off x="8449613" y="3064329"/>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BEA9E9-9B2A-4F28-BADC-53AA05588C49}"/>
              </a:ext>
            </a:extLst>
          </p:cNvPr>
          <p:cNvCxnSpPr/>
          <p:nvPr/>
        </p:nvCxnSpPr>
        <p:spPr>
          <a:xfrm>
            <a:off x="500157" y="3056833"/>
            <a:ext cx="31694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41DD4B-0E69-4383-89E3-7DDBADD6C040}"/>
              </a:ext>
            </a:extLst>
          </p:cNvPr>
          <p:cNvSpPr txBox="1"/>
          <p:nvPr/>
        </p:nvSpPr>
        <p:spPr>
          <a:xfrm>
            <a:off x="4531636" y="3099237"/>
            <a:ext cx="3151243" cy="1856919"/>
          </a:xfrm>
          <a:prstGeom prst="rect">
            <a:avLst/>
          </a:prstGeom>
          <a:noFill/>
        </p:spPr>
        <p:txBody>
          <a:bodyPr wrap="square" rtlCol="0">
            <a:spAutoFit/>
          </a:bodyPr>
          <a:lstStyle/>
          <a:p>
            <a:pPr defTabSz="1218996">
              <a:spcAft>
                <a:spcPts val="800"/>
              </a:spcAft>
            </a:pPr>
            <a:r>
              <a:rPr lang="en-US" kern="0" dirty="0">
                <a:solidFill>
                  <a:prstClr val="white"/>
                </a:solidFill>
                <a:latin typeface="Segoe UI Light" panose="020B0502040204020203" pitchFamily="34" charset="0"/>
                <a:cs typeface="Segoe UI Light" panose="020B0502040204020203" pitchFamily="34" charset="0"/>
              </a:rPr>
              <a:t>Personalized recommendation guide helping you follow best practices</a:t>
            </a:r>
          </a:p>
          <a:p>
            <a:pPr defTabSz="1218996">
              <a:spcAft>
                <a:spcPts val="800"/>
              </a:spcAft>
            </a:pPr>
            <a:r>
              <a:rPr lang="en-US" kern="0" dirty="0">
                <a:solidFill>
                  <a:prstClr val="white"/>
                </a:solidFill>
                <a:latin typeface="Segoe UI Light" panose="020B0502040204020203" pitchFamily="34" charset="0"/>
                <a:cs typeface="Segoe UI Light" panose="020B0502040204020203" pitchFamily="34" charset="0"/>
              </a:rPr>
              <a:t>Optimize across four areas -high availability, performance, security, and cost</a:t>
            </a:r>
          </a:p>
        </p:txBody>
      </p:sp>
      <p:sp>
        <p:nvSpPr>
          <p:cNvPr id="13" name="TextBox 12">
            <a:extLst>
              <a:ext uri="{FF2B5EF4-FFF2-40B4-BE49-F238E27FC236}">
                <a16:creationId xmlns:a16="http://schemas.microsoft.com/office/drawing/2014/main" id="{E5FB479B-442A-4AD4-A360-26076A8683FB}"/>
              </a:ext>
            </a:extLst>
          </p:cNvPr>
          <p:cNvSpPr txBox="1"/>
          <p:nvPr/>
        </p:nvSpPr>
        <p:spPr>
          <a:xfrm>
            <a:off x="8540306" y="3114227"/>
            <a:ext cx="3201045" cy="2236510"/>
          </a:xfrm>
          <a:prstGeom prst="rect">
            <a:avLst/>
          </a:prstGeom>
          <a:noFill/>
        </p:spPr>
        <p:txBody>
          <a:bodyPr wrap="square" rtlCol="0">
            <a:spAutoFit/>
          </a:bodyPr>
          <a:lstStyle/>
          <a:p>
            <a:pPr defTabSz="1218996">
              <a:spcAft>
                <a:spcPts val="800"/>
              </a:spcAft>
            </a:pPr>
            <a:r>
              <a:rPr lang="en-US" kern="0" dirty="0">
                <a:solidFill>
                  <a:prstClr val="white"/>
                </a:solidFill>
                <a:latin typeface="Segoe UI Light" panose="020B0502040204020203" pitchFamily="34" charset="0"/>
                <a:cs typeface="Segoe UI Light" panose="020B0502040204020203" pitchFamily="34" charset="0"/>
              </a:rPr>
              <a:t>Diagnose and get support when an Azure issue impacts your resources</a:t>
            </a:r>
          </a:p>
          <a:p>
            <a:pPr defTabSz="1218996">
              <a:spcAft>
                <a:spcPts val="800"/>
              </a:spcAft>
            </a:pPr>
            <a:r>
              <a:rPr lang="en-US" kern="0" dirty="0">
                <a:solidFill>
                  <a:prstClr val="white"/>
                </a:solidFill>
                <a:latin typeface="Segoe UI Light" panose="020B0502040204020203" pitchFamily="34" charset="0"/>
                <a:cs typeface="Segoe UI Light" panose="020B0502040204020203" pitchFamily="34" charset="0"/>
              </a:rPr>
              <a:t>Guides you through solutions to mitigate issues with Azure resources</a:t>
            </a:r>
          </a:p>
          <a:p>
            <a:pPr defTabSz="1218996">
              <a:spcAft>
                <a:spcPts val="800"/>
              </a:spcAft>
            </a:pPr>
            <a:endParaRPr lang="en-US" kern="0" dirty="0">
              <a:solidFill>
                <a:prstClr val="white"/>
              </a:solidFill>
              <a:latin typeface="Segoe UI Light" panose="020B0502040204020203" pitchFamily="34" charset="0"/>
              <a:cs typeface="Segoe UI Light" panose="020B0502040204020203" pitchFamily="34" charset="0"/>
            </a:endParaRPr>
          </a:p>
        </p:txBody>
      </p:sp>
      <p:sp>
        <p:nvSpPr>
          <p:cNvPr id="14" name="TextBox 13">
            <a:extLst>
              <a:ext uri="{FF2B5EF4-FFF2-40B4-BE49-F238E27FC236}">
                <a16:creationId xmlns:a16="http://schemas.microsoft.com/office/drawing/2014/main" id="{E34736C0-1FC6-4619-86DF-924AF8A7DE81}"/>
              </a:ext>
            </a:extLst>
          </p:cNvPr>
          <p:cNvSpPr txBox="1"/>
          <p:nvPr/>
        </p:nvSpPr>
        <p:spPr>
          <a:xfrm>
            <a:off x="599324" y="3121010"/>
            <a:ext cx="3070303" cy="2236510"/>
          </a:xfrm>
          <a:prstGeom prst="rect">
            <a:avLst/>
          </a:prstGeom>
          <a:noFill/>
        </p:spPr>
        <p:txBody>
          <a:bodyPr wrap="square" rtlCol="0">
            <a:spAutoFit/>
          </a:bodyPr>
          <a:lstStyle/>
          <a:p>
            <a:pPr defTabSz="1218996">
              <a:spcAft>
                <a:spcPts val="800"/>
              </a:spcAft>
            </a:pPr>
            <a:r>
              <a:rPr lang="en-US" kern="0" dirty="0">
                <a:solidFill>
                  <a:prstClr val="white"/>
                </a:solidFill>
                <a:latin typeface="Segoe UI Light" panose="020B0502040204020203" pitchFamily="34" charset="0"/>
                <a:cs typeface="Segoe UI Light" panose="020B0502040204020203" pitchFamily="34" charset="0"/>
              </a:rPr>
              <a:t>Native monitoring and diagnostics for all your Azure resources</a:t>
            </a:r>
          </a:p>
          <a:p>
            <a:pPr defTabSz="1218996">
              <a:spcAft>
                <a:spcPts val="800"/>
              </a:spcAft>
            </a:pPr>
            <a:r>
              <a:rPr lang="en-US" kern="0" dirty="0">
                <a:solidFill>
                  <a:prstClr val="white"/>
                </a:solidFill>
                <a:latin typeface="Segoe UI Light" panose="020B0502040204020203" pitchFamily="34" charset="0"/>
                <a:cs typeface="Segoe UI Light" panose="020B0502040204020203" pitchFamily="34" charset="0"/>
              </a:rPr>
              <a:t>Monitor, diagnose, alert, and be notified of events in your cloud infrastructure</a:t>
            </a:r>
          </a:p>
          <a:p>
            <a:pPr defTabSz="1218996">
              <a:spcAft>
                <a:spcPts val="800"/>
              </a:spcAft>
            </a:pPr>
            <a:endParaRPr lang="en-US" kern="0" dirty="0">
              <a:solidFill>
                <a:prstClr val="white"/>
              </a:solidFill>
              <a:latin typeface="Segoe UI Light" panose="020B0502040204020203" pitchFamily="34" charset="0"/>
              <a:cs typeface="Segoe UI Light" panose="020B0502040204020203" pitchFamily="34" charset="0"/>
            </a:endParaRPr>
          </a:p>
        </p:txBody>
      </p:sp>
      <p:sp>
        <p:nvSpPr>
          <p:cNvPr id="15" name="TextBox 14">
            <a:extLst>
              <a:ext uri="{FF2B5EF4-FFF2-40B4-BE49-F238E27FC236}">
                <a16:creationId xmlns:a16="http://schemas.microsoft.com/office/drawing/2014/main" id="{9764F003-2563-43FD-8C6D-8A32FF5CA792}"/>
              </a:ext>
            </a:extLst>
          </p:cNvPr>
          <p:cNvSpPr txBox="1"/>
          <p:nvPr/>
        </p:nvSpPr>
        <p:spPr>
          <a:xfrm>
            <a:off x="8449613" y="5344774"/>
            <a:ext cx="3395624" cy="353943"/>
          </a:xfrm>
          <a:prstGeom prst="rect">
            <a:avLst/>
          </a:prstGeom>
          <a:noFill/>
        </p:spPr>
        <p:txBody>
          <a:bodyPr wrap="square" rtlCol="0">
            <a:spAutoFit/>
          </a:bodyPr>
          <a:lstStyle/>
          <a:p>
            <a:pPr defTabSz="1218996">
              <a:spcAft>
                <a:spcPts val="800"/>
              </a:spcAft>
            </a:pPr>
            <a:r>
              <a:rPr lang="en-US" sz="1700" kern="0" dirty="0">
                <a:solidFill>
                  <a:prstClr val="white"/>
                </a:solidFill>
                <a:latin typeface="Segoe UI Light" panose="020B0502040204020203" pitchFamily="34" charset="0"/>
                <a:cs typeface="Segoe UI Light" panose="020B0502040204020203" pitchFamily="34" charset="0"/>
              </a:rPr>
              <a:t>http://aka.ms/azureresourcehealth/</a:t>
            </a:r>
          </a:p>
        </p:txBody>
      </p:sp>
      <p:sp>
        <p:nvSpPr>
          <p:cNvPr id="16" name="TextBox 15">
            <a:extLst>
              <a:ext uri="{FF2B5EF4-FFF2-40B4-BE49-F238E27FC236}">
                <a16:creationId xmlns:a16="http://schemas.microsoft.com/office/drawing/2014/main" id="{634FC372-5887-4817-834A-2A7D6D5371DC}"/>
              </a:ext>
            </a:extLst>
          </p:cNvPr>
          <p:cNvSpPr txBox="1"/>
          <p:nvPr/>
        </p:nvSpPr>
        <p:spPr>
          <a:xfrm>
            <a:off x="4531635" y="5318877"/>
            <a:ext cx="2859434" cy="369332"/>
          </a:xfrm>
          <a:prstGeom prst="rect">
            <a:avLst/>
          </a:prstGeom>
          <a:noFill/>
        </p:spPr>
        <p:txBody>
          <a:bodyPr wrap="square" rtlCol="0">
            <a:spAutoFit/>
          </a:bodyPr>
          <a:lstStyle/>
          <a:p>
            <a:pPr defTabSz="1218996">
              <a:spcAft>
                <a:spcPts val="800"/>
              </a:spcAft>
            </a:pPr>
            <a:r>
              <a:rPr lang="en-US" kern="0" dirty="0">
                <a:solidFill>
                  <a:prstClr val="white"/>
                </a:solidFill>
                <a:latin typeface="Segoe UI Light" panose="020B0502040204020203" pitchFamily="34" charset="0"/>
                <a:cs typeface="Segoe UI Light" panose="020B0502040204020203" pitchFamily="34" charset="0"/>
              </a:rPr>
              <a:t>http://aka.ms/azureadvisor/</a:t>
            </a:r>
          </a:p>
        </p:txBody>
      </p:sp>
      <p:sp>
        <p:nvSpPr>
          <p:cNvPr id="17" name="TextBox 16">
            <a:extLst>
              <a:ext uri="{FF2B5EF4-FFF2-40B4-BE49-F238E27FC236}">
                <a16:creationId xmlns:a16="http://schemas.microsoft.com/office/drawing/2014/main" id="{E6F87D49-97BA-4DA3-A0F8-424CAEAA3479}"/>
              </a:ext>
            </a:extLst>
          </p:cNvPr>
          <p:cNvSpPr txBox="1"/>
          <p:nvPr/>
        </p:nvSpPr>
        <p:spPr>
          <a:xfrm>
            <a:off x="599325" y="5316209"/>
            <a:ext cx="3070303" cy="369332"/>
          </a:xfrm>
          <a:prstGeom prst="rect">
            <a:avLst/>
          </a:prstGeom>
          <a:noFill/>
        </p:spPr>
        <p:txBody>
          <a:bodyPr wrap="square" rtlCol="0">
            <a:spAutoFit/>
          </a:bodyPr>
          <a:lstStyle/>
          <a:p>
            <a:pPr defTabSz="1218996">
              <a:spcAft>
                <a:spcPts val="800"/>
              </a:spcAft>
            </a:pPr>
            <a:r>
              <a:rPr lang="en-US" kern="0" dirty="0">
                <a:solidFill>
                  <a:prstClr val="white"/>
                </a:solidFill>
                <a:latin typeface="Segoe UI Light" panose="020B0502040204020203" pitchFamily="34" charset="0"/>
                <a:cs typeface="Segoe UI Light" panose="020B0502040204020203" pitchFamily="34" charset="0"/>
              </a:rPr>
              <a:t>https://aka.ms/azmonitor/</a:t>
            </a:r>
          </a:p>
        </p:txBody>
      </p:sp>
    </p:spTree>
    <p:extLst>
      <p:ext uri="{BB962C8B-B14F-4D97-AF65-F5344CB8AC3E}">
        <p14:creationId xmlns:p14="http://schemas.microsoft.com/office/powerpoint/2010/main" val="464547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endParaRPr lang="en-US"/>
          </a:p>
        </p:txBody>
      </p:sp>
      <p:sp>
        <p:nvSpPr>
          <p:cNvPr id="5" name="Text Placeholder 4"/>
          <p:cNvSpPr>
            <a:spLocks noGrp="1"/>
          </p:cNvSpPr>
          <p:nvPr>
            <p:ph type="body" sz="quarter" idx="11"/>
          </p:nvPr>
        </p:nvSpPr>
        <p:spPr/>
        <p:txBody>
          <a:bodyPr/>
          <a:lstStyle/>
          <a:p>
            <a:r>
              <a:rPr lang="en-US" sz="4400" b="1" dirty="0"/>
              <a:t>READ &amp; Practice</a:t>
            </a:r>
            <a:r>
              <a:rPr lang="en-US" dirty="0"/>
              <a:t> </a:t>
            </a:r>
            <a:br>
              <a:rPr lang="en-US" dirty="0"/>
            </a:br>
            <a:r>
              <a:rPr lang="en-US" dirty="0">
                <a:hlinkClick r:id="rId3"/>
              </a:rPr>
              <a:t>https://docs.microsoft.com/pdfstore/en-us/Azure.azure-documents/live/backup.pdf</a:t>
            </a:r>
            <a:r>
              <a:rPr lang="en-US" dirty="0"/>
              <a:t> </a:t>
            </a:r>
          </a:p>
          <a:p>
            <a:endParaRPr lang="en-US" dirty="0"/>
          </a:p>
          <a:p>
            <a:r>
              <a:rPr lang="en-US" dirty="0"/>
              <a:t>Link from </a:t>
            </a:r>
            <a:r>
              <a:rPr lang="en-US" dirty="0">
                <a:hlinkClick r:id="rId4"/>
              </a:rPr>
              <a:t>https://docs.microsoft.com/en-us/azure/backup/backup-try-azure-backup-in-10-mins</a:t>
            </a:r>
            <a:r>
              <a:rPr lang="en-US" dirty="0"/>
              <a:t>  – Download PDF </a:t>
            </a:r>
          </a:p>
        </p:txBody>
      </p:sp>
    </p:spTree>
    <p:extLst>
      <p:ext uri="{BB962C8B-B14F-4D97-AF65-F5344CB8AC3E}">
        <p14:creationId xmlns:p14="http://schemas.microsoft.com/office/powerpoint/2010/main" val="90533425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163" y="1394836"/>
            <a:ext cx="12192000" cy="552037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solidFill>
                <a:schemeClr val="bg2"/>
              </a:solidFill>
            </a:endParaRPr>
          </a:p>
        </p:txBody>
      </p:sp>
      <p:sp>
        <p:nvSpPr>
          <p:cNvPr id="2" name="Title 1"/>
          <p:cNvSpPr>
            <a:spLocks noGrp="1"/>
          </p:cNvSpPr>
          <p:nvPr>
            <p:ph type="title"/>
          </p:nvPr>
        </p:nvSpPr>
        <p:spPr/>
        <p:txBody>
          <a:bodyPr>
            <a:normAutofit/>
          </a:bodyPr>
          <a:lstStyle/>
          <a:p>
            <a:r>
              <a:rPr lang="en-US" b="1" dirty="0"/>
              <a:t>Azure Backup Key Workloads</a:t>
            </a:r>
          </a:p>
        </p:txBody>
      </p:sp>
      <p:cxnSp>
        <p:nvCxnSpPr>
          <p:cNvPr id="13" name="Straight Connector 12"/>
          <p:cNvCxnSpPr/>
          <p:nvPr/>
        </p:nvCxnSpPr>
        <p:spPr>
          <a:xfrm>
            <a:off x="47414" y="4730877"/>
            <a:ext cx="8506572" cy="9271"/>
          </a:xfrm>
          <a:prstGeom prst="line">
            <a:avLst/>
          </a:prstGeom>
          <a:ln w="28575">
            <a:headEnd type="none"/>
            <a:tailEnd type="none"/>
          </a:ln>
        </p:spPr>
        <p:style>
          <a:lnRef idx="3">
            <a:schemeClr val="dk1"/>
          </a:lnRef>
          <a:fillRef idx="0">
            <a:schemeClr val="dk1"/>
          </a:fillRef>
          <a:effectRef idx="2">
            <a:schemeClr val="dk1"/>
          </a:effectRef>
          <a:fontRef idx="minor">
            <a:schemeClr val="tx1"/>
          </a:fontRef>
        </p:style>
      </p:cxnSp>
      <p:sp>
        <p:nvSpPr>
          <p:cNvPr id="29" name="Text Placeholder 9"/>
          <p:cNvSpPr txBox="1">
            <a:spLocks/>
          </p:cNvSpPr>
          <p:nvPr/>
        </p:nvSpPr>
        <p:spPr>
          <a:xfrm>
            <a:off x="175401" y="1880991"/>
            <a:ext cx="4585180" cy="580141"/>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Specialized Workloads</a:t>
            </a:r>
          </a:p>
        </p:txBody>
      </p:sp>
      <p:sp>
        <p:nvSpPr>
          <p:cNvPr id="31" name="Text Placeholder 9"/>
          <p:cNvSpPr txBox="1">
            <a:spLocks/>
          </p:cNvSpPr>
          <p:nvPr/>
        </p:nvSpPr>
        <p:spPr>
          <a:xfrm>
            <a:off x="8714567" y="1821142"/>
            <a:ext cx="3136018" cy="636687"/>
          </a:xfrm>
          <a:prstGeom prst="rect">
            <a:avLst/>
          </a:prstGeom>
        </p:spPr>
        <p:txBody>
          <a:bodyPr vert="horz" wrap="square" lIns="146284" tIns="91427" rIns="146284" bIns="91427"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920">
                      <a:schemeClr val="tx2"/>
                    </a:gs>
                    <a:gs pos="39000">
                      <a:schemeClr val="tx2"/>
                    </a:gs>
                  </a:gsLst>
                  <a:lin ang="5400000" scaled="0"/>
                </a:gra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u="sng" dirty="0">
                <a:solidFill>
                  <a:srgbClr val="0070C0"/>
                </a:solidFill>
                <a:latin typeface="+mn-lt"/>
              </a:rPr>
              <a:t>Virtual</a:t>
            </a:r>
            <a:r>
              <a:rPr lang="en-US" sz="3200" u="sng" dirty="0">
                <a:solidFill>
                  <a:srgbClr val="0070C0"/>
                </a:solidFill>
              </a:rPr>
              <a:t> </a:t>
            </a:r>
            <a:r>
              <a:rPr lang="en-US" sz="2800" u="sng" dirty="0">
                <a:solidFill>
                  <a:srgbClr val="0070C0"/>
                </a:solidFill>
                <a:latin typeface="+mn-lt"/>
              </a:rPr>
              <a:t>Machines</a:t>
            </a:r>
          </a:p>
        </p:txBody>
      </p:sp>
      <p:sp>
        <p:nvSpPr>
          <p:cNvPr id="32" name="Text Placeholder 9"/>
          <p:cNvSpPr txBox="1">
            <a:spLocks/>
          </p:cNvSpPr>
          <p:nvPr/>
        </p:nvSpPr>
        <p:spPr>
          <a:xfrm>
            <a:off x="4115435" y="1877688"/>
            <a:ext cx="3864803" cy="580141"/>
          </a:xfrm>
          <a:prstGeom prst="rect">
            <a:avLst/>
          </a:prstGeom>
        </p:spPr>
        <p:txBody>
          <a:bodyPr vert="horz" wrap="square" lIns="146284" tIns="91427" rIns="146284" bIns="91427" rtlCol="0">
            <a:spAutoFit/>
          </a:bodyPr>
          <a:lstStyle>
            <a:defPPr>
              <a:defRPr lang="en-US"/>
            </a:defPPr>
            <a:lvl1pPr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2800" b="1" spc="0" baseline="0">
                <a:solidFill>
                  <a:schemeClr val="tx1">
                    <a:lumMod val="75000"/>
                  </a:schemeClr>
                </a:solidFill>
              </a:defRPr>
            </a:lvl1pPr>
            <a:lvl2pPr marL="28012"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2pPr>
            <a:lvl3pPr marL="21942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961" spc="0" baseline="0">
                <a:gradFill>
                  <a:gsLst>
                    <a:gs pos="1250">
                      <a:schemeClr val="tx1"/>
                    </a:gs>
                    <a:gs pos="100000">
                      <a:schemeClr val="tx1"/>
                    </a:gs>
                  </a:gsLst>
                  <a:lin ang="5400000" scaled="0"/>
                </a:gradFill>
              </a:defRPr>
            </a:lvl3pPr>
            <a:lvl4pPr marL="466868"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4pPr>
            <a:lvl5pPr marL="725201" marR="0" indent="0" defTabSz="914367" fontAlgn="auto">
              <a:lnSpc>
                <a:spcPct val="90000"/>
              </a:lnSpc>
              <a:spcBef>
                <a:spcPct val="20000"/>
              </a:spcBef>
              <a:spcAft>
                <a:spcPts val="0"/>
              </a:spcAft>
              <a:buClr>
                <a:schemeClr val="tx1"/>
              </a:buClr>
              <a:buSzPct val="90000"/>
              <a:buFont typeface="Wingdings" panose="05000000000000000000" pitchFamily="2" charset="2"/>
              <a:buNone/>
              <a:tabLst/>
              <a:defRPr sz="1765" spc="0" baseline="0">
                <a:gradFill>
                  <a:gsLst>
                    <a:gs pos="1250">
                      <a:schemeClr val="tx1"/>
                    </a:gs>
                    <a:gs pos="100000">
                      <a:schemeClr val="tx1"/>
                    </a:gs>
                  </a:gsLst>
                  <a:lin ang="5400000" scaled="0"/>
                </a:gradFill>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r>
              <a:rPr lang="en-US" b="0" u="sng" dirty="0">
                <a:solidFill>
                  <a:srgbClr val="0070C0"/>
                </a:solidFill>
              </a:rPr>
              <a:t>File/Folders/Volumes</a:t>
            </a:r>
          </a:p>
        </p:txBody>
      </p:sp>
      <p:sp>
        <p:nvSpPr>
          <p:cNvPr id="36" name="TextBox 35"/>
          <p:cNvSpPr txBox="1"/>
          <p:nvPr/>
        </p:nvSpPr>
        <p:spPr>
          <a:xfrm>
            <a:off x="6228911" y="4155477"/>
            <a:ext cx="369344" cy="572384"/>
          </a:xfrm>
          <a:prstGeom prst="rect">
            <a:avLst/>
          </a:prstGeom>
          <a:noFill/>
        </p:spPr>
        <p:txBody>
          <a:bodyPr wrap="none" lIns="182854" tIns="146284" rIns="182854" bIns="146284" rtlCol="0">
            <a:spAutoFit/>
          </a:bodyPr>
          <a:lstStyle/>
          <a:p>
            <a:pPr>
              <a:lnSpc>
                <a:spcPct val="90000"/>
              </a:lnSpc>
              <a:spcAft>
                <a:spcPts val="600"/>
              </a:spcAft>
            </a:pPr>
            <a:endParaRPr lang="en-US" sz="2000" dirty="0">
              <a:solidFill>
                <a:schemeClr val="bg2"/>
              </a:solidFill>
            </a:endParaRPr>
          </a:p>
        </p:txBody>
      </p:sp>
      <p:sp>
        <p:nvSpPr>
          <p:cNvPr id="22" name="Rectangle 21"/>
          <p:cNvSpPr/>
          <p:nvPr/>
        </p:nvSpPr>
        <p:spPr bwMode="auto">
          <a:xfrm>
            <a:off x="8700615" y="2308470"/>
            <a:ext cx="2735551" cy="176832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Linux</a:t>
            </a:r>
          </a:p>
        </p:txBody>
      </p:sp>
      <p:sp>
        <p:nvSpPr>
          <p:cNvPr id="37" name="Rectangle 36"/>
          <p:cNvSpPr/>
          <p:nvPr/>
        </p:nvSpPr>
        <p:spPr bwMode="auto">
          <a:xfrm>
            <a:off x="269241" y="4815206"/>
            <a:ext cx="3846194" cy="1603349"/>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Hyper-V</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p:txBody>
      </p:sp>
      <p:sp>
        <p:nvSpPr>
          <p:cNvPr id="38" name="Rectangle 37"/>
          <p:cNvSpPr/>
          <p:nvPr/>
        </p:nvSpPr>
        <p:spPr bwMode="auto">
          <a:xfrm>
            <a:off x="4310263" y="2426529"/>
            <a:ext cx="3839438" cy="165026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 Server</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Windows</a:t>
            </a:r>
          </a:p>
        </p:txBody>
      </p:sp>
      <p:sp>
        <p:nvSpPr>
          <p:cNvPr id="39" name="Rectangle 38"/>
          <p:cNvSpPr/>
          <p:nvPr/>
        </p:nvSpPr>
        <p:spPr bwMode="auto">
          <a:xfrm>
            <a:off x="4345899" y="4818483"/>
            <a:ext cx="4274318" cy="16000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Microsoft Azure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VMware</a:t>
            </a:r>
          </a:p>
        </p:txBody>
      </p:sp>
      <p:sp>
        <p:nvSpPr>
          <p:cNvPr id="40" name="Rectangle 39"/>
          <p:cNvSpPr/>
          <p:nvPr/>
        </p:nvSpPr>
        <p:spPr bwMode="auto">
          <a:xfrm>
            <a:off x="457767" y="2426528"/>
            <a:ext cx="3243249" cy="222601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Exchange</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SharePoint</a:t>
            </a:r>
          </a:p>
          <a:p>
            <a:pPr marL="336145" indent="-336145" defTabSz="914102" fontAlgn="base">
              <a:spcBef>
                <a:spcPct val="0"/>
              </a:spcBef>
              <a:spcAft>
                <a:spcPct val="0"/>
              </a:spcAft>
              <a:buFont typeface="Arial" panose="020B0604020202020204" pitchFamily="34" charset="0"/>
              <a:buChar char="•"/>
            </a:pPr>
            <a:r>
              <a:rPr lang="en-US" sz="3921" dirty="0">
                <a:solidFill>
                  <a:srgbClr val="002060"/>
                </a:solidFill>
              </a:rPr>
              <a:t>SQL Server</a:t>
            </a:r>
          </a:p>
        </p:txBody>
      </p:sp>
    </p:spTree>
    <p:extLst>
      <p:ext uri="{BB962C8B-B14F-4D97-AF65-F5344CB8AC3E}">
        <p14:creationId xmlns:p14="http://schemas.microsoft.com/office/powerpoint/2010/main" val="404953989"/>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35" spc="-50" dirty="0"/>
              <a:t>How It Works: Azure Backup Server </a:t>
            </a:r>
            <a:endParaRPr lang="en-US" sz="3235" dirty="0"/>
          </a:p>
        </p:txBody>
      </p:sp>
      <p:sp>
        <p:nvSpPr>
          <p:cNvPr id="17" name="Rectangle 16"/>
          <p:cNvSpPr/>
          <p:nvPr/>
        </p:nvSpPr>
        <p:spPr bwMode="auto">
          <a:xfrm>
            <a:off x="2643097" y="1288201"/>
            <a:ext cx="1877062" cy="170693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18" name="TextBox 17"/>
          <p:cNvSpPr txBox="1"/>
          <p:nvPr/>
        </p:nvSpPr>
        <p:spPr>
          <a:xfrm>
            <a:off x="4536439" y="4806558"/>
            <a:ext cx="4821328" cy="663795"/>
          </a:xfrm>
          <a:prstGeom prst="rect">
            <a:avLst/>
          </a:prstGeom>
          <a:noFill/>
        </p:spPr>
        <p:txBody>
          <a:bodyPr wrap="square" lIns="108815" tIns="54406" rIns="108815" bIns="54406" rtlCol="0">
            <a:spAutoFit/>
          </a:bodyPr>
          <a:lstStyle/>
          <a:p>
            <a:pPr algn="ctr" defTabSz="914192"/>
            <a:r>
              <a:rPr lang="en-US" sz="1765" dirty="0">
                <a:solidFill>
                  <a:srgbClr val="0070C0"/>
                </a:solidFill>
                <a:latin typeface="Segoe UI"/>
              </a:rPr>
              <a:t>4. Schedule &amp; Back up </a:t>
            </a:r>
            <a:r>
              <a:rPr lang="en-GB" sz="1765" dirty="0">
                <a:solidFill>
                  <a:srgbClr val="0070C0"/>
                </a:solidFill>
                <a:latin typeface="Segoe UI"/>
              </a:rPr>
              <a:t>encrypted data</a:t>
            </a:r>
          </a:p>
          <a:p>
            <a:pPr algn="ctr" defTabSz="914192"/>
            <a:endParaRPr lang="en-US" sz="1765" dirty="0">
              <a:solidFill>
                <a:srgbClr val="0070C0"/>
              </a:solidFill>
              <a:latin typeface="Segoe UI"/>
            </a:endParaRPr>
          </a:p>
        </p:txBody>
      </p:sp>
      <p:sp>
        <p:nvSpPr>
          <p:cNvPr id="19" name="TextBox 18"/>
          <p:cNvSpPr txBox="1"/>
          <p:nvPr/>
        </p:nvSpPr>
        <p:spPr>
          <a:xfrm>
            <a:off x="1629075" y="3033164"/>
            <a:ext cx="2475301" cy="663795"/>
          </a:xfrm>
          <a:prstGeom prst="rect">
            <a:avLst/>
          </a:prstGeom>
          <a:noFill/>
        </p:spPr>
        <p:txBody>
          <a:bodyPr wrap="square" lIns="108815" tIns="54406" rIns="108815" bIns="54406" rtlCol="0">
            <a:spAutoFit/>
          </a:bodyPr>
          <a:lstStyle/>
          <a:p>
            <a:pPr defTabSz="914192"/>
            <a:r>
              <a:rPr lang="en-US" sz="1765" dirty="0">
                <a:latin typeface="Segoe UI"/>
              </a:rPr>
              <a:t>3. Install Azure Backup Server software</a:t>
            </a:r>
          </a:p>
        </p:txBody>
      </p:sp>
      <p:sp>
        <p:nvSpPr>
          <p:cNvPr id="20" name="TextBox 19"/>
          <p:cNvSpPr txBox="1"/>
          <p:nvPr/>
        </p:nvSpPr>
        <p:spPr>
          <a:xfrm>
            <a:off x="767005" y="1766646"/>
            <a:ext cx="1644727" cy="1196326"/>
          </a:xfrm>
          <a:prstGeom prst="rect">
            <a:avLst/>
          </a:prstGeom>
          <a:noFill/>
        </p:spPr>
        <p:txBody>
          <a:bodyPr wrap="square" lIns="108815" tIns="54406" rIns="108815" bIns="54406" rtlCol="0">
            <a:spAutoFit/>
          </a:bodyPr>
          <a:lstStyle/>
          <a:p>
            <a:pPr defTabSz="914192"/>
            <a:r>
              <a:rPr lang="en-US" sz="1765" dirty="0">
                <a:latin typeface="Segoe UI"/>
              </a:rPr>
              <a:t>1. Create Backup and Site Recovery Vault</a:t>
            </a:r>
          </a:p>
        </p:txBody>
      </p:sp>
      <p:cxnSp>
        <p:nvCxnSpPr>
          <p:cNvPr id="21" name="Straight Connector 20"/>
          <p:cNvCxnSpPr/>
          <p:nvPr/>
        </p:nvCxnSpPr>
        <p:spPr>
          <a:xfrm flipH="1">
            <a:off x="1661018" y="1770332"/>
            <a:ext cx="869057" cy="0"/>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23" idx="4"/>
            <a:endCxn id="17" idx="3"/>
          </p:cNvCxnSpPr>
          <p:nvPr/>
        </p:nvCxnSpPr>
        <p:spPr>
          <a:xfrm flipH="1">
            <a:off x="4520159" y="2101682"/>
            <a:ext cx="3943625" cy="3998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Freeform 128"/>
          <p:cNvSpPr>
            <a:spLocks noChangeAspect="1"/>
          </p:cNvSpPr>
          <p:nvPr/>
        </p:nvSpPr>
        <p:spPr bwMode="black">
          <a:xfrm>
            <a:off x="7551370" y="1141939"/>
            <a:ext cx="4221987" cy="2324895"/>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2050"/>
          </a:solidFill>
          <a:extLst/>
        </p:spPr>
        <p:txBody>
          <a:bodyPr vert="horz" wrap="square" lIns="87867" tIns="43934" rIns="87867" bIns="43934" numCol="1" anchor="b" anchorCtr="1" compatLnSpc="1">
            <a:prstTxWarp prst="textNoShape">
              <a:avLst/>
            </a:prstTxWarp>
          </a:bodyPr>
          <a:lstStyle/>
          <a:p>
            <a:pPr defTabSz="895953"/>
            <a:endParaRPr lang="en-US" sz="1729" dirty="0">
              <a:solidFill>
                <a:srgbClr val="FFFFFF"/>
              </a:solidFill>
              <a:latin typeface="Segoe UI"/>
            </a:endParaRPr>
          </a:p>
        </p:txBody>
      </p:sp>
      <p:cxnSp>
        <p:nvCxnSpPr>
          <p:cNvPr id="24" name="Straight Connector 23"/>
          <p:cNvCxnSpPr/>
          <p:nvPr/>
        </p:nvCxnSpPr>
        <p:spPr>
          <a:xfrm flipH="1" flipV="1">
            <a:off x="4256863" y="2414656"/>
            <a:ext cx="1614" cy="1270634"/>
          </a:xfrm>
          <a:prstGeom prst="line">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96"/>
          <p:cNvCxnSpPr/>
          <p:nvPr/>
        </p:nvCxnSpPr>
        <p:spPr>
          <a:xfrm rot="10800000" flipV="1">
            <a:off x="4519889" y="3424276"/>
            <a:ext cx="5020432" cy="1796416"/>
          </a:xfrm>
          <a:prstGeom prst="bentConnector3">
            <a:avLst>
              <a:gd name="adj1" fmla="val 246"/>
            </a:avLst>
          </a:prstGeom>
          <a:ln w="60325">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73188" y="1582006"/>
            <a:ext cx="3553714" cy="363946"/>
          </a:xfrm>
          <a:prstGeom prst="rect">
            <a:avLst/>
          </a:prstGeom>
          <a:noFill/>
        </p:spPr>
        <p:txBody>
          <a:bodyPr wrap="square" rtlCol="0">
            <a:spAutoFit/>
          </a:bodyPr>
          <a:lstStyle/>
          <a:p>
            <a:pPr algn="ctr" defTabSz="914192"/>
            <a:r>
              <a:rPr lang="en-US" sz="1765" dirty="0">
                <a:solidFill>
                  <a:schemeClr val="tx2"/>
                </a:solidFill>
                <a:latin typeface="Segoe UI"/>
              </a:rPr>
              <a:t>2. Register and configure Vault</a:t>
            </a:r>
          </a:p>
        </p:txBody>
      </p:sp>
      <p:cxnSp>
        <p:nvCxnSpPr>
          <p:cNvPr id="28" name="Straight Connector 96"/>
          <p:cNvCxnSpPr/>
          <p:nvPr/>
        </p:nvCxnSpPr>
        <p:spPr>
          <a:xfrm rot="10800000" flipV="1">
            <a:off x="4485206" y="3500205"/>
            <a:ext cx="5315040" cy="2066558"/>
          </a:xfrm>
          <a:prstGeom prst="bentConnector3">
            <a:avLst>
              <a:gd name="adj1" fmla="val -314"/>
            </a:avLst>
          </a:prstGeom>
          <a:ln w="603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87775" y="5566762"/>
            <a:ext cx="5212468" cy="653100"/>
          </a:xfrm>
          <a:prstGeom prst="rect">
            <a:avLst/>
          </a:prstGeom>
          <a:noFill/>
        </p:spPr>
        <p:txBody>
          <a:bodyPr wrap="square" lIns="108815" tIns="54406" rIns="108815" bIns="54406" rtlCol="0">
            <a:spAutoFit/>
          </a:bodyPr>
          <a:lstStyle/>
          <a:p>
            <a:pPr algn="ctr" defTabSz="914192"/>
            <a:r>
              <a:rPr lang="en-US" sz="1765" dirty="0">
                <a:solidFill>
                  <a:srgbClr val="7030A0"/>
                </a:solidFill>
                <a:latin typeface="Segoe UI"/>
              </a:rPr>
              <a:t>5. Recover to the same or a different server;</a:t>
            </a:r>
            <a:br>
              <a:rPr lang="en-US" sz="1765" dirty="0">
                <a:solidFill>
                  <a:srgbClr val="7030A0"/>
                </a:solidFill>
                <a:latin typeface="Segoe UI"/>
              </a:rPr>
            </a:br>
            <a:r>
              <a:rPr lang="en-US" sz="1765" dirty="0">
                <a:solidFill>
                  <a:srgbClr val="7030A0"/>
                </a:solidFill>
                <a:latin typeface="Segoe UI"/>
              </a:rPr>
              <a:t>On-</a:t>
            </a:r>
            <a:r>
              <a:rPr lang="en-US" sz="1765" dirty="0" err="1">
                <a:solidFill>
                  <a:srgbClr val="7030A0"/>
                </a:solidFill>
                <a:latin typeface="Segoe UI"/>
              </a:rPr>
              <a:t>Premisis</a:t>
            </a:r>
            <a:r>
              <a:rPr lang="en-US" sz="1765" dirty="0">
                <a:solidFill>
                  <a:srgbClr val="7030A0"/>
                </a:solidFill>
                <a:latin typeface="Segoe UI"/>
              </a:rPr>
              <a:t> or Azure VM</a:t>
            </a:r>
          </a:p>
        </p:txBody>
      </p:sp>
      <p:sp>
        <p:nvSpPr>
          <p:cNvPr id="30" name="Freeform 30"/>
          <p:cNvSpPr>
            <a:spLocks noEditPoints="1"/>
          </p:cNvSpPr>
          <p:nvPr/>
        </p:nvSpPr>
        <p:spPr bwMode="auto">
          <a:xfrm>
            <a:off x="9289731" y="2677239"/>
            <a:ext cx="626673" cy="692921"/>
          </a:xfrm>
          <a:custGeom>
            <a:avLst/>
            <a:gdLst>
              <a:gd name="T0" fmla="*/ 148 w 148"/>
              <a:gd name="T1" fmla="*/ 39 h 164"/>
              <a:gd name="T2" fmla="*/ 148 w 148"/>
              <a:gd name="T3" fmla="*/ 138 h 164"/>
              <a:gd name="T4" fmla="*/ 148 w 148"/>
              <a:gd name="T5" fmla="*/ 138 h 164"/>
              <a:gd name="T6" fmla="*/ 74 w 148"/>
              <a:gd name="T7" fmla="*/ 164 h 164"/>
              <a:gd name="T8" fmla="*/ 0 w 148"/>
              <a:gd name="T9" fmla="*/ 138 h 164"/>
              <a:gd name="T10" fmla="*/ 0 w 148"/>
              <a:gd name="T11" fmla="*/ 138 h 164"/>
              <a:gd name="T12" fmla="*/ 0 w 148"/>
              <a:gd name="T13" fmla="*/ 138 h 164"/>
              <a:gd name="T14" fmla="*/ 0 w 148"/>
              <a:gd name="T15" fmla="*/ 136 h 164"/>
              <a:gd name="T16" fmla="*/ 0 w 148"/>
              <a:gd name="T17" fmla="*/ 135 h 164"/>
              <a:gd name="T18" fmla="*/ 0 w 148"/>
              <a:gd name="T19" fmla="*/ 40 h 164"/>
              <a:gd name="T20" fmla="*/ 74 w 148"/>
              <a:gd name="T21" fmla="*/ 60 h 164"/>
              <a:gd name="T22" fmla="*/ 148 w 148"/>
              <a:gd name="T23" fmla="*/ 39 h 164"/>
              <a:gd name="T24" fmla="*/ 74 w 148"/>
              <a:gd name="T25" fmla="*/ 55 h 164"/>
              <a:gd name="T26" fmla="*/ 148 w 148"/>
              <a:gd name="T27" fmla="*/ 28 h 164"/>
              <a:gd name="T28" fmla="*/ 74 w 148"/>
              <a:gd name="T29" fmla="*/ 0 h 164"/>
              <a:gd name="T30" fmla="*/ 0 w 148"/>
              <a:gd name="T31" fmla="*/ 28 h 164"/>
              <a:gd name="T32" fmla="*/ 74 w 148"/>
              <a:gd name="T33" fmla="*/ 55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8" h="164">
                <a:moveTo>
                  <a:pt x="148" y="39"/>
                </a:moveTo>
                <a:cubicBezTo>
                  <a:pt x="148" y="138"/>
                  <a:pt x="148" y="138"/>
                  <a:pt x="148" y="138"/>
                </a:cubicBezTo>
                <a:cubicBezTo>
                  <a:pt x="148" y="138"/>
                  <a:pt x="148" y="138"/>
                  <a:pt x="148" y="138"/>
                </a:cubicBezTo>
                <a:cubicBezTo>
                  <a:pt x="145" y="153"/>
                  <a:pt x="113" y="164"/>
                  <a:pt x="74" y="164"/>
                </a:cubicBezTo>
                <a:cubicBezTo>
                  <a:pt x="35" y="164"/>
                  <a:pt x="3" y="153"/>
                  <a:pt x="0" y="138"/>
                </a:cubicBezTo>
                <a:cubicBezTo>
                  <a:pt x="0" y="138"/>
                  <a:pt x="0" y="138"/>
                  <a:pt x="0" y="138"/>
                </a:cubicBezTo>
                <a:cubicBezTo>
                  <a:pt x="0" y="138"/>
                  <a:pt x="0" y="138"/>
                  <a:pt x="0" y="138"/>
                </a:cubicBezTo>
                <a:cubicBezTo>
                  <a:pt x="0" y="137"/>
                  <a:pt x="0" y="137"/>
                  <a:pt x="0" y="136"/>
                </a:cubicBezTo>
                <a:cubicBezTo>
                  <a:pt x="0" y="136"/>
                  <a:pt x="0" y="136"/>
                  <a:pt x="0" y="135"/>
                </a:cubicBezTo>
                <a:cubicBezTo>
                  <a:pt x="0" y="40"/>
                  <a:pt x="0" y="40"/>
                  <a:pt x="0" y="40"/>
                </a:cubicBezTo>
                <a:cubicBezTo>
                  <a:pt x="12" y="53"/>
                  <a:pt x="44" y="60"/>
                  <a:pt x="74" y="60"/>
                </a:cubicBezTo>
                <a:cubicBezTo>
                  <a:pt x="104" y="60"/>
                  <a:pt x="136" y="53"/>
                  <a:pt x="148" y="39"/>
                </a:cubicBezTo>
                <a:close/>
                <a:moveTo>
                  <a:pt x="74" y="55"/>
                </a:moveTo>
                <a:cubicBezTo>
                  <a:pt x="115" y="55"/>
                  <a:pt x="148" y="43"/>
                  <a:pt x="148" y="28"/>
                </a:cubicBezTo>
                <a:cubicBezTo>
                  <a:pt x="148" y="13"/>
                  <a:pt x="115" y="0"/>
                  <a:pt x="74" y="0"/>
                </a:cubicBezTo>
                <a:cubicBezTo>
                  <a:pt x="33" y="0"/>
                  <a:pt x="0" y="13"/>
                  <a:pt x="0" y="28"/>
                </a:cubicBezTo>
                <a:cubicBezTo>
                  <a:pt x="0" y="43"/>
                  <a:pt x="33" y="55"/>
                  <a:pt x="74" y="55"/>
                </a:cubicBez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1" name="Freeform 92"/>
          <p:cNvSpPr>
            <a:spLocks noEditPoints="1"/>
          </p:cNvSpPr>
          <p:nvPr/>
        </p:nvSpPr>
        <p:spPr bwMode="black">
          <a:xfrm>
            <a:off x="9741575" y="2817817"/>
            <a:ext cx="330802" cy="450717"/>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w="19050">
            <a:solidFill>
              <a:schemeClr val="accent3"/>
            </a:solidFill>
          </a:ln>
          <a:extLst/>
        </p:spPr>
        <p:txBody>
          <a:bodyPr vert="horz" wrap="square" lIns="91431" tIns="45715" rIns="91431" bIns="45715" numCol="1" anchor="t" anchorCtr="0" compatLnSpc="1">
            <a:prstTxWarp prst="textNoShape">
              <a:avLst/>
            </a:prstTxWarp>
          </a:bodyPr>
          <a:lstStyle/>
          <a:p>
            <a:pPr defTabSz="914192"/>
            <a:endParaRPr lang="en-US" sz="1765" dirty="0">
              <a:solidFill>
                <a:srgbClr val="000000"/>
              </a:solidFill>
              <a:latin typeface="Segoe UI"/>
            </a:endParaRPr>
          </a:p>
        </p:txBody>
      </p:sp>
      <p:sp>
        <p:nvSpPr>
          <p:cNvPr id="32" name="Rectangle 31"/>
          <p:cNvSpPr/>
          <p:nvPr/>
        </p:nvSpPr>
        <p:spPr bwMode="auto">
          <a:xfrm>
            <a:off x="2841283" y="3681626"/>
            <a:ext cx="1695156" cy="264114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1" compatLnSpc="1">
            <a:prstTxWarp prst="textNoShape">
              <a:avLst/>
            </a:prstTxWarp>
          </a:bodyPr>
          <a:lstStyle/>
          <a:p>
            <a:pPr algn="ctr" defTabSz="913927" fontAlgn="base">
              <a:spcBef>
                <a:spcPct val="0"/>
              </a:spcBef>
              <a:spcAft>
                <a:spcPct val="0"/>
              </a:spcAft>
            </a:pPr>
            <a:endParaRPr lang="en-US" sz="2745" dirty="0">
              <a:gradFill>
                <a:gsLst>
                  <a:gs pos="0">
                    <a:srgbClr val="FFFFFF"/>
                  </a:gs>
                  <a:gs pos="100000">
                    <a:srgbClr val="FFFFFF"/>
                  </a:gs>
                </a:gsLst>
                <a:lin ang="5400000" scaled="0"/>
              </a:gradFill>
              <a:latin typeface="Segoe UI"/>
            </a:endParaRPr>
          </a:p>
        </p:txBody>
      </p:sp>
      <p:sp>
        <p:nvSpPr>
          <p:cNvPr id="34" name="Freeform 5"/>
          <p:cNvSpPr>
            <a:spLocks noEditPoints="1"/>
          </p:cNvSpPr>
          <p:nvPr/>
        </p:nvSpPr>
        <p:spPr bwMode="auto">
          <a:xfrm>
            <a:off x="3926995" y="5074005"/>
            <a:ext cx="266767" cy="590438"/>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49" name="Freeform 5"/>
          <p:cNvSpPr>
            <a:spLocks noEditPoints="1"/>
          </p:cNvSpPr>
          <p:nvPr/>
        </p:nvSpPr>
        <p:spPr bwMode="auto">
          <a:xfrm>
            <a:off x="3035361"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0" name="Freeform 5"/>
          <p:cNvSpPr>
            <a:spLocks noEditPoints="1"/>
          </p:cNvSpPr>
          <p:nvPr/>
        </p:nvSpPr>
        <p:spPr bwMode="auto">
          <a:xfrm>
            <a:off x="3334129"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1" name="Freeform 5"/>
          <p:cNvSpPr>
            <a:spLocks noEditPoints="1"/>
          </p:cNvSpPr>
          <p:nvPr/>
        </p:nvSpPr>
        <p:spPr bwMode="auto">
          <a:xfrm>
            <a:off x="3632895"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2" name="Freeform 5"/>
          <p:cNvSpPr>
            <a:spLocks noEditPoints="1"/>
          </p:cNvSpPr>
          <p:nvPr/>
        </p:nvSpPr>
        <p:spPr bwMode="auto">
          <a:xfrm>
            <a:off x="3026023"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3" name="Freeform 5"/>
          <p:cNvSpPr>
            <a:spLocks noEditPoints="1"/>
          </p:cNvSpPr>
          <p:nvPr/>
        </p:nvSpPr>
        <p:spPr bwMode="auto">
          <a:xfrm>
            <a:off x="3328406"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4" name="Freeform 5"/>
          <p:cNvSpPr>
            <a:spLocks noEditPoints="1"/>
          </p:cNvSpPr>
          <p:nvPr/>
        </p:nvSpPr>
        <p:spPr bwMode="auto">
          <a:xfrm>
            <a:off x="3630789"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5" name="Freeform 5"/>
          <p:cNvSpPr>
            <a:spLocks noEditPoints="1"/>
          </p:cNvSpPr>
          <p:nvPr/>
        </p:nvSpPr>
        <p:spPr bwMode="auto">
          <a:xfrm>
            <a:off x="3933172" y="4429885"/>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6" name="Freeform 5"/>
          <p:cNvSpPr>
            <a:spLocks noEditPoints="1"/>
          </p:cNvSpPr>
          <p:nvPr/>
        </p:nvSpPr>
        <p:spPr bwMode="auto">
          <a:xfrm>
            <a:off x="3026023"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7" name="Freeform 5"/>
          <p:cNvSpPr>
            <a:spLocks noEditPoints="1"/>
          </p:cNvSpPr>
          <p:nvPr/>
        </p:nvSpPr>
        <p:spPr bwMode="auto">
          <a:xfrm>
            <a:off x="3326347"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8" name="Freeform 5"/>
          <p:cNvSpPr>
            <a:spLocks noEditPoints="1"/>
          </p:cNvSpPr>
          <p:nvPr/>
        </p:nvSpPr>
        <p:spPr bwMode="auto">
          <a:xfrm>
            <a:off x="3626670" y="5074006"/>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59" name="Freeform 5"/>
          <p:cNvSpPr>
            <a:spLocks noEditPoints="1"/>
          </p:cNvSpPr>
          <p:nvPr/>
        </p:nvSpPr>
        <p:spPr bwMode="auto">
          <a:xfrm>
            <a:off x="3931662" y="3785763"/>
            <a:ext cx="251592" cy="590773"/>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solidFill>
          <a:ln w="12700" cap="flat" cmpd="sng">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2" name="TextBox 61"/>
          <p:cNvSpPr txBox="1"/>
          <p:nvPr/>
        </p:nvSpPr>
        <p:spPr>
          <a:xfrm>
            <a:off x="2902857" y="5620938"/>
            <a:ext cx="1580735" cy="859194"/>
          </a:xfrm>
          <a:prstGeom prst="rect">
            <a:avLst/>
          </a:prstGeom>
          <a:noFill/>
        </p:spPr>
        <p:txBody>
          <a:bodyPr wrap="square" lIns="179259" tIns="143407" rIns="179259" bIns="143407" rtlCol="0">
            <a:spAutoFit/>
          </a:bodyPr>
          <a:lstStyle/>
          <a:p>
            <a:pPr defTabSz="914192">
              <a:lnSpc>
                <a:spcPct val="90000"/>
              </a:lnSpc>
              <a:spcAft>
                <a:spcPts val="588"/>
              </a:spcAft>
            </a:pPr>
            <a:r>
              <a:rPr lang="en-US" sz="1371" dirty="0">
                <a:solidFill>
                  <a:srgbClr val="FFFFFF"/>
                </a:solidFill>
                <a:latin typeface="Segoe UI"/>
              </a:rPr>
              <a:t>Azure Backup Windows Server/Client </a:t>
            </a:r>
          </a:p>
        </p:txBody>
      </p:sp>
      <p:grpSp>
        <p:nvGrpSpPr>
          <p:cNvPr id="63" name="Group 62"/>
          <p:cNvGrpSpPr/>
          <p:nvPr/>
        </p:nvGrpSpPr>
        <p:grpSpPr>
          <a:xfrm>
            <a:off x="898981" y="983700"/>
            <a:ext cx="722019" cy="762476"/>
            <a:chOff x="252413" y="1214438"/>
            <a:chExt cx="736601" cy="777875"/>
          </a:xfrm>
        </p:grpSpPr>
        <p:sp>
          <p:nvSpPr>
            <p:cNvPr id="64" name="AutoShape 3"/>
            <p:cNvSpPr>
              <a:spLocks noChangeAspect="1" noChangeArrowheads="1" noTextEdit="1"/>
            </p:cNvSpPr>
            <p:nvPr/>
          </p:nvSpPr>
          <p:spPr bwMode="auto">
            <a:xfrm>
              <a:off x="271463" y="1214438"/>
              <a:ext cx="717550"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5" name="Freeform 5"/>
            <p:cNvSpPr>
              <a:spLocks/>
            </p:cNvSpPr>
            <p:nvPr/>
          </p:nvSpPr>
          <p:spPr bwMode="auto">
            <a:xfrm>
              <a:off x="252413" y="1303338"/>
              <a:ext cx="300038" cy="485775"/>
            </a:xfrm>
            <a:custGeom>
              <a:avLst/>
              <a:gdLst>
                <a:gd name="T0" fmla="*/ 295 w 463"/>
                <a:gd name="T1" fmla="*/ 587 h 753"/>
                <a:gd name="T2" fmla="*/ 456 w 463"/>
                <a:gd name="T3" fmla="*/ 349 h 753"/>
                <a:gd name="T4" fmla="*/ 395 w 463"/>
                <a:gd name="T5" fmla="*/ 320 h 753"/>
                <a:gd name="T6" fmla="*/ 463 w 463"/>
                <a:gd name="T7" fmla="*/ 258 h 753"/>
                <a:gd name="T8" fmla="*/ 432 w 463"/>
                <a:gd name="T9" fmla="*/ 121 h 753"/>
                <a:gd name="T10" fmla="*/ 440 w 463"/>
                <a:gd name="T11" fmla="*/ 51 h 753"/>
                <a:gd name="T12" fmla="*/ 320 w 463"/>
                <a:gd name="T13" fmla="*/ 0 h 753"/>
                <a:gd name="T14" fmla="*/ 151 w 463"/>
                <a:gd name="T15" fmla="*/ 169 h 753"/>
                <a:gd name="T16" fmla="*/ 233 w 463"/>
                <a:gd name="T17" fmla="*/ 313 h 753"/>
                <a:gd name="T18" fmla="*/ 58 w 463"/>
                <a:gd name="T19" fmla="*/ 489 h 753"/>
                <a:gd name="T20" fmla="*/ 43 w 463"/>
                <a:gd name="T21" fmla="*/ 662 h 753"/>
                <a:gd name="T22" fmla="*/ 74 w 463"/>
                <a:gd name="T23" fmla="*/ 597 h 753"/>
                <a:gd name="T24" fmla="*/ 83 w 463"/>
                <a:gd name="T25" fmla="*/ 684 h 753"/>
                <a:gd name="T26" fmla="*/ 246 w 463"/>
                <a:gd name="T27" fmla="*/ 753 h 753"/>
                <a:gd name="T28" fmla="*/ 295 w 463"/>
                <a:gd name="T29" fmla="*/ 587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3" h="753">
                  <a:moveTo>
                    <a:pt x="295" y="587"/>
                  </a:moveTo>
                  <a:cubicBezTo>
                    <a:pt x="340" y="484"/>
                    <a:pt x="386" y="404"/>
                    <a:pt x="456" y="349"/>
                  </a:cubicBezTo>
                  <a:cubicBezTo>
                    <a:pt x="437" y="337"/>
                    <a:pt x="417" y="327"/>
                    <a:pt x="395" y="320"/>
                  </a:cubicBezTo>
                  <a:cubicBezTo>
                    <a:pt x="423" y="306"/>
                    <a:pt x="447" y="284"/>
                    <a:pt x="463" y="258"/>
                  </a:cubicBezTo>
                  <a:cubicBezTo>
                    <a:pt x="443" y="215"/>
                    <a:pt x="432" y="169"/>
                    <a:pt x="432" y="121"/>
                  </a:cubicBezTo>
                  <a:cubicBezTo>
                    <a:pt x="432" y="97"/>
                    <a:pt x="435" y="73"/>
                    <a:pt x="440" y="51"/>
                  </a:cubicBezTo>
                  <a:cubicBezTo>
                    <a:pt x="410" y="20"/>
                    <a:pt x="367" y="0"/>
                    <a:pt x="320" y="0"/>
                  </a:cubicBezTo>
                  <a:cubicBezTo>
                    <a:pt x="227" y="0"/>
                    <a:pt x="151" y="76"/>
                    <a:pt x="151" y="169"/>
                  </a:cubicBezTo>
                  <a:cubicBezTo>
                    <a:pt x="151" y="230"/>
                    <a:pt x="184" y="284"/>
                    <a:pt x="233" y="313"/>
                  </a:cubicBezTo>
                  <a:cubicBezTo>
                    <a:pt x="149" y="331"/>
                    <a:pt x="105" y="382"/>
                    <a:pt x="58" y="489"/>
                  </a:cubicBezTo>
                  <a:cubicBezTo>
                    <a:pt x="0" y="625"/>
                    <a:pt x="43" y="662"/>
                    <a:pt x="43" y="662"/>
                  </a:cubicBezTo>
                  <a:cubicBezTo>
                    <a:pt x="74" y="597"/>
                    <a:pt x="74" y="597"/>
                    <a:pt x="74" y="597"/>
                  </a:cubicBezTo>
                  <a:cubicBezTo>
                    <a:pt x="83" y="684"/>
                    <a:pt x="83" y="684"/>
                    <a:pt x="83" y="684"/>
                  </a:cubicBezTo>
                  <a:cubicBezTo>
                    <a:pt x="83" y="684"/>
                    <a:pt x="126" y="736"/>
                    <a:pt x="246" y="753"/>
                  </a:cubicBezTo>
                  <a:cubicBezTo>
                    <a:pt x="251" y="709"/>
                    <a:pt x="266" y="654"/>
                    <a:pt x="295" y="58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sp>
          <p:nvSpPr>
            <p:cNvPr id="66" name="Freeform 6"/>
            <p:cNvSpPr>
              <a:spLocks/>
            </p:cNvSpPr>
            <p:nvPr/>
          </p:nvSpPr>
          <p:spPr bwMode="auto">
            <a:xfrm>
              <a:off x="422276" y="1214438"/>
              <a:ext cx="566738" cy="777875"/>
            </a:xfrm>
            <a:custGeom>
              <a:avLst/>
              <a:gdLst>
                <a:gd name="T0" fmla="*/ 606 w 877"/>
                <a:gd name="T1" fmla="*/ 490 h 1206"/>
                <a:gd name="T2" fmla="*/ 749 w 877"/>
                <a:gd name="T3" fmla="*/ 259 h 1206"/>
                <a:gd name="T4" fmla="*/ 491 w 877"/>
                <a:gd name="T5" fmla="*/ 0 h 1206"/>
                <a:gd name="T6" fmla="*/ 232 w 877"/>
                <a:gd name="T7" fmla="*/ 259 h 1206"/>
                <a:gd name="T8" fmla="*/ 358 w 877"/>
                <a:gd name="T9" fmla="*/ 481 h 1206"/>
                <a:gd name="T10" fmla="*/ 90 w 877"/>
                <a:gd name="T11" fmla="*/ 750 h 1206"/>
                <a:gd name="T12" fmla="*/ 66 w 877"/>
                <a:gd name="T13" fmla="*/ 1016 h 1206"/>
                <a:gd name="T14" fmla="*/ 113 w 877"/>
                <a:gd name="T15" fmla="*/ 916 h 1206"/>
                <a:gd name="T16" fmla="*/ 128 w 877"/>
                <a:gd name="T17" fmla="*/ 1049 h 1206"/>
                <a:gd name="T18" fmla="*/ 422 w 877"/>
                <a:gd name="T19" fmla="*/ 1161 h 1206"/>
                <a:gd name="T20" fmla="*/ 877 w 877"/>
                <a:gd name="T21" fmla="*/ 916 h 1206"/>
                <a:gd name="T22" fmla="*/ 606 w 877"/>
                <a:gd name="T23" fmla="*/ 4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7" h="1206">
                  <a:moveTo>
                    <a:pt x="606" y="490"/>
                  </a:moveTo>
                  <a:cubicBezTo>
                    <a:pt x="691" y="448"/>
                    <a:pt x="749" y="360"/>
                    <a:pt x="749" y="259"/>
                  </a:cubicBezTo>
                  <a:cubicBezTo>
                    <a:pt x="749" y="116"/>
                    <a:pt x="634" y="0"/>
                    <a:pt x="491" y="0"/>
                  </a:cubicBezTo>
                  <a:cubicBezTo>
                    <a:pt x="348" y="0"/>
                    <a:pt x="232" y="116"/>
                    <a:pt x="232" y="259"/>
                  </a:cubicBezTo>
                  <a:cubicBezTo>
                    <a:pt x="232" y="353"/>
                    <a:pt x="282" y="435"/>
                    <a:pt x="358" y="481"/>
                  </a:cubicBezTo>
                  <a:cubicBezTo>
                    <a:pt x="228" y="507"/>
                    <a:pt x="160" y="586"/>
                    <a:pt x="90" y="750"/>
                  </a:cubicBezTo>
                  <a:cubicBezTo>
                    <a:pt x="0" y="959"/>
                    <a:pt x="66" y="1016"/>
                    <a:pt x="66" y="1016"/>
                  </a:cubicBezTo>
                  <a:cubicBezTo>
                    <a:pt x="113" y="916"/>
                    <a:pt x="113" y="916"/>
                    <a:pt x="113" y="916"/>
                  </a:cubicBezTo>
                  <a:cubicBezTo>
                    <a:pt x="128" y="1049"/>
                    <a:pt x="128" y="1049"/>
                    <a:pt x="128" y="1049"/>
                  </a:cubicBezTo>
                  <a:cubicBezTo>
                    <a:pt x="128" y="1049"/>
                    <a:pt x="204" y="1142"/>
                    <a:pt x="422" y="1161"/>
                  </a:cubicBezTo>
                  <a:cubicBezTo>
                    <a:pt x="654" y="1181"/>
                    <a:pt x="877" y="1206"/>
                    <a:pt x="877" y="916"/>
                  </a:cubicBezTo>
                  <a:cubicBezTo>
                    <a:pt x="877" y="687"/>
                    <a:pt x="761" y="541"/>
                    <a:pt x="606" y="49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endParaRPr lang="en-GB" sz="1765">
                <a:solidFill>
                  <a:srgbClr val="505050"/>
                </a:solidFill>
                <a:latin typeface="Segoe UI"/>
              </a:endParaRPr>
            </a:p>
          </p:txBody>
        </p:sp>
      </p:grpSp>
      <p:pic>
        <p:nvPicPr>
          <p:cNvPr id="2" name="Picture 1"/>
          <p:cNvPicPr>
            <a:picLocks noChangeAspect="1"/>
          </p:cNvPicPr>
          <p:nvPr/>
        </p:nvPicPr>
        <p:blipFill>
          <a:blip r:embed="rId3"/>
          <a:stretch>
            <a:fillRect/>
          </a:stretch>
        </p:blipFill>
        <p:spPr>
          <a:xfrm>
            <a:off x="2841284" y="1444717"/>
            <a:ext cx="1464097" cy="1311587"/>
          </a:xfrm>
          <a:prstGeom prst="rect">
            <a:avLst/>
          </a:prstGeom>
        </p:spPr>
      </p:pic>
      <p:sp>
        <p:nvSpPr>
          <p:cNvPr id="4" name="Rectangle 3"/>
          <p:cNvSpPr/>
          <p:nvPr/>
        </p:nvSpPr>
        <p:spPr>
          <a:xfrm>
            <a:off x="123371" y="5936431"/>
            <a:ext cx="10880059" cy="830997"/>
          </a:xfrm>
          <a:prstGeom prst="rect">
            <a:avLst/>
          </a:prstGeom>
        </p:spPr>
        <p:txBody>
          <a:bodyPr wrap="square">
            <a:spAutoFit/>
          </a:bodyPr>
          <a:lstStyle/>
          <a:p>
            <a:r>
              <a:rPr lang="en-US" sz="2400" dirty="0"/>
              <a:t>Step-By-Step </a:t>
            </a:r>
          </a:p>
          <a:p>
            <a:r>
              <a:rPr lang="en-US" sz="2400" dirty="0">
                <a:hlinkClick r:id="rId4"/>
              </a:rPr>
              <a:t>https://docs.microsoft.com/en-us/azure/backup/backup-try-azure-backup-in-10-mins</a:t>
            </a:r>
            <a:r>
              <a:rPr lang="en-US" sz="2400" dirty="0"/>
              <a:t> </a:t>
            </a:r>
          </a:p>
        </p:txBody>
      </p:sp>
    </p:spTree>
    <p:extLst>
      <p:ext uri="{BB962C8B-B14F-4D97-AF65-F5344CB8AC3E}">
        <p14:creationId xmlns:p14="http://schemas.microsoft.com/office/powerpoint/2010/main" val="39623909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par>
                                <p:cTn id="19" presetID="22" presetClass="entr" presetSubtype="1"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left)">
                                      <p:cBhvr>
                                        <p:cTn id="26" dur="500"/>
                                        <p:tgtEl>
                                          <p:spTgt spid="27"/>
                                        </p:tgtEl>
                                      </p:cBhvr>
                                    </p:animEffec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7"/>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2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8"/>
                                        </p:tgtEl>
                                        <p:attrNameLst>
                                          <p:attrName>style.visibility</p:attrName>
                                        </p:attrNameLst>
                                      </p:cBhvr>
                                      <p:to>
                                        <p:strVal val="hidden"/>
                                      </p:to>
                                    </p:set>
                                  </p:childTnLst>
                                </p:cTn>
                              </p:par>
                            </p:childTnLst>
                          </p:cTn>
                        </p:par>
                        <p:par>
                          <p:cTn id="48" fill="hold">
                            <p:stCondLst>
                              <p:cond delay="0"/>
                            </p:stCondLst>
                            <p:childTnLst>
                              <p:par>
                                <p:cTn id="49" presetID="22" presetClass="entr" presetSubtype="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wipe(right)">
                                      <p:cBhvr>
                                        <p:cTn id="54" dur="500"/>
                                        <p:tgtEl>
                                          <p:spTgt spid="29"/>
                                        </p:tgtEl>
                                      </p:cBhvr>
                                    </p:animEffect>
                                  </p:childTnLst>
                                </p:cTn>
                              </p:par>
                              <p:par>
                                <p:cTn id="55" presetID="17" presetClass="exit" presetSubtype="10" fill="hold" grpId="0" nodeType="withEffect">
                                  <p:stCondLst>
                                    <p:cond delay="0"/>
                                  </p:stCondLst>
                                  <p:childTnLst>
                                    <p:anim calcmode="lin" valueType="num">
                                      <p:cBhvr>
                                        <p:cTn id="56" dur="500"/>
                                        <p:tgtEl>
                                          <p:spTgt spid="34"/>
                                        </p:tgtEl>
                                        <p:attrNameLst>
                                          <p:attrName>ppt_w</p:attrName>
                                        </p:attrNameLst>
                                      </p:cBhvr>
                                      <p:tavLst>
                                        <p:tav tm="0">
                                          <p:val>
                                            <p:strVal val="ppt_w"/>
                                          </p:val>
                                        </p:tav>
                                        <p:tav tm="100000">
                                          <p:val>
                                            <p:fltVal val="0"/>
                                          </p:val>
                                        </p:tav>
                                      </p:tavLst>
                                    </p:anim>
                                    <p:anim calcmode="lin" valueType="num">
                                      <p:cBhvr>
                                        <p:cTn id="57" dur="500"/>
                                        <p:tgtEl>
                                          <p:spTgt spid="34"/>
                                        </p:tgtEl>
                                        <p:attrNameLst>
                                          <p:attrName>ppt_h</p:attrName>
                                        </p:attrNameLst>
                                      </p:cBhvr>
                                      <p:tavLst>
                                        <p:tav tm="0">
                                          <p:val>
                                            <p:strVal val="ppt_h"/>
                                          </p:val>
                                        </p:tav>
                                        <p:tav tm="100000">
                                          <p:val>
                                            <p:strVal val="ppt_h"/>
                                          </p:val>
                                        </p:tav>
                                      </p:tavLst>
                                    </p:anim>
                                    <p:set>
                                      <p:cBhvr>
                                        <p:cTn id="58" dur="1" fill="hold">
                                          <p:stCondLst>
                                            <p:cond delay="499"/>
                                          </p:stCondLst>
                                        </p:cTn>
                                        <p:tgtEl>
                                          <p:spTgt spid="34"/>
                                        </p:tgtEl>
                                        <p:attrNameLst>
                                          <p:attrName>style.visibility</p:attrName>
                                        </p:attrNameLst>
                                      </p:cBhvr>
                                      <p:to>
                                        <p:strVal val="hidden"/>
                                      </p:to>
                                    </p:set>
                                  </p:childTnLst>
                                </p:cTn>
                              </p:par>
                            </p:childTnLst>
                          </p:cTn>
                        </p:par>
                        <p:par>
                          <p:cTn id="59" fill="hold">
                            <p:stCondLst>
                              <p:cond delay="500"/>
                            </p:stCondLst>
                            <p:childTnLst>
                              <p:par>
                                <p:cTn id="60" presetID="42" presetClass="entr" presetSubtype="0" fill="hold" grpId="1"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8" grpId="1"/>
      <p:bldP spid="19" grpId="0"/>
      <p:bldP spid="20" grpId="0"/>
      <p:bldP spid="27" grpId="0"/>
      <p:bldP spid="27" grpId="1"/>
      <p:bldP spid="29" grpId="0"/>
      <p:bldP spid="34" grpId="0" animBg="1"/>
      <p:bldP spid="34"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1"/>
          </p:nvPr>
        </p:nvSpPr>
        <p:spPr/>
        <p:txBody>
          <a:bodyPr/>
          <a:lstStyle/>
          <a:p>
            <a:r>
              <a:rPr lang="en-US" dirty="0"/>
              <a:t>Name of the Backup agent </a:t>
            </a:r>
            <a:r>
              <a:rPr lang="en-US" b="1" dirty="0"/>
              <a:t>Installer</a:t>
            </a:r>
            <a:r>
              <a:rPr lang="en-US" dirty="0"/>
              <a:t> is:</a:t>
            </a:r>
          </a:p>
          <a:p>
            <a:r>
              <a:rPr lang="en-US" sz="5400" b="1" dirty="0"/>
              <a:t>    </a:t>
            </a:r>
            <a:r>
              <a:rPr lang="en-US" sz="4800" b="1" dirty="0"/>
              <a:t>MARS</a:t>
            </a:r>
            <a:r>
              <a:rPr lang="en-US" sz="4800" dirty="0"/>
              <a:t>agentinstaller.exe</a:t>
            </a:r>
            <a:endParaRPr lang="en-US" sz="5400" dirty="0"/>
          </a:p>
          <a:p>
            <a:r>
              <a:rPr lang="en-US" dirty="0"/>
              <a:t>Backup Agent is </a:t>
            </a:r>
          </a:p>
          <a:p>
            <a:r>
              <a:rPr lang="en-US" dirty="0"/>
              <a:t>	</a:t>
            </a:r>
            <a:r>
              <a:rPr lang="en-US" b="1" dirty="0"/>
              <a:t>Microsoft Azure Backup</a:t>
            </a:r>
          </a:p>
          <a:p>
            <a:r>
              <a:rPr lang="en-US" dirty="0"/>
              <a:t>	</a:t>
            </a:r>
            <a:r>
              <a:rPr lang="en-US" sz="2000" dirty="0"/>
              <a:t>"C:\Program Files\Microsoft Azure Recovery Services Agent\bin\</a:t>
            </a:r>
            <a:r>
              <a:rPr lang="en-US" b="1" dirty="0" err="1"/>
              <a:t>wabadmin.msc</a:t>
            </a:r>
            <a:r>
              <a:rPr lang="en-US" dirty="0"/>
              <a:t>"</a:t>
            </a:r>
          </a:p>
          <a:p>
            <a:r>
              <a:rPr lang="en-US" dirty="0"/>
              <a:t>Maximum rate of backups per day?</a:t>
            </a:r>
          </a:p>
          <a:p>
            <a:r>
              <a:rPr lang="en-US" sz="4800" b="1" dirty="0"/>
              <a:t>	Three (3) times per day!</a:t>
            </a:r>
          </a:p>
        </p:txBody>
      </p:sp>
      <p:pic>
        <p:nvPicPr>
          <p:cNvPr id="6" name="Picture 5"/>
          <p:cNvPicPr>
            <a:picLocks noChangeAspect="1"/>
          </p:cNvPicPr>
          <p:nvPr/>
        </p:nvPicPr>
        <p:blipFill>
          <a:blip r:embed="rId3"/>
          <a:stretch>
            <a:fillRect/>
          </a:stretch>
        </p:blipFill>
        <p:spPr>
          <a:xfrm>
            <a:off x="8467205" y="1884425"/>
            <a:ext cx="3724795" cy="1829055"/>
          </a:xfrm>
          <a:prstGeom prst="rect">
            <a:avLst/>
          </a:prstGeom>
        </p:spPr>
      </p:pic>
    </p:spTree>
    <p:extLst>
      <p:ext uri="{BB962C8B-B14F-4D97-AF65-F5344CB8AC3E}">
        <p14:creationId xmlns:p14="http://schemas.microsoft.com/office/powerpoint/2010/main" val="1183211043"/>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Backup Schedule &amp; Retention Policy</a:t>
            </a:r>
          </a:p>
        </p:txBody>
      </p:sp>
      <p:sp>
        <p:nvSpPr>
          <p:cNvPr id="3" name="Text Placeholder 2"/>
          <p:cNvSpPr>
            <a:spLocks noGrp="1"/>
          </p:cNvSpPr>
          <p:nvPr>
            <p:ph type="body" idx="1"/>
          </p:nvPr>
        </p:nvSpPr>
        <p:spPr>
          <a:xfrm>
            <a:off x="839788" y="1764028"/>
            <a:ext cx="5157787" cy="513397"/>
          </a:xfrm>
        </p:spPr>
        <p:txBody>
          <a:bodyPr/>
          <a:lstStyle/>
          <a:p>
            <a:r>
              <a:rPr lang="en-US" dirty="0"/>
              <a:t>Backup Schedule</a:t>
            </a:r>
          </a:p>
        </p:txBody>
      </p:sp>
      <p:pic>
        <p:nvPicPr>
          <p:cNvPr id="10" name="Content Placeholder 9"/>
          <p:cNvPicPr>
            <a:picLocks noGrp="1" noChangeAspect="1"/>
          </p:cNvPicPr>
          <p:nvPr>
            <p:ph sz="half" idx="2"/>
          </p:nvPr>
        </p:nvPicPr>
        <p:blipFill>
          <a:blip r:embed="rId3" cstate="email">
            <a:extLst>
              <a:ext uri="{28A0092B-C50C-407E-A947-70E740481C1C}">
                <a14:useLocalDpi xmlns:a14="http://schemas.microsoft.com/office/drawing/2010/main"/>
              </a:ext>
            </a:extLst>
          </a:blip>
          <a:stretch>
            <a:fillRect/>
          </a:stretch>
        </p:blipFill>
        <p:spPr>
          <a:xfrm>
            <a:off x="220716" y="2691448"/>
            <a:ext cx="5776860" cy="3709352"/>
          </a:xfrm>
          <a:prstGeom prst="rect">
            <a:avLst/>
          </a:prstGeom>
        </p:spPr>
      </p:pic>
      <p:sp>
        <p:nvSpPr>
          <p:cNvPr id="8" name="Text Placeholder 7"/>
          <p:cNvSpPr>
            <a:spLocks noGrp="1"/>
          </p:cNvSpPr>
          <p:nvPr>
            <p:ph type="body" sz="quarter" idx="3"/>
          </p:nvPr>
        </p:nvSpPr>
        <p:spPr>
          <a:xfrm>
            <a:off x="6172200" y="1764028"/>
            <a:ext cx="5183188" cy="525687"/>
          </a:xfrm>
        </p:spPr>
        <p:txBody>
          <a:bodyPr/>
          <a:lstStyle/>
          <a:p>
            <a:r>
              <a:rPr lang="en-US" dirty="0"/>
              <a:t>Retention Policy</a:t>
            </a:r>
          </a:p>
        </p:txBody>
      </p:sp>
      <p:pic>
        <p:nvPicPr>
          <p:cNvPr id="11" name="Content Placeholder 10"/>
          <p:cNvPicPr>
            <a:picLocks noGrp="1" noChangeAspect="1"/>
          </p:cNvPicPr>
          <p:nvPr>
            <p:ph sz="quarter" idx="4"/>
          </p:nvPr>
        </p:nvPicPr>
        <p:blipFill>
          <a:blip r:embed="rId4" cstate="email">
            <a:extLst>
              <a:ext uri="{28A0092B-C50C-407E-A947-70E740481C1C}">
                <a14:useLocalDpi xmlns:a14="http://schemas.microsoft.com/office/drawing/2010/main"/>
              </a:ext>
            </a:extLst>
          </a:blip>
          <a:stretch>
            <a:fillRect/>
          </a:stretch>
        </p:blipFill>
        <p:spPr>
          <a:xfrm>
            <a:off x="6172199" y="2683292"/>
            <a:ext cx="5789561" cy="3717507"/>
          </a:xfrm>
          <a:prstGeom prst="rect">
            <a:avLst/>
          </a:prstGeom>
        </p:spPr>
      </p:pic>
    </p:spTree>
    <p:extLst>
      <p:ext uri="{BB962C8B-B14F-4D97-AF65-F5344CB8AC3E}">
        <p14:creationId xmlns:p14="http://schemas.microsoft.com/office/powerpoint/2010/main" val="17978167"/>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6418" y="1701521"/>
            <a:ext cx="5118363" cy="3562533"/>
          </a:xfrm>
          <a:prstGeom prst="rect">
            <a:avLst/>
          </a:prstGeom>
        </p:spPr>
      </p:pic>
      <p:sp>
        <p:nvSpPr>
          <p:cNvPr id="2" name="Title 1"/>
          <p:cNvSpPr>
            <a:spLocks noGrp="1"/>
          </p:cNvSpPr>
          <p:nvPr>
            <p:ph type="title"/>
          </p:nvPr>
        </p:nvSpPr>
        <p:spPr/>
        <p:txBody>
          <a:bodyPr/>
          <a:lstStyle/>
          <a:p>
            <a:r>
              <a:rPr lang="en-US" dirty="0"/>
              <a:t>Cancelling Schedule and Removing Backups</a:t>
            </a:r>
          </a:p>
        </p:txBody>
      </p:sp>
      <p:pic>
        <p:nvPicPr>
          <p:cNvPr id="6" name="Content Placeholder 5"/>
          <p:cNvPicPr>
            <a:picLocks noGrp="1" noChangeAspect="1"/>
          </p:cNvPicPr>
          <p:nvPr>
            <p:ph idx="1"/>
          </p:nvPr>
        </p:nvPicPr>
        <p:blipFill>
          <a:blip r:embed="rId4" cstate="email">
            <a:extLst>
              <a:ext uri="{28A0092B-C50C-407E-A947-70E740481C1C}">
                <a14:useLocalDpi xmlns:a14="http://schemas.microsoft.com/office/drawing/2010/main"/>
              </a:ext>
            </a:extLst>
          </a:blip>
          <a:stretch>
            <a:fillRect/>
          </a:stretch>
        </p:blipFill>
        <p:spPr>
          <a:xfrm>
            <a:off x="3351093" y="1491878"/>
            <a:ext cx="7684020" cy="4933950"/>
          </a:xfrm>
          <a:prstGeom prst="rect">
            <a:avLst/>
          </a:prstGeom>
        </p:spPr>
      </p:pic>
    </p:spTree>
    <p:extLst>
      <p:ext uri="{BB962C8B-B14F-4D97-AF65-F5344CB8AC3E}">
        <p14:creationId xmlns:p14="http://schemas.microsoft.com/office/powerpoint/2010/main" val="3827267879"/>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Azure Backup Server v2</a:t>
            </a:r>
          </a:p>
        </p:txBody>
      </p:sp>
      <p:sp>
        <p:nvSpPr>
          <p:cNvPr id="6" name="Content Placeholder 5"/>
          <p:cNvSpPr>
            <a:spLocks noGrp="1"/>
          </p:cNvSpPr>
          <p:nvPr>
            <p:ph sz="half" idx="1"/>
          </p:nvPr>
        </p:nvSpPr>
        <p:spPr>
          <a:xfrm>
            <a:off x="223520" y="994299"/>
            <a:ext cx="5699760" cy="5254101"/>
          </a:xfrm>
        </p:spPr>
        <p:txBody>
          <a:bodyPr>
            <a:normAutofit fontScale="92500" lnSpcReduction="10000"/>
          </a:bodyPr>
          <a:lstStyle/>
          <a:p>
            <a:r>
              <a:rPr lang="en-US" dirty="0"/>
              <a:t>Protect application workloads:</a:t>
            </a:r>
          </a:p>
          <a:p>
            <a:pPr lvl="1"/>
            <a:r>
              <a:rPr lang="en-US" dirty="0"/>
              <a:t>Hyper-V VMs, Microsoft SQL Server, SharePoint Server, Microsoft Exchange and Windows clients</a:t>
            </a:r>
          </a:p>
          <a:p>
            <a:r>
              <a:rPr lang="en-US" dirty="0"/>
              <a:t>Backup To: </a:t>
            </a:r>
          </a:p>
          <a:p>
            <a:pPr lvl="1"/>
            <a:r>
              <a:rPr lang="en-US" dirty="0"/>
              <a:t>Disk (D2D), giving high RTOs for tier 1 workloads</a:t>
            </a:r>
          </a:p>
          <a:p>
            <a:pPr lvl="1"/>
            <a:r>
              <a:rPr lang="en-US" dirty="0"/>
              <a:t>Azure (D2D2C) for long term retention</a:t>
            </a:r>
          </a:p>
          <a:p>
            <a:pPr lvl="1"/>
            <a:r>
              <a:rPr lang="en-US" dirty="0"/>
              <a:t>Modern Backup Storage technology (MABS v2) store backups: </a:t>
            </a:r>
          </a:p>
          <a:p>
            <a:pPr lvl="2"/>
            <a:r>
              <a:rPr lang="en-US" dirty="0"/>
              <a:t>Using Resilient File System (</a:t>
            </a:r>
            <a:r>
              <a:rPr lang="en-US" dirty="0" err="1"/>
              <a:t>ReFS</a:t>
            </a:r>
            <a:r>
              <a:rPr lang="en-US" dirty="0"/>
              <a:t>) block-cloning technology to store incremental backups, </a:t>
            </a:r>
          </a:p>
          <a:p>
            <a:pPr lvl="2"/>
            <a:r>
              <a:rPr lang="en-US" dirty="0"/>
              <a:t>MABS v2 significantly improves storage usage and performance. </a:t>
            </a:r>
            <a:endParaRPr lang="en-US" b="1" dirty="0"/>
          </a:p>
          <a:p>
            <a:pPr marL="0" indent="0">
              <a:buNone/>
            </a:pPr>
            <a:r>
              <a:rPr lang="en-US" sz="1900" dirty="0"/>
              <a:t>Note: VMware is supported only in testing if Azure Backup Server is deployed on Windows 2016</a:t>
            </a:r>
          </a:p>
        </p:txBody>
      </p:sp>
      <p:sp>
        <p:nvSpPr>
          <p:cNvPr id="2" name="Content Placeholder 1"/>
          <p:cNvSpPr>
            <a:spLocks noGrp="1"/>
          </p:cNvSpPr>
          <p:nvPr>
            <p:ph sz="half" idx="2"/>
          </p:nvPr>
        </p:nvSpPr>
        <p:spPr>
          <a:xfrm>
            <a:off x="6344920" y="1124996"/>
            <a:ext cx="5699760" cy="5123404"/>
          </a:xfrm>
        </p:spPr>
        <p:txBody>
          <a:bodyPr>
            <a:noAutofit/>
          </a:bodyPr>
          <a:lstStyle/>
          <a:p>
            <a:r>
              <a:rPr lang="en-US" dirty="0">
                <a:highlight>
                  <a:srgbClr val="FFFF00"/>
                </a:highlight>
              </a:rPr>
              <a:t>Microsoft Azure Backup Server </a:t>
            </a:r>
            <a:r>
              <a:rPr lang="en-US" dirty="0"/>
              <a:t>(</a:t>
            </a:r>
            <a:r>
              <a:rPr lang="en-US" dirty="0">
                <a:highlight>
                  <a:srgbClr val="FFFF00"/>
                </a:highlight>
              </a:rPr>
              <a:t>MABS</a:t>
            </a:r>
            <a:r>
              <a:rPr lang="en-US" dirty="0"/>
              <a:t>) Deployment:</a:t>
            </a:r>
          </a:p>
          <a:p>
            <a:pPr lvl="1"/>
            <a:r>
              <a:rPr lang="en-US" dirty="0"/>
              <a:t>physical standalone server.</a:t>
            </a:r>
          </a:p>
          <a:p>
            <a:pPr lvl="1"/>
            <a:r>
              <a:rPr lang="en-US" dirty="0"/>
              <a:t>Hyper-V virtual machine</a:t>
            </a:r>
          </a:p>
          <a:p>
            <a:pPr lvl="1"/>
            <a:r>
              <a:rPr lang="en-US" dirty="0"/>
              <a:t>Windows virtual machine in VMWare</a:t>
            </a:r>
          </a:p>
          <a:p>
            <a:pPr lvl="2"/>
            <a:r>
              <a:rPr lang="en-US" sz="1800" dirty="0"/>
              <a:t>Physical standalone server	</a:t>
            </a:r>
          </a:p>
          <a:p>
            <a:pPr lvl="2"/>
            <a:r>
              <a:rPr lang="en-US" sz="1800" dirty="0"/>
              <a:t>Hyper-V virtual machine</a:t>
            </a:r>
          </a:p>
          <a:p>
            <a:pPr lvl="2"/>
            <a:r>
              <a:rPr lang="en-US" sz="1800" dirty="0"/>
              <a:t>Windows virtual machine in VMWare</a:t>
            </a:r>
          </a:p>
          <a:p>
            <a:pPr lvl="1"/>
            <a:r>
              <a:rPr lang="en-US" dirty="0"/>
              <a:t>An Azure virtual machine - back up cloud workloads running as Azure virtual machines.</a:t>
            </a:r>
          </a:p>
          <a:p>
            <a:endParaRPr lang="en-US" dirty="0"/>
          </a:p>
        </p:txBody>
      </p:sp>
      <p:sp>
        <p:nvSpPr>
          <p:cNvPr id="3" name="Rectangle 2"/>
          <p:cNvSpPr/>
          <p:nvPr/>
        </p:nvSpPr>
        <p:spPr>
          <a:xfrm>
            <a:off x="509100" y="6141317"/>
            <a:ext cx="10286261" cy="707886"/>
          </a:xfrm>
          <a:prstGeom prst="rect">
            <a:avLst/>
          </a:prstGeom>
        </p:spPr>
        <p:txBody>
          <a:bodyPr wrap="square">
            <a:spAutoFit/>
          </a:bodyPr>
          <a:lstStyle/>
          <a:p>
            <a:r>
              <a:rPr lang="en-US" sz="2000" dirty="0"/>
              <a:t>Docs: </a:t>
            </a:r>
            <a:r>
              <a:rPr lang="en-US" sz="2000" dirty="0">
                <a:hlinkClick r:id="rId3"/>
              </a:rPr>
              <a:t>https://azure.microsoft.com/en-us/blog/announcing-microsoft-azure-backup-server/</a:t>
            </a:r>
            <a:r>
              <a:rPr lang="en-US" sz="2000" dirty="0"/>
              <a:t> </a:t>
            </a:r>
          </a:p>
          <a:p>
            <a:r>
              <a:rPr lang="en-US" sz="2000" dirty="0"/>
              <a:t>Download: </a:t>
            </a:r>
            <a:r>
              <a:rPr lang="en-US" sz="2000" dirty="0">
                <a:hlinkClick r:id="rId4"/>
              </a:rPr>
              <a:t>https://www.microsoft.com/en-us/download/details.aspx?id=55269</a:t>
            </a:r>
            <a:endParaRPr lang="en-US" sz="2000" dirty="0"/>
          </a:p>
        </p:txBody>
      </p:sp>
      <p:sp>
        <p:nvSpPr>
          <p:cNvPr id="4" name="Rectangle 3"/>
          <p:cNvSpPr/>
          <p:nvPr/>
        </p:nvSpPr>
        <p:spPr>
          <a:xfrm>
            <a:off x="6506345" y="5187210"/>
            <a:ext cx="5092823" cy="954107"/>
          </a:xfrm>
          <a:prstGeom prst="rect">
            <a:avLst/>
          </a:prstGeom>
        </p:spPr>
        <p:txBody>
          <a:bodyPr wrap="square">
            <a:spAutoFit/>
          </a:bodyPr>
          <a:lstStyle/>
          <a:p>
            <a:r>
              <a:rPr lang="en-US" sz="2800" dirty="0">
                <a:solidFill>
                  <a:srgbClr val="002060"/>
                </a:solidFill>
                <a:highlight>
                  <a:srgbClr val="00FF00"/>
                </a:highlight>
              </a:rPr>
              <a:t>Disks for backup storage pool: 1.5 times size of data to be protected </a:t>
            </a:r>
          </a:p>
        </p:txBody>
      </p:sp>
    </p:spTree>
    <p:extLst>
      <p:ext uri="{BB962C8B-B14F-4D97-AF65-F5344CB8AC3E}">
        <p14:creationId xmlns:p14="http://schemas.microsoft.com/office/powerpoint/2010/main" val="1513991446"/>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a:t>Documentation / More Info…</a:t>
            </a:r>
          </a:p>
        </p:txBody>
      </p:sp>
      <p:sp>
        <p:nvSpPr>
          <p:cNvPr id="3" name="Rectangle 2"/>
          <p:cNvSpPr/>
          <p:nvPr/>
        </p:nvSpPr>
        <p:spPr>
          <a:xfrm>
            <a:off x="486229" y="1296965"/>
            <a:ext cx="11546114" cy="3416320"/>
          </a:xfrm>
          <a:prstGeom prst="rect">
            <a:avLst/>
          </a:prstGeom>
        </p:spPr>
        <p:txBody>
          <a:bodyPr wrap="square">
            <a:spAutoFit/>
          </a:bodyPr>
          <a:lstStyle/>
          <a:p>
            <a:r>
              <a:rPr lang="en-US" sz="4800" b="1" dirty="0"/>
              <a:t>Azure Key Vault:</a:t>
            </a:r>
            <a:endParaRPr lang="en-US" sz="4800" b="1" dirty="0">
              <a:hlinkClick r:id="rId3"/>
            </a:endParaRPr>
          </a:p>
          <a:p>
            <a:r>
              <a:rPr lang="en-US" sz="4000" dirty="0">
                <a:hlinkClick r:id="rId3"/>
              </a:rPr>
              <a:t>https://docs.microsoft.com/en-us/azure/key-vault/</a:t>
            </a:r>
            <a:endParaRPr lang="en-US" sz="4000" dirty="0"/>
          </a:p>
          <a:p>
            <a:endParaRPr lang="en-US" sz="4000" dirty="0"/>
          </a:p>
          <a:p>
            <a:r>
              <a:rPr lang="en-US" sz="4800" b="1" dirty="0"/>
              <a:t>Azure Backup: </a:t>
            </a:r>
          </a:p>
          <a:p>
            <a:r>
              <a:rPr lang="en-US" sz="4000" dirty="0">
                <a:hlinkClick r:id="rId4"/>
              </a:rPr>
              <a:t>https://docs.microsoft.com/en-us/azure/backup/</a:t>
            </a:r>
            <a:r>
              <a:rPr lang="en-US" sz="4000" dirty="0"/>
              <a:t> </a:t>
            </a:r>
          </a:p>
        </p:txBody>
      </p:sp>
    </p:spTree>
    <p:extLst>
      <p:ext uri="{BB962C8B-B14F-4D97-AF65-F5344CB8AC3E}">
        <p14:creationId xmlns:p14="http://schemas.microsoft.com/office/powerpoint/2010/main" val="1293617439"/>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p:cNvSpPr>
            <a:spLocks noGrp="1"/>
          </p:cNvSpPr>
          <p:nvPr>
            <p:ph type="title"/>
          </p:nvPr>
        </p:nvSpPr>
        <p:spPr/>
        <p:txBody>
          <a:bodyPr/>
          <a:lstStyle/>
          <a:p>
            <a:r>
              <a:rPr lang="en-US" dirty="0">
                <a:solidFill>
                  <a:schemeClr val="accent1"/>
                </a:solidFill>
              </a:rPr>
              <a:t>Supported workloads</a:t>
            </a:r>
          </a:p>
        </p:txBody>
      </p:sp>
      <p:sp>
        <p:nvSpPr>
          <p:cNvPr id="36" name="TextBox 35"/>
          <p:cNvSpPr txBox="1"/>
          <p:nvPr/>
        </p:nvSpPr>
        <p:spPr>
          <a:xfrm>
            <a:off x="333650" y="396817"/>
            <a:ext cx="7622965" cy="452507"/>
          </a:xfrm>
          <a:prstGeom prst="rect">
            <a:avLst/>
          </a:prstGeom>
          <a:noFill/>
          <a:ln>
            <a:noFill/>
          </a:ln>
        </p:spPr>
        <p:txBody>
          <a:bodyPr wrap="square" lIns="0" tIns="143428" rIns="179285" bIns="143428" rtlCol="0" anchor="b" anchorCtr="0">
            <a:noAutofit/>
          </a:bodyPr>
          <a:lstStyle/>
          <a:p>
            <a:pPr defTabSz="896386">
              <a:spcBef>
                <a:spcPts val="1568"/>
              </a:spcBef>
              <a:spcAft>
                <a:spcPts val="588"/>
              </a:spcAft>
              <a:defRPr/>
            </a:pPr>
            <a:r>
              <a:rPr lang="en-US" sz="1961" kern="0" dirty="0">
                <a:solidFill>
                  <a:schemeClr val="accent1"/>
                </a:solidFill>
                <a:latin typeface="Segoe UI" panose="020B0502040204020203" pitchFamily="34" charset="0"/>
                <a:cs typeface="Segoe UI" panose="020B0502040204020203" pitchFamily="34" charset="0"/>
              </a:rPr>
              <a:t>How customers benefit</a:t>
            </a:r>
          </a:p>
        </p:txBody>
      </p:sp>
      <p:cxnSp>
        <p:nvCxnSpPr>
          <p:cNvPr id="32" name="Straight Connector 31"/>
          <p:cNvCxnSpPr/>
          <p:nvPr/>
        </p:nvCxnSpPr>
        <p:spPr>
          <a:xfrm>
            <a:off x="710959" y="4060019"/>
            <a:ext cx="10770084" cy="0"/>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985770" y="4228625"/>
            <a:ext cx="0" cy="1777908"/>
          </a:xfrm>
          <a:prstGeom prst="line">
            <a:avLst/>
          </a:prstGeom>
          <a:ln w="15875" cap="rnd">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3135" y="4090940"/>
            <a:ext cx="4309406"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Capacity driven workloads</a:t>
            </a:r>
          </a:p>
        </p:txBody>
      </p:sp>
      <p:sp>
        <p:nvSpPr>
          <p:cNvPr id="37" name="TextBox 36"/>
          <p:cNvSpPr txBox="1"/>
          <p:nvPr/>
        </p:nvSpPr>
        <p:spPr>
          <a:xfrm>
            <a:off x="6096000" y="4090940"/>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Traditional on-premises workloads</a:t>
            </a:r>
          </a:p>
        </p:txBody>
      </p:sp>
      <p:sp>
        <p:nvSpPr>
          <p:cNvPr id="38" name="TextBox 37"/>
          <p:cNvSpPr txBox="1"/>
          <p:nvPr/>
        </p:nvSpPr>
        <p:spPr>
          <a:xfrm>
            <a:off x="552935" y="1923663"/>
            <a:ext cx="4328081" cy="640430"/>
          </a:xfrm>
          <a:prstGeom prst="rect">
            <a:avLst/>
          </a:prstGeom>
          <a:noFill/>
          <a:ln>
            <a:noFill/>
          </a:ln>
        </p:spPr>
        <p:txBody>
          <a:bodyPr vert="horz" wrap="square" lIns="0" tIns="0" rIns="0" bIns="0" rtlCol="0" anchor="ctr">
            <a:noAutofit/>
          </a:bodyPr>
          <a:lstStyle/>
          <a:p>
            <a:pPr algn="ctr" defTabSz="914225">
              <a:defRPr/>
            </a:pPr>
            <a:r>
              <a:rPr lang="en-US" sz="1765" kern="0" dirty="0">
                <a:solidFill>
                  <a:srgbClr val="0078D7"/>
                </a:solidFill>
                <a:latin typeface="Segoe UI Semibold" panose="020B0702040204020203" pitchFamily="34" charset="0"/>
                <a:ea typeface="Segoe UI Symbol" panose="020B0502040204020203" pitchFamily="34" charset="0"/>
                <a:cs typeface="Segoe UI Semibold" panose="020B0702040204020203" pitchFamily="34" charset="0"/>
              </a:rPr>
              <a:t>Infrastructure on-demand workloads</a:t>
            </a:r>
          </a:p>
        </p:txBody>
      </p:sp>
      <p:pic>
        <p:nvPicPr>
          <p:cNvPr id="40" name="Picture 39"/>
          <p:cNvPicPr>
            <a:picLocks noChangeAspect="1"/>
          </p:cNvPicPr>
          <p:nvPr/>
        </p:nvPicPr>
        <p:blipFill rotWithShape="1">
          <a:blip r:embed="rId3" cstate="email">
            <a:duotone>
              <a:schemeClr val="accent1">
                <a:shade val="45000"/>
                <a:satMod val="135000"/>
              </a:schemeClr>
              <a:prstClr val="white"/>
            </a:duotone>
            <a:extLst>
              <a:ext uri="{28A0092B-C50C-407E-A947-70E740481C1C}">
                <a14:useLocalDpi xmlns:a14="http://schemas.microsoft.com/office/drawing/2010/main"/>
              </a:ext>
            </a:extLst>
          </a:blip>
          <a:srcRect l="44258" t="-5824" r="34997" b="59015"/>
          <a:stretch/>
        </p:blipFill>
        <p:spPr>
          <a:xfrm>
            <a:off x="8553325" y="4764451"/>
            <a:ext cx="1251732" cy="791495"/>
          </a:xfrm>
          <a:prstGeom prst="rect">
            <a:avLst/>
          </a:prstGeom>
        </p:spPr>
      </p:pic>
      <p:sp>
        <p:nvSpPr>
          <p:cNvPr id="41" name="Rectangle 40"/>
          <p:cNvSpPr/>
          <p:nvPr/>
        </p:nvSpPr>
        <p:spPr bwMode="auto">
          <a:xfrm>
            <a:off x="10194969" y="4786413"/>
            <a:ext cx="875081" cy="720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2" descr="http://thomaslarock.com/wp-content/uploads/2011/12/SQL-Server-2012.png?e934c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70345" y="4897420"/>
            <a:ext cx="704056" cy="57865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4092009" y="5536735"/>
            <a:ext cx="1555425"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Archives</a:t>
            </a:r>
          </a:p>
        </p:txBody>
      </p:sp>
      <p:sp>
        <p:nvSpPr>
          <p:cNvPr id="44" name="TextBox 43"/>
          <p:cNvSpPr txBox="1"/>
          <p:nvPr/>
        </p:nvSpPr>
        <p:spPr>
          <a:xfrm>
            <a:off x="1178160" y="3500839"/>
            <a:ext cx="1517280"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DR</a:t>
            </a:r>
          </a:p>
        </p:txBody>
      </p:sp>
      <p:sp>
        <p:nvSpPr>
          <p:cNvPr id="45" name="TextBox 44"/>
          <p:cNvSpPr txBox="1"/>
          <p:nvPr/>
        </p:nvSpPr>
        <p:spPr>
          <a:xfrm>
            <a:off x="38144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Search / Data mining</a:t>
            </a:r>
          </a:p>
        </p:txBody>
      </p:sp>
      <p:sp>
        <p:nvSpPr>
          <p:cNvPr id="48" name="TextBox 47"/>
          <p:cNvSpPr txBox="1"/>
          <p:nvPr/>
        </p:nvSpPr>
        <p:spPr>
          <a:xfrm>
            <a:off x="6486414"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Dev / Test</a:t>
            </a:r>
          </a:p>
        </p:txBody>
      </p:sp>
      <p:sp>
        <p:nvSpPr>
          <p:cNvPr id="49" name="TextBox 48"/>
          <p:cNvSpPr txBox="1"/>
          <p:nvPr/>
        </p:nvSpPr>
        <p:spPr>
          <a:xfrm>
            <a:off x="9224800" y="3500839"/>
            <a:ext cx="1646327" cy="402612"/>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Cloud apps</a:t>
            </a:r>
          </a:p>
        </p:txBody>
      </p:sp>
      <p:sp>
        <p:nvSpPr>
          <p:cNvPr id="50" name="TextBox 49"/>
          <p:cNvSpPr txBox="1"/>
          <p:nvPr/>
        </p:nvSpPr>
        <p:spPr>
          <a:xfrm>
            <a:off x="789981" y="5536735"/>
            <a:ext cx="1600644"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File shares</a:t>
            </a:r>
          </a:p>
        </p:txBody>
      </p:sp>
      <p:sp>
        <p:nvSpPr>
          <p:cNvPr id="51" name="TextBox 50"/>
          <p:cNvSpPr txBox="1"/>
          <p:nvPr/>
        </p:nvSpPr>
        <p:spPr>
          <a:xfrm>
            <a:off x="2409820"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Collaboration</a:t>
            </a:r>
          </a:p>
        </p:txBody>
      </p:sp>
      <p:sp>
        <p:nvSpPr>
          <p:cNvPr id="52" name="TextBox 51"/>
          <p:cNvSpPr txBox="1"/>
          <p:nvPr/>
        </p:nvSpPr>
        <p:spPr>
          <a:xfrm>
            <a:off x="6805946"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VM workloads</a:t>
            </a:r>
          </a:p>
        </p:txBody>
      </p:sp>
      <p:sp>
        <p:nvSpPr>
          <p:cNvPr id="53" name="TextBox 52"/>
          <p:cNvSpPr txBox="1"/>
          <p:nvPr/>
        </p:nvSpPr>
        <p:spPr>
          <a:xfrm>
            <a:off x="8382575"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SharePoint</a:t>
            </a:r>
          </a:p>
        </p:txBody>
      </p:sp>
      <p:sp>
        <p:nvSpPr>
          <p:cNvPr id="54" name="TextBox 53"/>
          <p:cNvSpPr txBox="1"/>
          <p:nvPr/>
        </p:nvSpPr>
        <p:spPr>
          <a:xfrm>
            <a:off x="9793162" y="5536735"/>
            <a:ext cx="1646327" cy="640430"/>
          </a:xfrm>
          <a:prstGeom prst="rect">
            <a:avLst/>
          </a:prstGeom>
          <a:noFill/>
          <a:ln>
            <a:noFill/>
          </a:ln>
        </p:spPr>
        <p:txBody>
          <a:bodyPr vert="horz" wrap="square" lIns="0" tIns="0" rIns="0" bIns="0" rtlCol="0" anchor="ctr">
            <a:noAutofit/>
          </a:bodyPr>
          <a:lstStyle/>
          <a:p>
            <a:pPr algn="ctr" defTabSz="914225">
              <a:defRPr/>
            </a:pPr>
            <a:r>
              <a:rPr lang="en-US" sz="1372" kern="0" dirty="0">
                <a:solidFill>
                  <a:sysClr val="windowText" lastClr="000000"/>
                </a:solidFill>
                <a:latin typeface="Segoe UI" panose="020B0502040204020203" pitchFamily="34" charset="0"/>
                <a:ea typeface="Segoe UI Symbol" panose="020B0502040204020203" pitchFamily="34" charset="0"/>
                <a:cs typeface="Segoe UI" panose="020B0502040204020203" pitchFamily="34" charset="0"/>
              </a:rPr>
              <a:t>SQL Server</a:t>
            </a:r>
          </a:p>
        </p:txBody>
      </p:sp>
      <p:pic>
        <p:nvPicPr>
          <p:cNvPr id="55" name="Picture 54"/>
          <p:cNvPicPr>
            <a:picLocks noChangeAspect="1"/>
          </p:cNvPicPr>
          <p:nvPr/>
        </p:nvPicPr>
        <p:blipFill>
          <a:blip r:embed="rId5" cstate="email">
            <a:grayscl/>
            <a:extLst>
              <a:ext uri="{28A0092B-C50C-407E-A947-70E740481C1C}">
                <a14:useLocalDpi xmlns:a14="http://schemas.microsoft.com/office/drawing/2010/main"/>
              </a:ext>
            </a:extLst>
          </a:blip>
          <a:stretch>
            <a:fillRect/>
          </a:stretch>
        </p:blipFill>
        <p:spPr>
          <a:xfrm>
            <a:off x="6878663" y="5269680"/>
            <a:ext cx="1472854" cy="346553"/>
          </a:xfrm>
          <a:prstGeom prst="rect">
            <a:avLst/>
          </a:prstGeom>
        </p:spPr>
      </p:pic>
      <p:pic>
        <p:nvPicPr>
          <p:cNvPr id="56" name="Picture 5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678658" y="5096134"/>
            <a:ext cx="555916" cy="90614"/>
          </a:xfrm>
          <a:prstGeom prst="rect">
            <a:avLst/>
          </a:prstGeom>
        </p:spPr>
      </p:pic>
      <p:pic>
        <p:nvPicPr>
          <p:cNvPr id="57" name="Picture 56"/>
          <p:cNvPicPr>
            <a:picLocks noChangeAspect="1"/>
          </p:cNvPicPr>
          <p:nvPr/>
        </p:nvPicPr>
        <p:blipFill>
          <a:blip r:embed="rId7" cstate="email">
            <a:grayscl/>
            <a:extLst>
              <a:ext uri="{28A0092B-C50C-407E-A947-70E740481C1C}">
                <a14:useLocalDpi xmlns:a14="http://schemas.microsoft.com/office/drawing/2010/main"/>
              </a:ext>
            </a:extLst>
          </a:blip>
          <a:stretch>
            <a:fillRect/>
          </a:stretch>
        </p:blipFill>
        <p:spPr>
          <a:xfrm>
            <a:off x="6888463" y="4738125"/>
            <a:ext cx="589473" cy="509090"/>
          </a:xfrm>
          <a:prstGeom prst="rect">
            <a:avLst/>
          </a:prstGeom>
        </p:spPr>
      </p:pic>
      <p:pic>
        <p:nvPicPr>
          <p:cNvPr id="134" name="Picture 13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577796" y="5007171"/>
            <a:ext cx="600810" cy="444683"/>
          </a:xfrm>
          <a:prstGeom prst="rect">
            <a:avLst/>
          </a:prstGeom>
        </p:spPr>
      </p:pic>
      <p:pic>
        <p:nvPicPr>
          <p:cNvPr id="135" name="Picture 13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018009" y="5006843"/>
            <a:ext cx="460896" cy="469388"/>
          </a:xfrm>
          <a:prstGeom prst="rect">
            <a:avLst/>
          </a:prstGeom>
        </p:spPr>
      </p:pic>
      <p:pic>
        <p:nvPicPr>
          <p:cNvPr id="7" name="Picture 6"/>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90179" y="5011289"/>
            <a:ext cx="600810" cy="436448"/>
          </a:xfrm>
          <a:prstGeom prst="rect">
            <a:avLst/>
          </a:prstGeom>
        </p:spPr>
      </p:pic>
      <p:pic>
        <p:nvPicPr>
          <p:cNvPr id="9" name="Picture 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515177" y="2643286"/>
            <a:ext cx="1053476" cy="765843"/>
          </a:xfrm>
          <a:prstGeom prst="rect">
            <a:avLst/>
          </a:prstGeom>
        </p:spPr>
      </p:pic>
      <p:pic>
        <p:nvPicPr>
          <p:cNvPr id="10" name="Picture 9"/>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046207" y="2651521"/>
            <a:ext cx="526738" cy="732904"/>
          </a:xfrm>
          <a:prstGeom prst="rect">
            <a:avLst/>
          </a:prstGeom>
        </p:spPr>
      </p:pic>
      <p:pic>
        <p:nvPicPr>
          <p:cNvPr id="11" name="Picture 10"/>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370079" y="2684460"/>
            <a:ext cx="534968" cy="667025"/>
          </a:xfrm>
          <a:prstGeom prst="rect">
            <a:avLst/>
          </a:prstGeom>
        </p:spPr>
      </p:pic>
      <p:pic>
        <p:nvPicPr>
          <p:cNvPr id="12" name="Picture 11"/>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405946" y="2626816"/>
            <a:ext cx="1061706" cy="782313"/>
          </a:xfrm>
          <a:prstGeom prst="rect">
            <a:avLst/>
          </a:prstGeom>
        </p:spPr>
      </p:pic>
    </p:spTree>
    <p:extLst>
      <p:ext uri="{BB962C8B-B14F-4D97-AF65-F5344CB8AC3E}">
        <p14:creationId xmlns:p14="http://schemas.microsoft.com/office/powerpoint/2010/main" val="3759920188"/>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1C31A-7B95-4D1B-925D-FA2F494573D6}"/>
              </a:ext>
            </a:extLst>
          </p:cNvPr>
          <p:cNvSpPr>
            <a:spLocks noGrp="1"/>
          </p:cNvSpPr>
          <p:nvPr>
            <p:ph type="title"/>
          </p:nvPr>
        </p:nvSpPr>
        <p:spPr/>
        <p:txBody>
          <a:bodyPr>
            <a:noAutofit/>
          </a:bodyPr>
          <a:lstStyle/>
          <a:p>
            <a:r>
              <a:rPr lang="en-US" sz="5400" dirty="0">
                <a:solidFill>
                  <a:schemeClr val="bg1"/>
                </a:solidFill>
              </a:rPr>
              <a:t>6.5 Describe the use cases for Azure Automation configuration </a:t>
            </a:r>
          </a:p>
        </p:txBody>
      </p:sp>
      <p:sp>
        <p:nvSpPr>
          <p:cNvPr id="5" name="Text Placeholder 4">
            <a:extLst>
              <a:ext uri="{FF2B5EF4-FFF2-40B4-BE49-F238E27FC236}">
                <a16:creationId xmlns:a16="http://schemas.microsoft.com/office/drawing/2014/main" id="{2177E274-1AA8-48C9-8809-C4F4609A4B98}"/>
              </a:ext>
            </a:extLst>
          </p:cNvPr>
          <p:cNvSpPr>
            <a:spLocks noGrp="1"/>
          </p:cNvSpPr>
          <p:nvPr>
            <p:ph type="body" idx="1"/>
          </p:nvPr>
        </p:nvSpPr>
        <p:spPr>
          <a:xfrm>
            <a:off x="692702" y="3452124"/>
            <a:ext cx="10515600" cy="1500187"/>
          </a:xfrm>
        </p:spPr>
        <p:txBody>
          <a:bodyPr>
            <a:normAutofit/>
          </a:bodyPr>
          <a:lstStyle/>
          <a:p>
            <a:pPr marL="800100" lvl="1" indent="-342900">
              <a:buFont typeface="Arial" panose="020B0604020202020204" pitchFamily="34" charset="0"/>
              <a:buChar char="•"/>
            </a:pPr>
            <a:r>
              <a:rPr lang="en-US" sz="2400" dirty="0">
                <a:solidFill>
                  <a:schemeClr val="bg1"/>
                </a:solidFill>
              </a:rPr>
              <a:t>Evaluate when to use Azure Automation, Chef, Puppet, PowerShell, or Desired State Configuration (DSC)</a:t>
            </a:r>
            <a:endParaRPr lang="en-US" sz="2800" dirty="0"/>
          </a:p>
        </p:txBody>
      </p:sp>
    </p:spTree>
    <p:extLst>
      <p:ext uri="{BB962C8B-B14F-4D97-AF65-F5344CB8AC3E}">
        <p14:creationId xmlns:p14="http://schemas.microsoft.com/office/powerpoint/2010/main" val="357536576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23115"/>
            <a:ext cx="10515600" cy="1325563"/>
          </a:xfrm>
        </p:spPr>
        <p:txBody>
          <a:bodyPr vert="horz" lIns="91440" tIns="45720" rIns="91440" bIns="45720" rtlCol="0" anchor="ctr">
            <a:normAutofit fontScale="90000"/>
          </a:bodyPr>
          <a:lstStyle/>
          <a:p>
            <a:r>
              <a:rPr lang="en-US" sz="4800" dirty="0">
                <a:solidFill>
                  <a:schemeClr val="accent1"/>
                </a:solidFill>
              </a:rPr>
              <a:t>Design an application monitoring and alerting strategy</a:t>
            </a:r>
          </a:p>
        </p:txBody>
      </p:sp>
      <p:pic>
        <p:nvPicPr>
          <p:cNvPr id="3" name="Picture 2">
            <a:extLst>
              <a:ext uri="{FF2B5EF4-FFF2-40B4-BE49-F238E27FC236}">
                <a16:creationId xmlns:a16="http://schemas.microsoft.com/office/drawing/2014/main" id="{947D826E-52C5-47FA-BDF4-F4AB5F16049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90664" y="5975927"/>
            <a:ext cx="2601573" cy="555436"/>
          </a:xfrm>
          <a:prstGeom prst="rect">
            <a:avLst/>
          </a:prstGeom>
          <a:solidFill>
            <a:schemeClr val="bg1"/>
          </a:solidFill>
        </p:spPr>
      </p:pic>
      <p:pic>
        <p:nvPicPr>
          <p:cNvPr id="4" name="Picture 3" descr="http://www.aionsolution.com/wp-content/uploads/2017/10/microsoft-azure-640x401.png">
            <a:extLst>
              <a:ext uri="{FF2B5EF4-FFF2-40B4-BE49-F238E27FC236}">
                <a16:creationId xmlns:a16="http://schemas.microsoft.com/office/drawing/2014/main" id="{532DAA8E-4CC8-4060-8C7A-F1410731E66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29315" y="5576290"/>
            <a:ext cx="1730752" cy="1084424"/>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5">
            <a:extLst>
              <a:ext uri="{FF2B5EF4-FFF2-40B4-BE49-F238E27FC236}">
                <a16:creationId xmlns:a16="http://schemas.microsoft.com/office/drawing/2014/main" id="{610AD45C-586C-414C-B722-318D0C66D11D}"/>
              </a:ext>
            </a:extLst>
          </p:cNvPr>
          <p:cNvSpPr>
            <a:spLocks/>
          </p:cNvSpPr>
          <p:nvPr/>
        </p:nvSpPr>
        <p:spPr bwMode="auto">
          <a:xfrm>
            <a:off x="4131104" y="2448678"/>
            <a:ext cx="3631913" cy="2204282"/>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w="9525">
            <a:solidFill>
              <a:srgbClr val="000000"/>
            </a:solidFill>
            <a:round/>
            <a:headEnd/>
            <a:tailEnd/>
          </a:ln>
          <a:extLst/>
        </p:spPr>
        <p:txBody>
          <a:bodyPr vert="horz" wrap="square" lIns="89623" tIns="44810" rIns="89623" bIns="44810" numCol="1" anchor="t" anchorCtr="0" compatLnSpc="1">
            <a:prstTxWarp prst="textNoShape">
              <a:avLst/>
            </a:prstTxWarp>
          </a:bodyPr>
          <a:lstStyle/>
          <a:p>
            <a:pPr defTabSz="896218">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1026" name="Picture 2" descr="Image result for triangle alert azure">
            <a:extLst>
              <a:ext uri="{FF2B5EF4-FFF2-40B4-BE49-F238E27FC236}">
                <a16:creationId xmlns:a16="http://schemas.microsoft.com/office/drawing/2014/main" id="{B34702A0-F04F-48F5-9404-1E359DB49B9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989094" y="2811378"/>
            <a:ext cx="2213811" cy="2213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4726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072964" y="973"/>
            <a:ext cx="6119036" cy="68570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Title 3"/>
          <p:cNvSpPr txBox="1">
            <a:spLocks/>
          </p:cNvSpPr>
          <p:nvPr/>
        </p:nvSpPr>
        <p:spPr>
          <a:xfrm>
            <a:off x="418644" y="439361"/>
            <a:ext cx="5354696" cy="899537"/>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Calibri" panose="020F0502020204030204" pitchFamily="34" charset="0"/>
                <a:ea typeface="+mn-ea"/>
                <a:cs typeface="Calibri" panose="020F0502020204030204" pitchFamily="34" charset="0"/>
              </a:rPr>
              <a:t>Azure Automation</a:t>
            </a:r>
          </a:p>
        </p:txBody>
      </p:sp>
      <p:sp>
        <p:nvSpPr>
          <p:cNvPr id="171" name="Rectangle 170"/>
          <p:cNvSpPr/>
          <p:nvPr/>
        </p:nvSpPr>
        <p:spPr>
          <a:xfrm>
            <a:off x="384942" y="1281001"/>
            <a:ext cx="5236840" cy="5182252"/>
          </a:xfrm>
          <a:prstGeom prst="rect">
            <a:avLst/>
          </a:prstGeom>
        </p:spPr>
        <p:txBody>
          <a:bodyPr wrap="square" lIns="179285" rIns="179285">
            <a:spAutoFit/>
          </a:bodyPr>
          <a:lstStyle/>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PowerShell &amp; PS Workflow Engines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Use your existing PS scripts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Checkpoint/Parallel if needed</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Author PS, PSWF, Graphical runbooks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Gallery – Runbooks, modules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Extensibility, integration</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Assets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global store for variables, credentials, …</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Schedules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ct val="0"/>
              </a:spcBef>
              <a:defRPr/>
            </a:pPr>
            <a:r>
              <a:rPr lang="en-US" sz="1568" kern="0" dirty="0">
                <a:solidFill>
                  <a:srgbClr val="000000"/>
                </a:solidFill>
                <a:latin typeface="Calibri" panose="020F0502020204030204" pitchFamily="34" charset="0"/>
                <a:cs typeface="Calibri" panose="020F0502020204030204" pitchFamily="34" charset="0"/>
              </a:rPr>
              <a:t>Jobs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Troubleshoot/audit via job history</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PowerShell DSC</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Configurations, Pull service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Node Management &amp; Reporting</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Hybrid Runbook Workers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Install on any machine</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Secure, only outbound ports</a:t>
            </a:r>
            <a:endParaRPr lang="en-US" sz="1568" kern="0" dirty="0">
              <a:solidFill>
                <a:srgbClr val="000000"/>
              </a:solidFill>
              <a:latin typeface="Calibri" panose="020F0502020204030204" pitchFamily="34" charset="0"/>
              <a:cs typeface="Calibri" panose="020F0502020204030204" pitchFamily="34" charset="0"/>
            </a:endParaRPr>
          </a:p>
          <a:p>
            <a:pPr lvl="0" defTabSz="878727" fontAlgn="base">
              <a:spcBef>
                <a:spcPts val="600"/>
              </a:spcBef>
              <a:defRPr/>
            </a:pPr>
            <a:r>
              <a:rPr lang="en-US" sz="1568" kern="0" dirty="0">
                <a:solidFill>
                  <a:srgbClr val="000000"/>
                </a:solidFill>
                <a:latin typeface="Calibri" panose="020F0502020204030204" pitchFamily="34" charset="0"/>
                <a:cs typeface="Calibri" panose="020F0502020204030204" pitchFamily="34" charset="0"/>
              </a:rPr>
              <a:t>Webhooks</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URL to start runbook remotely</a:t>
            </a:r>
          </a:p>
          <a:p>
            <a:pPr lvl="1" defTabSz="878727" fontAlgn="base">
              <a:spcBef>
                <a:spcPct val="0"/>
              </a:spcBef>
              <a:defRPr/>
            </a:pPr>
            <a:r>
              <a:rPr lang="en-US" sz="1400" kern="0" dirty="0">
                <a:solidFill>
                  <a:srgbClr val="000000"/>
                </a:solidFill>
                <a:latin typeface="Calibri" panose="020F0502020204030204" pitchFamily="34" charset="0"/>
                <a:cs typeface="Calibri" panose="020F0502020204030204" pitchFamily="34" charset="0"/>
              </a:rPr>
              <a:t>Integration</a:t>
            </a:r>
          </a:p>
        </p:txBody>
      </p:sp>
      <p:sp>
        <p:nvSpPr>
          <p:cNvPr id="404" name="Freeform 95">
            <a:extLst>
              <a:ext uri="{FF2B5EF4-FFF2-40B4-BE49-F238E27FC236}">
                <a16:creationId xmlns:a16="http://schemas.microsoft.com/office/drawing/2014/main" id="{14EFCCAF-7355-40DB-BF4F-774585E6CB23}"/>
              </a:ext>
            </a:extLst>
          </p:cNvPr>
          <p:cNvSpPr>
            <a:spLocks/>
          </p:cNvSpPr>
          <p:nvPr/>
        </p:nvSpPr>
        <p:spPr bwMode="auto">
          <a:xfrm flipH="1">
            <a:off x="8704827" y="1905879"/>
            <a:ext cx="1000754" cy="63571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ndParaRPr>
          </a:p>
        </p:txBody>
      </p:sp>
      <p:sp>
        <p:nvSpPr>
          <p:cNvPr id="405" name="Freeform 95">
            <a:extLst>
              <a:ext uri="{FF2B5EF4-FFF2-40B4-BE49-F238E27FC236}">
                <a16:creationId xmlns:a16="http://schemas.microsoft.com/office/drawing/2014/main" id="{0E3CB5E1-3D48-4E3A-A1C8-3EFF71AF88A9}"/>
              </a:ext>
            </a:extLst>
          </p:cNvPr>
          <p:cNvSpPr>
            <a:spLocks/>
          </p:cNvSpPr>
          <p:nvPr/>
        </p:nvSpPr>
        <p:spPr bwMode="auto">
          <a:xfrm flipH="1">
            <a:off x="6922277" y="1799975"/>
            <a:ext cx="116499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06" name="Rectangle 5">
            <a:extLst>
              <a:ext uri="{FF2B5EF4-FFF2-40B4-BE49-F238E27FC236}">
                <a16:creationId xmlns:a16="http://schemas.microsoft.com/office/drawing/2014/main" id="{9E524644-D9AA-448C-80BF-23BF6B1BAEEC}"/>
              </a:ext>
            </a:extLst>
          </p:cNvPr>
          <p:cNvSpPr>
            <a:spLocks noChangeArrowheads="1"/>
          </p:cNvSpPr>
          <p:nvPr/>
        </p:nvSpPr>
        <p:spPr bwMode="auto">
          <a:xfrm>
            <a:off x="8128546" y="3939507"/>
            <a:ext cx="842710" cy="1562923"/>
          </a:xfrm>
          <a:prstGeom prst="rect">
            <a:avLst/>
          </a:prstGeom>
          <a:solidFill>
            <a:srgbClr val="505050">
              <a:lumMod val="75000"/>
              <a:lumOff val="25000"/>
            </a:srgbClr>
          </a:solidFill>
          <a:ln>
            <a:noFill/>
          </a:ln>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07" name="Freeform 6">
            <a:extLst>
              <a:ext uri="{FF2B5EF4-FFF2-40B4-BE49-F238E27FC236}">
                <a16:creationId xmlns:a16="http://schemas.microsoft.com/office/drawing/2014/main" id="{A6961468-BE94-49CE-92FF-393414389AA9}"/>
              </a:ext>
            </a:extLst>
          </p:cNvPr>
          <p:cNvSpPr>
            <a:spLocks/>
          </p:cNvSpPr>
          <p:nvPr/>
        </p:nvSpPr>
        <p:spPr bwMode="auto">
          <a:xfrm flipH="1">
            <a:off x="8769462" y="1734335"/>
            <a:ext cx="2392851" cy="1131971"/>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solidFill>
            <a:srgbClr val="0072C6"/>
          </a:solidFill>
          <a:ln>
            <a:solidFill>
              <a:srgbClr val="FFFFFF"/>
            </a:solidFill>
          </a:ln>
          <a:effectLst/>
          <a:extLst/>
        </p:spPr>
        <p:txBody>
          <a:bodyPr vert="horz" wrap="square" lIns="91414" tIns="45707" rIns="91414" bIns="45707" numCol="1" anchor="t" anchorCtr="0" compatLnSpc="1">
            <a:prstTxWarp prst="textNoShape">
              <a:avLst/>
            </a:prstTxWarp>
            <a:noAutofit/>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505050"/>
              </a:solidFill>
              <a:effectLst/>
              <a:uLnTx/>
              <a:uFillTx/>
              <a:latin typeface="Segoe UI"/>
            </a:endParaRPr>
          </a:p>
        </p:txBody>
      </p:sp>
      <p:cxnSp>
        <p:nvCxnSpPr>
          <p:cNvPr id="408" name="Straight Arrow Connector 407">
            <a:extLst>
              <a:ext uri="{FF2B5EF4-FFF2-40B4-BE49-F238E27FC236}">
                <a16:creationId xmlns:a16="http://schemas.microsoft.com/office/drawing/2014/main" id="{C3657E51-4E6D-44D0-868C-CB5CBE0DB21F}"/>
              </a:ext>
            </a:extLst>
          </p:cNvPr>
          <p:cNvCxnSpPr/>
          <p:nvPr/>
        </p:nvCxnSpPr>
        <p:spPr>
          <a:xfrm>
            <a:off x="10612613" y="3050815"/>
            <a:ext cx="0" cy="676226"/>
          </a:xfrm>
          <a:prstGeom prst="straightConnector1">
            <a:avLst/>
          </a:prstGeom>
          <a:noFill/>
          <a:ln w="85725" cap="flat" cmpd="sng" algn="ctr">
            <a:solidFill>
              <a:schemeClr val="accent1"/>
            </a:solidFill>
            <a:prstDash val="solid"/>
            <a:headEnd type="triangle"/>
            <a:tailEnd type="triangle"/>
          </a:ln>
          <a:effectLst/>
        </p:spPr>
      </p:cxnSp>
      <p:grpSp>
        <p:nvGrpSpPr>
          <p:cNvPr id="409" name="Group 408">
            <a:extLst>
              <a:ext uri="{FF2B5EF4-FFF2-40B4-BE49-F238E27FC236}">
                <a16:creationId xmlns:a16="http://schemas.microsoft.com/office/drawing/2014/main" id="{08CD40B7-4C8D-4DB2-A00E-60D79E6C6B23}"/>
              </a:ext>
            </a:extLst>
          </p:cNvPr>
          <p:cNvGrpSpPr/>
          <p:nvPr/>
        </p:nvGrpSpPr>
        <p:grpSpPr>
          <a:xfrm>
            <a:off x="9858844" y="3678666"/>
            <a:ext cx="1575849" cy="1583577"/>
            <a:chOff x="6750148" y="2909926"/>
            <a:chExt cx="2084029" cy="2175665"/>
          </a:xfrm>
        </p:grpSpPr>
        <p:grpSp>
          <p:nvGrpSpPr>
            <p:cNvPr id="410" name="Group 409">
              <a:extLst>
                <a:ext uri="{FF2B5EF4-FFF2-40B4-BE49-F238E27FC236}">
                  <a16:creationId xmlns:a16="http://schemas.microsoft.com/office/drawing/2014/main" id="{2A2E5732-EC0C-465E-9292-EB4331D89511}"/>
                </a:ext>
              </a:extLst>
            </p:cNvPr>
            <p:cNvGrpSpPr/>
            <p:nvPr/>
          </p:nvGrpSpPr>
          <p:grpSpPr>
            <a:xfrm>
              <a:off x="6750148" y="2909926"/>
              <a:ext cx="2084029" cy="2175665"/>
              <a:chOff x="2063885" y="3545948"/>
              <a:chExt cx="2084029" cy="2175665"/>
            </a:xfrm>
          </p:grpSpPr>
          <p:grpSp>
            <p:nvGrpSpPr>
              <p:cNvPr id="421" name="Group 420">
                <a:extLst>
                  <a:ext uri="{FF2B5EF4-FFF2-40B4-BE49-F238E27FC236}">
                    <a16:creationId xmlns:a16="http://schemas.microsoft.com/office/drawing/2014/main" id="{DA477014-3AAA-4578-BD2B-9EE258322C82}"/>
                  </a:ext>
                </a:extLst>
              </p:cNvPr>
              <p:cNvGrpSpPr/>
              <p:nvPr/>
            </p:nvGrpSpPr>
            <p:grpSpPr>
              <a:xfrm>
                <a:off x="2562428" y="5127383"/>
                <a:ext cx="457014" cy="540604"/>
                <a:chOff x="13103226" y="2775830"/>
                <a:chExt cx="1039812" cy="1202475"/>
              </a:xfrm>
            </p:grpSpPr>
            <p:sp>
              <p:nvSpPr>
                <p:cNvPr id="434" name="Rectangle 5">
                  <a:extLst>
                    <a:ext uri="{FF2B5EF4-FFF2-40B4-BE49-F238E27FC236}">
                      <a16:creationId xmlns:a16="http://schemas.microsoft.com/office/drawing/2014/main" id="{A5EF95DA-14C2-4C67-9AA5-CF2A13644A53}"/>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5" name="Freeform 6">
                  <a:extLst>
                    <a:ext uri="{FF2B5EF4-FFF2-40B4-BE49-F238E27FC236}">
                      <a16:creationId xmlns:a16="http://schemas.microsoft.com/office/drawing/2014/main" id="{E4F13F0E-99EC-4C96-AA91-D13CD7857626}"/>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6" name="Freeform 7">
                  <a:extLst>
                    <a:ext uri="{FF2B5EF4-FFF2-40B4-BE49-F238E27FC236}">
                      <a16:creationId xmlns:a16="http://schemas.microsoft.com/office/drawing/2014/main" id="{C8378967-E1E2-4B41-A091-FE7827F14CAA}"/>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7" name="Freeform 8">
                  <a:extLst>
                    <a:ext uri="{FF2B5EF4-FFF2-40B4-BE49-F238E27FC236}">
                      <a16:creationId xmlns:a16="http://schemas.microsoft.com/office/drawing/2014/main" id="{340592D1-14D7-46B4-AF29-21C16E2D2DC8}"/>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8" name="Freeform 9">
                  <a:extLst>
                    <a:ext uri="{FF2B5EF4-FFF2-40B4-BE49-F238E27FC236}">
                      <a16:creationId xmlns:a16="http://schemas.microsoft.com/office/drawing/2014/main" id="{60AD6F93-4B73-4E0E-8A1A-B300B896B178}"/>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9" name="Oval 14">
                  <a:extLst>
                    <a:ext uri="{FF2B5EF4-FFF2-40B4-BE49-F238E27FC236}">
                      <a16:creationId xmlns:a16="http://schemas.microsoft.com/office/drawing/2014/main" id="{4260AE40-DD56-4CD5-986F-F22A75038AEA}"/>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0" name="Oval 15">
                  <a:extLst>
                    <a:ext uri="{FF2B5EF4-FFF2-40B4-BE49-F238E27FC236}">
                      <a16:creationId xmlns:a16="http://schemas.microsoft.com/office/drawing/2014/main" id="{A1492172-5A6E-4485-BABE-F337CFA5206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1" name="Oval 16">
                  <a:extLst>
                    <a:ext uri="{FF2B5EF4-FFF2-40B4-BE49-F238E27FC236}">
                      <a16:creationId xmlns:a16="http://schemas.microsoft.com/office/drawing/2014/main" id="{5546105F-4DFF-4685-BBCC-1E9604A1F408}"/>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42" name="Oval 17">
                  <a:extLst>
                    <a:ext uri="{FF2B5EF4-FFF2-40B4-BE49-F238E27FC236}">
                      <a16:creationId xmlns:a16="http://schemas.microsoft.com/office/drawing/2014/main" id="{3EDF05CA-81CA-491B-83E3-E22689B33118}"/>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22" name="Group 421">
                <a:extLst>
                  <a:ext uri="{FF2B5EF4-FFF2-40B4-BE49-F238E27FC236}">
                    <a16:creationId xmlns:a16="http://schemas.microsoft.com/office/drawing/2014/main" id="{AAA6C362-E1E6-4DD8-BE60-5BE80F753801}"/>
                  </a:ext>
                </a:extLst>
              </p:cNvPr>
              <p:cNvGrpSpPr/>
              <p:nvPr/>
            </p:nvGrpSpPr>
            <p:grpSpPr>
              <a:xfrm>
                <a:off x="3146951" y="5127383"/>
                <a:ext cx="457014" cy="540604"/>
                <a:chOff x="13103226" y="2775830"/>
                <a:chExt cx="1039812" cy="1202475"/>
              </a:xfrm>
            </p:grpSpPr>
            <p:sp>
              <p:nvSpPr>
                <p:cNvPr id="425" name="Rectangle 5">
                  <a:extLst>
                    <a:ext uri="{FF2B5EF4-FFF2-40B4-BE49-F238E27FC236}">
                      <a16:creationId xmlns:a16="http://schemas.microsoft.com/office/drawing/2014/main" id="{9450CDBE-4928-4EB2-A1E3-A38C7CA10C1B}"/>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6" name="Freeform 6">
                  <a:extLst>
                    <a:ext uri="{FF2B5EF4-FFF2-40B4-BE49-F238E27FC236}">
                      <a16:creationId xmlns:a16="http://schemas.microsoft.com/office/drawing/2014/main" id="{98DB9C14-D128-42B6-9277-BD6FBFF52D2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7" name="Freeform 7">
                  <a:extLst>
                    <a:ext uri="{FF2B5EF4-FFF2-40B4-BE49-F238E27FC236}">
                      <a16:creationId xmlns:a16="http://schemas.microsoft.com/office/drawing/2014/main" id="{46BF91D3-DAD7-4B43-BA35-5BEAFEC4815C}"/>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8" name="Freeform 8">
                  <a:extLst>
                    <a:ext uri="{FF2B5EF4-FFF2-40B4-BE49-F238E27FC236}">
                      <a16:creationId xmlns:a16="http://schemas.microsoft.com/office/drawing/2014/main" id="{DAB41382-5F3A-4E67-B2F3-E6963B9E990D}"/>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29" name="Freeform 9">
                  <a:extLst>
                    <a:ext uri="{FF2B5EF4-FFF2-40B4-BE49-F238E27FC236}">
                      <a16:creationId xmlns:a16="http://schemas.microsoft.com/office/drawing/2014/main" id="{971F6F04-EE82-4CA3-82A1-10F54AD7F10C}"/>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0" name="Oval 14">
                  <a:extLst>
                    <a:ext uri="{FF2B5EF4-FFF2-40B4-BE49-F238E27FC236}">
                      <a16:creationId xmlns:a16="http://schemas.microsoft.com/office/drawing/2014/main" id="{81AB68D1-1D77-4884-BD6A-6E9494A0944B}"/>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1" name="Oval 15">
                  <a:extLst>
                    <a:ext uri="{FF2B5EF4-FFF2-40B4-BE49-F238E27FC236}">
                      <a16:creationId xmlns:a16="http://schemas.microsoft.com/office/drawing/2014/main" id="{C7058DA6-690A-44DE-9049-D3D580E90879}"/>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2" name="Oval 16">
                  <a:extLst>
                    <a:ext uri="{FF2B5EF4-FFF2-40B4-BE49-F238E27FC236}">
                      <a16:creationId xmlns:a16="http://schemas.microsoft.com/office/drawing/2014/main" id="{945B0287-EE04-47E6-BEEF-CABF9C77DE55}"/>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33" name="Oval 17">
                  <a:extLst>
                    <a:ext uri="{FF2B5EF4-FFF2-40B4-BE49-F238E27FC236}">
                      <a16:creationId xmlns:a16="http://schemas.microsoft.com/office/drawing/2014/main" id="{E8B55FD2-9E6A-4BFA-A429-EC40CFCCD5DE}"/>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sp>
            <p:nvSpPr>
              <p:cNvPr id="423" name="Rounded Rectangle 85">
                <a:extLst>
                  <a:ext uri="{FF2B5EF4-FFF2-40B4-BE49-F238E27FC236}">
                    <a16:creationId xmlns:a16="http://schemas.microsoft.com/office/drawing/2014/main" id="{0E29CD02-5130-4EAF-8539-83D010B30D6A}"/>
                  </a:ext>
                </a:extLst>
              </p:cNvPr>
              <p:cNvSpPr/>
              <p:nvPr/>
            </p:nvSpPr>
            <p:spPr bwMode="auto">
              <a:xfrm>
                <a:off x="2472569" y="4265084"/>
                <a:ext cx="1209968" cy="1456529"/>
              </a:xfrm>
              <a:prstGeom prst="roundRect">
                <a:avLst>
                  <a:gd name="adj" fmla="val 7220"/>
                </a:avLst>
              </a:prstGeom>
              <a:noFill/>
              <a:ln w="28575" cap="flat" cmpd="sng" algn="ctr">
                <a:solidFill>
                  <a:schemeClr val="tx2"/>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4" name="Rectangle 423">
                <a:extLst>
                  <a:ext uri="{FF2B5EF4-FFF2-40B4-BE49-F238E27FC236}">
                    <a16:creationId xmlns:a16="http://schemas.microsoft.com/office/drawing/2014/main" id="{448C3BA0-794B-4CC6-8422-2F923E4D24DA}"/>
                  </a:ext>
                </a:extLst>
              </p:cNvPr>
              <p:cNvSpPr/>
              <p:nvPr/>
            </p:nvSpPr>
            <p:spPr bwMode="auto">
              <a:xfrm>
                <a:off x="2063885" y="3545948"/>
                <a:ext cx="2084029" cy="977654"/>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Hybrid Worker</a:t>
                </a:r>
                <a:endParaRPr kumimoji="0" lang="en-US" sz="952" b="0" i="0" u="none" strike="noStrike" kern="0" cap="none" spc="-50" normalizeH="0" baseline="0" noProof="0" dirty="0">
                  <a:ln>
                    <a:noFill/>
                  </a:ln>
                  <a:effectLst/>
                  <a:uLnTx/>
                  <a:uFillTx/>
                  <a:latin typeface="Segoe UI"/>
                  <a:ea typeface="+mn-ea"/>
                  <a:cs typeface="+mn-cs"/>
                </a:endParaRPr>
              </a:p>
            </p:txBody>
          </p:sp>
        </p:grpSp>
        <p:grpSp>
          <p:nvGrpSpPr>
            <p:cNvPr id="411" name="Group 410">
              <a:extLst>
                <a:ext uri="{FF2B5EF4-FFF2-40B4-BE49-F238E27FC236}">
                  <a16:creationId xmlns:a16="http://schemas.microsoft.com/office/drawing/2014/main" id="{25EC98B8-3BAC-42FE-857F-D1A2E38B35E2}"/>
                </a:ext>
              </a:extLst>
            </p:cNvPr>
            <p:cNvGrpSpPr/>
            <p:nvPr/>
          </p:nvGrpSpPr>
          <p:grpSpPr>
            <a:xfrm>
              <a:off x="7484034" y="3925399"/>
              <a:ext cx="494302" cy="395874"/>
              <a:chOff x="6811269" y="3505256"/>
              <a:chExt cx="632530" cy="506577"/>
            </a:xfrm>
          </p:grpSpPr>
          <p:grpSp>
            <p:nvGrpSpPr>
              <p:cNvPr id="412" name="Group 411">
                <a:extLst>
                  <a:ext uri="{FF2B5EF4-FFF2-40B4-BE49-F238E27FC236}">
                    <a16:creationId xmlns:a16="http://schemas.microsoft.com/office/drawing/2014/main" id="{EB154088-633E-4742-B9F6-7C51D6C008E2}"/>
                  </a:ext>
                </a:extLst>
              </p:cNvPr>
              <p:cNvGrpSpPr/>
              <p:nvPr/>
            </p:nvGrpSpPr>
            <p:grpSpPr>
              <a:xfrm>
                <a:off x="6811269" y="3772531"/>
                <a:ext cx="239302" cy="239302"/>
                <a:chOff x="605506" y="939157"/>
                <a:chExt cx="337151" cy="337151"/>
              </a:xfrm>
            </p:grpSpPr>
            <p:sp useBgFill="1">
              <p:nvSpPr>
                <p:cNvPr id="419" name="Oval 418">
                  <a:extLst>
                    <a:ext uri="{FF2B5EF4-FFF2-40B4-BE49-F238E27FC236}">
                      <a16:creationId xmlns:a16="http://schemas.microsoft.com/office/drawing/2014/main" id="{96F0D9E6-5434-4E2B-A842-D6F9A339829C}"/>
                    </a:ext>
                  </a:extLst>
                </p:cNvPr>
                <p:cNvSpPr/>
                <p:nvPr/>
              </p:nvSpPr>
              <p:spPr bwMode="auto">
                <a:xfrm>
                  <a:off x="605506" y="939157"/>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0" name="Freeform 26">
                  <a:extLst>
                    <a:ext uri="{FF2B5EF4-FFF2-40B4-BE49-F238E27FC236}">
                      <a16:creationId xmlns:a16="http://schemas.microsoft.com/office/drawing/2014/main" id="{071BF220-9AE0-4F9D-A429-D5BB54DED8EC}"/>
                    </a:ext>
                  </a:extLst>
                </p:cNvPr>
                <p:cNvSpPr>
                  <a:spLocks noChangeAspect="1" noEditPoints="1"/>
                </p:cNvSpPr>
                <p:nvPr/>
              </p:nvSpPr>
              <p:spPr bwMode="auto">
                <a:xfrm>
                  <a:off x="640465" y="1009647"/>
                  <a:ext cx="265512" cy="214512"/>
                </a:xfrm>
                <a:custGeom>
                  <a:avLst/>
                  <a:gdLst>
                    <a:gd name="T0" fmla="*/ 913 w 1219"/>
                    <a:gd name="T1" fmla="*/ 603 h 985"/>
                    <a:gd name="T2" fmla="*/ 1214 w 1219"/>
                    <a:gd name="T3" fmla="*/ 523 h 985"/>
                    <a:gd name="T4" fmla="*/ 1214 w 1219"/>
                    <a:gd name="T5" fmla="*/ 660 h 985"/>
                    <a:gd name="T6" fmla="*/ 1130 w 1219"/>
                    <a:gd name="T7" fmla="*/ 732 h 985"/>
                    <a:gd name="T8" fmla="*/ 1156 w 1219"/>
                    <a:gd name="T9" fmla="*/ 814 h 985"/>
                    <a:gd name="T10" fmla="*/ 1005 w 1219"/>
                    <a:gd name="T11" fmla="*/ 873 h 985"/>
                    <a:gd name="T12" fmla="*/ 937 w 1219"/>
                    <a:gd name="T13" fmla="*/ 906 h 985"/>
                    <a:gd name="T14" fmla="*/ 788 w 1219"/>
                    <a:gd name="T15" fmla="*/ 985 h 985"/>
                    <a:gd name="T16" fmla="*/ 749 w 1219"/>
                    <a:gd name="T17" fmla="*/ 891 h 985"/>
                    <a:gd name="T18" fmla="*/ 631 w 1219"/>
                    <a:gd name="T19" fmla="*/ 899 h 985"/>
                    <a:gd name="T20" fmla="*/ 533 w 1219"/>
                    <a:gd name="T21" fmla="*/ 802 h 985"/>
                    <a:gd name="T22" fmla="*/ 546 w 1219"/>
                    <a:gd name="T23" fmla="*/ 689 h 985"/>
                    <a:gd name="T24" fmla="*/ 463 w 1219"/>
                    <a:gd name="T25" fmla="*/ 649 h 985"/>
                    <a:gd name="T26" fmla="*/ 536 w 1219"/>
                    <a:gd name="T27" fmla="*/ 501 h 985"/>
                    <a:gd name="T28" fmla="*/ 563 w 1219"/>
                    <a:gd name="T29" fmla="*/ 436 h 985"/>
                    <a:gd name="T30" fmla="*/ 619 w 1219"/>
                    <a:gd name="T31" fmla="*/ 279 h 985"/>
                    <a:gd name="T32" fmla="*/ 706 w 1219"/>
                    <a:gd name="T33" fmla="*/ 308 h 985"/>
                    <a:gd name="T34" fmla="*/ 778 w 1219"/>
                    <a:gd name="T35" fmla="*/ 230 h 985"/>
                    <a:gd name="T36" fmla="*/ 915 w 1219"/>
                    <a:gd name="T37" fmla="*/ 230 h 985"/>
                    <a:gd name="T38" fmla="*/ 986 w 1219"/>
                    <a:gd name="T39" fmla="*/ 307 h 985"/>
                    <a:gd name="T40" fmla="*/ 1072 w 1219"/>
                    <a:gd name="T41" fmla="*/ 279 h 985"/>
                    <a:gd name="T42" fmla="*/ 1129 w 1219"/>
                    <a:gd name="T43" fmla="*/ 434 h 985"/>
                    <a:gd name="T44" fmla="*/ 1156 w 1219"/>
                    <a:gd name="T45" fmla="*/ 501 h 985"/>
                    <a:gd name="T46" fmla="*/ 1035 w 1219"/>
                    <a:gd name="T47" fmla="*/ 603 h 985"/>
                    <a:gd name="T48" fmla="*/ 846 w 1219"/>
                    <a:gd name="T49" fmla="*/ 792 h 985"/>
                    <a:gd name="T50" fmla="*/ 316 w 1219"/>
                    <a:gd name="T51" fmla="*/ 263 h 985"/>
                    <a:gd name="T52" fmla="*/ 526 w 1219"/>
                    <a:gd name="T53" fmla="*/ 206 h 985"/>
                    <a:gd name="T54" fmla="*/ 526 w 1219"/>
                    <a:gd name="T55" fmla="*/ 302 h 985"/>
                    <a:gd name="T56" fmla="*/ 468 w 1219"/>
                    <a:gd name="T57" fmla="*/ 352 h 985"/>
                    <a:gd name="T58" fmla="*/ 486 w 1219"/>
                    <a:gd name="T59" fmla="*/ 410 h 985"/>
                    <a:gd name="T60" fmla="*/ 380 w 1219"/>
                    <a:gd name="T61" fmla="*/ 452 h 985"/>
                    <a:gd name="T62" fmla="*/ 333 w 1219"/>
                    <a:gd name="T63" fmla="*/ 475 h 985"/>
                    <a:gd name="T64" fmla="*/ 229 w 1219"/>
                    <a:gd name="T65" fmla="*/ 532 h 985"/>
                    <a:gd name="T66" fmla="*/ 200 w 1219"/>
                    <a:gd name="T67" fmla="*/ 465 h 985"/>
                    <a:gd name="T68" fmla="*/ 118 w 1219"/>
                    <a:gd name="T69" fmla="*/ 470 h 985"/>
                    <a:gd name="T70" fmla="*/ 50 w 1219"/>
                    <a:gd name="T71" fmla="*/ 402 h 985"/>
                    <a:gd name="T72" fmla="*/ 59 w 1219"/>
                    <a:gd name="T73" fmla="*/ 323 h 985"/>
                    <a:gd name="T74" fmla="*/ 0 w 1219"/>
                    <a:gd name="T75" fmla="*/ 295 h 985"/>
                    <a:gd name="T76" fmla="*/ 53 w 1219"/>
                    <a:gd name="T77" fmla="*/ 192 h 985"/>
                    <a:gd name="T78" fmla="*/ 72 w 1219"/>
                    <a:gd name="T79" fmla="*/ 146 h 985"/>
                    <a:gd name="T80" fmla="*/ 109 w 1219"/>
                    <a:gd name="T81" fmla="*/ 36 h 985"/>
                    <a:gd name="T82" fmla="*/ 171 w 1219"/>
                    <a:gd name="T83" fmla="*/ 56 h 985"/>
                    <a:gd name="T84" fmla="*/ 222 w 1219"/>
                    <a:gd name="T85" fmla="*/ 2 h 985"/>
                    <a:gd name="T86" fmla="*/ 318 w 1219"/>
                    <a:gd name="T87" fmla="*/ 2 h 985"/>
                    <a:gd name="T88" fmla="*/ 368 w 1219"/>
                    <a:gd name="T89" fmla="*/ 55 h 985"/>
                    <a:gd name="T90" fmla="*/ 428 w 1219"/>
                    <a:gd name="T91" fmla="*/ 36 h 985"/>
                    <a:gd name="T92" fmla="*/ 467 w 1219"/>
                    <a:gd name="T93" fmla="*/ 145 h 985"/>
                    <a:gd name="T94" fmla="*/ 486 w 1219"/>
                    <a:gd name="T95" fmla="*/ 192 h 985"/>
                    <a:gd name="T96" fmla="*/ 401 w 1219"/>
                    <a:gd name="T97" fmla="*/ 263 h 985"/>
                    <a:gd name="T98" fmla="*/ 269 w 1219"/>
                    <a:gd name="T99" fmla="*/ 395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19" h="985">
                      <a:moveTo>
                        <a:pt x="778" y="603"/>
                      </a:moveTo>
                      <a:cubicBezTo>
                        <a:pt x="778" y="566"/>
                        <a:pt x="808" y="536"/>
                        <a:pt x="845" y="536"/>
                      </a:cubicBezTo>
                      <a:cubicBezTo>
                        <a:pt x="882" y="536"/>
                        <a:pt x="913" y="566"/>
                        <a:pt x="913" y="603"/>
                      </a:cubicBezTo>
                      <a:cubicBezTo>
                        <a:pt x="913" y="640"/>
                        <a:pt x="882" y="670"/>
                        <a:pt x="845" y="670"/>
                      </a:cubicBezTo>
                      <a:cubicBezTo>
                        <a:pt x="808" y="670"/>
                        <a:pt x="778" y="640"/>
                        <a:pt x="778" y="603"/>
                      </a:cubicBezTo>
                      <a:close/>
                      <a:moveTo>
                        <a:pt x="1214" y="523"/>
                      </a:moveTo>
                      <a:cubicBezTo>
                        <a:pt x="1218" y="524"/>
                        <a:pt x="1219" y="529"/>
                        <a:pt x="1219" y="532"/>
                      </a:cubicBezTo>
                      <a:cubicBezTo>
                        <a:pt x="1219" y="532"/>
                        <a:pt x="1219" y="532"/>
                        <a:pt x="1219" y="649"/>
                      </a:cubicBezTo>
                      <a:cubicBezTo>
                        <a:pt x="1219" y="654"/>
                        <a:pt x="1218" y="658"/>
                        <a:pt x="1214" y="660"/>
                      </a:cubicBezTo>
                      <a:cubicBezTo>
                        <a:pt x="1214" y="660"/>
                        <a:pt x="1214" y="660"/>
                        <a:pt x="1157" y="680"/>
                      </a:cubicBezTo>
                      <a:cubicBezTo>
                        <a:pt x="1154" y="681"/>
                        <a:pt x="1149" y="686"/>
                        <a:pt x="1148" y="689"/>
                      </a:cubicBezTo>
                      <a:cubicBezTo>
                        <a:pt x="1148" y="689"/>
                        <a:pt x="1148" y="689"/>
                        <a:pt x="1130" y="732"/>
                      </a:cubicBezTo>
                      <a:cubicBezTo>
                        <a:pt x="1129" y="735"/>
                        <a:pt x="1129" y="742"/>
                        <a:pt x="1130" y="746"/>
                      </a:cubicBezTo>
                      <a:cubicBezTo>
                        <a:pt x="1130" y="746"/>
                        <a:pt x="1130" y="746"/>
                        <a:pt x="1157" y="802"/>
                      </a:cubicBezTo>
                      <a:cubicBezTo>
                        <a:pt x="1160" y="806"/>
                        <a:pt x="1159" y="812"/>
                        <a:pt x="1156" y="814"/>
                      </a:cubicBezTo>
                      <a:cubicBezTo>
                        <a:pt x="1156" y="814"/>
                        <a:pt x="1156" y="814"/>
                        <a:pt x="1072" y="897"/>
                      </a:cubicBezTo>
                      <a:cubicBezTo>
                        <a:pt x="1070" y="900"/>
                        <a:pt x="1064" y="902"/>
                        <a:pt x="1061" y="899"/>
                      </a:cubicBezTo>
                      <a:cubicBezTo>
                        <a:pt x="1061" y="899"/>
                        <a:pt x="1061" y="899"/>
                        <a:pt x="1005" y="873"/>
                      </a:cubicBezTo>
                      <a:cubicBezTo>
                        <a:pt x="1002" y="871"/>
                        <a:pt x="996" y="872"/>
                        <a:pt x="991" y="873"/>
                      </a:cubicBezTo>
                      <a:cubicBezTo>
                        <a:pt x="991" y="873"/>
                        <a:pt x="991" y="873"/>
                        <a:pt x="946" y="893"/>
                      </a:cubicBezTo>
                      <a:cubicBezTo>
                        <a:pt x="941" y="896"/>
                        <a:pt x="938" y="902"/>
                        <a:pt x="937" y="906"/>
                      </a:cubicBezTo>
                      <a:cubicBezTo>
                        <a:pt x="937" y="906"/>
                        <a:pt x="937" y="906"/>
                        <a:pt x="915" y="969"/>
                      </a:cubicBezTo>
                      <a:cubicBezTo>
                        <a:pt x="914" y="972"/>
                        <a:pt x="909" y="985"/>
                        <a:pt x="906" y="985"/>
                      </a:cubicBezTo>
                      <a:cubicBezTo>
                        <a:pt x="906" y="985"/>
                        <a:pt x="906" y="985"/>
                        <a:pt x="788" y="985"/>
                      </a:cubicBezTo>
                      <a:cubicBezTo>
                        <a:pt x="784" y="985"/>
                        <a:pt x="779" y="972"/>
                        <a:pt x="778" y="969"/>
                      </a:cubicBezTo>
                      <a:cubicBezTo>
                        <a:pt x="778" y="969"/>
                        <a:pt x="778" y="969"/>
                        <a:pt x="758" y="902"/>
                      </a:cubicBezTo>
                      <a:cubicBezTo>
                        <a:pt x="757" y="897"/>
                        <a:pt x="752" y="893"/>
                        <a:pt x="749" y="891"/>
                      </a:cubicBezTo>
                      <a:cubicBezTo>
                        <a:pt x="749" y="891"/>
                        <a:pt x="749" y="891"/>
                        <a:pt x="701" y="872"/>
                      </a:cubicBezTo>
                      <a:cubicBezTo>
                        <a:pt x="698" y="870"/>
                        <a:pt x="691" y="870"/>
                        <a:pt x="687" y="872"/>
                      </a:cubicBezTo>
                      <a:cubicBezTo>
                        <a:pt x="687" y="872"/>
                        <a:pt x="687" y="872"/>
                        <a:pt x="631" y="899"/>
                      </a:cubicBezTo>
                      <a:cubicBezTo>
                        <a:pt x="627" y="902"/>
                        <a:pt x="621" y="900"/>
                        <a:pt x="619" y="897"/>
                      </a:cubicBezTo>
                      <a:cubicBezTo>
                        <a:pt x="619" y="897"/>
                        <a:pt x="619" y="897"/>
                        <a:pt x="535" y="814"/>
                      </a:cubicBezTo>
                      <a:cubicBezTo>
                        <a:pt x="533" y="812"/>
                        <a:pt x="531" y="806"/>
                        <a:pt x="533" y="802"/>
                      </a:cubicBezTo>
                      <a:cubicBezTo>
                        <a:pt x="533" y="802"/>
                        <a:pt x="533" y="802"/>
                        <a:pt x="562" y="742"/>
                      </a:cubicBezTo>
                      <a:cubicBezTo>
                        <a:pt x="563" y="739"/>
                        <a:pt x="563" y="733"/>
                        <a:pt x="562" y="729"/>
                      </a:cubicBezTo>
                      <a:cubicBezTo>
                        <a:pt x="562" y="729"/>
                        <a:pt x="562" y="729"/>
                        <a:pt x="546" y="689"/>
                      </a:cubicBezTo>
                      <a:cubicBezTo>
                        <a:pt x="543" y="686"/>
                        <a:pt x="538" y="681"/>
                        <a:pt x="535" y="680"/>
                      </a:cubicBezTo>
                      <a:cubicBezTo>
                        <a:pt x="535" y="680"/>
                        <a:pt x="535" y="680"/>
                        <a:pt x="473" y="660"/>
                      </a:cubicBezTo>
                      <a:cubicBezTo>
                        <a:pt x="470" y="658"/>
                        <a:pt x="463" y="654"/>
                        <a:pt x="463" y="649"/>
                      </a:cubicBezTo>
                      <a:cubicBezTo>
                        <a:pt x="463" y="649"/>
                        <a:pt x="463" y="649"/>
                        <a:pt x="463" y="532"/>
                      </a:cubicBezTo>
                      <a:cubicBezTo>
                        <a:pt x="463" y="529"/>
                        <a:pt x="470" y="524"/>
                        <a:pt x="473" y="523"/>
                      </a:cubicBezTo>
                      <a:cubicBezTo>
                        <a:pt x="473" y="523"/>
                        <a:pt x="473" y="523"/>
                        <a:pt x="536" y="501"/>
                      </a:cubicBezTo>
                      <a:cubicBezTo>
                        <a:pt x="541" y="500"/>
                        <a:pt x="544" y="496"/>
                        <a:pt x="546" y="492"/>
                      </a:cubicBezTo>
                      <a:cubicBezTo>
                        <a:pt x="546" y="492"/>
                        <a:pt x="546" y="492"/>
                        <a:pt x="563" y="449"/>
                      </a:cubicBezTo>
                      <a:cubicBezTo>
                        <a:pt x="566" y="446"/>
                        <a:pt x="564" y="440"/>
                        <a:pt x="563" y="436"/>
                      </a:cubicBezTo>
                      <a:cubicBezTo>
                        <a:pt x="563" y="436"/>
                        <a:pt x="563" y="436"/>
                        <a:pt x="534" y="374"/>
                      </a:cubicBezTo>
                      <a:cubicBezTo>
                        <a:pt x="531" y="370"/>
                        <a:pt x="533" y="366"/>
                        <a:pt x="535" y="362"/>
                      </a:cubicBezTo>
                      <a:cubicBezTo>
                        <a:pt x="535" y="362"/>
                        <a:pt x="535" y="362"/>
                        <a:pt x="619" y="279"/>
                      </a:cubicBezTo>
                      <a:cubicBezTo>
                        <a:pt x="621" y="277"/>
                        <a:pt x="627" y="276"/>
                        <a:pt x="631" y="277"/>
                      </a:cubicBezTo>
                      <a:cubicBezTo>
                        <a:pt x="631" y="277"/>
                        <a:pt x="631" y="277"/>
                        <a:pt x="692" y="308"/>
                      </a:cubicBezTo>
                      <a:cubicBezTo>
                        <a:pt x="696" y="309"/>
                        <a:pt x="703" y="310"/>
                        <a:pt x="706" y="308"/>
                      </a:cubicBezTo>
                      <a:cubicBezTo>
                        <a:pt x="706" y="308"/>
                        <a:pt x="706" y="308"/>
                        <a:pt x="749" y="292"/>
                      </a:cubicBezTo>
                      <a:cubicBezTo>
                        <a:pt x="752" y="290"/>
                        <a:pt x="757" y="288"/>
                        <a:pt x="758" y="284"/>
                      </a:cubicBezTo>
                      <a:cubicBezTo>
                        <a:pt x="758" y="284"/>
                        <a:pt x="758" y="284"/>
                        <a:pt x="778" y="230"/>
                      </a:cubicBezTo>
                      <a:cubicBezTo>
                        <a:pt x="779" y="225"/>
                        <a:pt x="784" y="230"/>
                        <a:pt x="788" y="230"/>
                      </a:cubicBezTo>
                      <a:cubicBezTo>
                        <a:pt x="788" y="230"/>
                        <a:pt x="788" y="230"/>
                        <a:pt x="906" y="230"/>
                      </a:cubicBezTo>
                      <a:cubicBezTo>
                        <a:pt x="909" y="230"/>
                        <a:pt x="914" y="225"/>
                        <a:pt x="915" y="230"/>
                      </a:cubicBezTo>
                      <a:cubicBezTo>
                        <a:pt x="915" y="230"/>
                        <a:pt x="915" y="230"/>
                        <a:pt x="937" y="281"/>
                      </a:cubicBezTo>
                      <a:cubicBezTo>
                        <a:pt x="938" y="284"/>
                        <a:pt x="941" y="289"/>
                        <a:pt x="946" y="290"/>
                      </a:cubicBezTo>
                      <a:cubicBezTo>
                        <a:pt x="946" y="290"/>
                        <a:pt x="946" y="290"/>
                        <a:pt x="986" y="307"/>
                      </a:cubicBezTo>
                      <a:cubicBezTo>
                        <a:pt x="990" y="309"/>
                        <a:pt x="997" y="308"/>
                        <a:pt x="1000" y="307"/>
                      </a:cubicBezTo>
                      <a:cubicBezTo>
                        <a:pt x="1000" y="307"/>
                        <a:pt x="1000" y="307"/>
                        <a:pt x="1061" y="277"/>
                      </a:cubicBezTo>
                      <a:cubicBezTo>
                        <a:pt x="1064" y="276"/>
                        <a:pt x="1070" y="276"/>
                        <a:pt x="1072" y="279"/>
                      </a:cubicBezTo>
                      <a:cubicBezTo>
                        <a:pt x="1072" y="279"/>
                        <a:pt x="1072" y="279"/>
                        <a:pt x="1156" y="362"/>
                      </a:cubicBezTo>
                      <a:cubicBezTo>
                        <a:pt x="1159" y="366"/>
                        <a:pt x="1160" y="370"/>
                        <a:pt x="1157" y="374"/>
                      </a:cubicBezTo>
                      <a:cubicBezTo>
                        <a:pt x="1157" y="374"/>
                        <a:pt x="1157" y="374"/>
                        <a:pt x="1129" y="434"/>
                      </a:cubicBezTo>
                      <a:cubicBezTo>
                        <a:pt x="1127" y="438"/>
                        <a:pt x="1127" y="444"/>
                        <a:pt x="1129" y="447"/>
                      </a:cubicBezTo>
                      <a:cubicBezTo>
                        <a:pt x="1129" y="447"/>
                        <a:pt x="1129" y="447"/>
                        <a:pt x="1147" y="492"/>
                      </a:cubicBezTo>
                      <a:cubicBezTo>
                        <a:pt x="1149" y="496"/>
                        <a:pt x="1153" y="500"/>
                        <a:pt x="1156" y="501"/>
                      </a:cubicBezTo>
                      <a:cubicBezTo>
                        <a:pt x="1156" y="501"/>
                        <a:pt x="1156" y="501"/>
                        <a:pt x="1214" y="523"/>
                      </a:cubicBezTo>
                      <a:close/>
                      <a:moveTo>
                        <a:pt x="846" y="792"/>
                      </a:moveTo>
                      <a:cubicBezTo>
                        <a:pt x="950" y="792"/>
                        <a:pt x="1035" y="707"/>
                        <a:pt x="1035" y="603"/>
                      </a:cubicBezTo>
                      <a:cubicBezTo>
                        <a:pt x="1035" y="499"/>
                        <a:pt x="950" y="414"/>
                        <a:pt x="846" y="414"/>
                      </a:cubicBezTo>
                      <a:cubicBezTo>
                        <a:pt x="742" y="414"/>
                        <a:pt x="657" y="499"/>
                        <a:pt x="657" y="603"/>
                      </a:cubicBezTo>
                      <a:cubicBezTo>
                        <a:pt x="657" y="707"/>
                        <a:pt x="742" y="792"/>
                        <a:pt x="846" y="792"/>
                      </a:cubicBezTo>
                      <a:close/>
                      <a:moveTo>
                        <a:pt x="222" y="263"/>
                      </a:moveTo>
                      <a:cubicBezTo>
                        <a:pt x="222" y="289"/>
                        <a:pt x="243" y="310"/>
                        <a:pt x="269" y="310"/>
                      </a:cubicBezTo>
                      <a:cubicBezTo>
                        <a:pt x="295" y="310"/>
                        <a:pt x="316" y="289"/>
                        <a:pt x="316" y="263"/>
                      </a:cubicBezTo>
                      <a:cubicBezTo>
                        <a:pt x="316" y="237"/>
                        <a:pt x="295" y="216"/>
                        <a:pt x="269" y="216"/>
                      </a:cubicBezTo>
                      <a:cubicBezTo>
                        <a:pt x="243" y="216"/>
                        <a:pt x="222" y="237"/>
                        <a:pt x="222" y="263"/>
                      </a:cubicBezTo>
                      <a:close/>
                      <a:moveTo>
                        <a:pt x="526" y="206"/>
                      </a:moveTo>
                      <a:cubicBezTo>
                        <a:pt x="529" y="207"/>
                        <a:pt x="529" y="211"/>
                        <a:pt x="529" y="213"/>
                      </a:cubicBezTo>
                      <a:cubicBezTo>
                        <a:pt x="529" y="213"/>
                        <a:pt x="529" y="213"/>
                        <a:pt x="529" y="295"/>
                      </a:cubicBezTo>
                      <a:cubicBezTo>
                        <a:pt x="529" y="298"/>
                        <a:pt x="529" y="302"/>
                        <a:pt x="526" y="302"/>
                      </a:cubicBezTo>
                      <a:cubicBezTo>
                        <a:pt x="526" y="302"/>
                        <a:pt x="526" y="302"/>
                        <a:pt x="487" y="317"/>
                      </a:cubicBezTo>
                      <a:cubicBezTo>
                        <a:pt x="485" y="317"/>
                        <a:pt x="481" y="321"/>
                        <a:pt x="480" y="323"/>
                      </a:cubicBezTo>
                      <a:cubicBezTo>
                        <a:pt x="480" y="323"/>
                        <a:pt x="480" y="323"/>
                        <a:pt x="468" y="352"/>
                      </a:cubicBezTo>
                      <a:cubicBezTo>
                        <a:pt x="467" y="356"/>
                        <a:pt x="467" y="360"/>
                        <a:pt x="468" y="363"/>
                      </a:cubicBezTo>
                      <a:cubicBezTo>
                        <a:pt x="468" y="363"/>
                        <a:pt x="468" y="363"/>
                        <a:pt x="487" y="402"/>
                      </a:cubicBezTo>
                      <a:cubicBezTo>
                        <a:pt x="488" y="404"/>
                        <a:pt x="488" y="409"/>
                        <a:pt x="486" y="410"/>
                      </a:cubicBezTo>
                      <a:cubicBezTo>
                        <a:pt x="486" y="410"/>
                        <a:pt x="486" y="410"/>
                        <a:pt x="428" y="469"/>
                      </a:cubicBezTo>
                      <a:cubicBezTo>
                        <a:pt x="426" y="470"/>
                        <a:pt x="422" y="472"/>
                        <a:pt x="420" y="470"/>
                      </a:cubicBezTo>
                      <a:cubicBezTo>
                        <a:pt x="420" y="470"/>
                        <a:pt x="420" y="470"/>
                        <a:pt x="380" y="452"/>
                      </a:cubicBezTo>
                      <a:cubicBezTo>
                        <a:pt x="377" y="450"/>
                        <a:pt x="374" y="450"/>
                        <a:pt x="370" y="453"/>
                      </a:cubicBezTo>
                      <a:cubicBezTo>
                        <a:pt x="370" y="453"/>
                        <a:pt x="370" y="453"/>
                        <a:pt x="339" y="467"/>
                      </a:cubicBezTo>
                      <a:cubicBezTo>
                        <a:pt x="336" y="467"/>
                        <a:pt x="333" y="473"/>
                        <a:pt x="333" y="475"/>
                      </a:cubicBezTo>
                      <a:cubicBezTo>
                        <a:pt x="333" y="475"/>
                        <a:pt x="333" y="475"/>
                        <a:pt x="318" y="520"/>
                      </a:cubicBezTo>
                      <a:cubicBezTo>
                        <a:pt x="317" y="522"/>
                        <a:pt x="314" y="532"/>
                        <a:pt x="311" y="532"/>
                      </a:cubicBezTo>
                      <a:cubicBezTo>
                        <a:pt x="311" y="532"/>
                        <a:pt x="311" y="532"/>
                        <a:pt x="229" y="532"/>
                      </a:cubicBezTo>
                      <a:cubicBezTo>
                        <a:pt x="226" y="532"/>
                        <a:pt x="223" y="522"/>
                        <a:pt x="222" y="520"/>
                      </a:cubicBezTo>
                      <a:cubicBezTo>
                        <a:pt x="222" y="520"/>
                        <a:pt x="222" y="520"/>
                        <a:pt x="207" y="472"/>
                      </a:cubicBezTo>
                      <a:cubicBezTo>
                        <a:pt x="206" y="468"/>
                        <a:pt x="204" y="466"/>
                        <a:pt x="200" y="465"/>
                      </a:cubicBezTo>
                      <a:cubicBezTo>
                        <a:pt x="200" y="465"/>
                        <a:pt x="200" y="465"/>
                        <a:pt x="167" y="450"/>
                      </a:cubicBezTo>
                      <a:cubicBezTo>
                        <a:pt x="165" y="449"/>
                        <a:pt x="161" y="449"/>
                        <a:pt x="158" y="450"/>
                      </a:cubicBezTo>
                      <a:cubicBezTo>
                        <a:pt x="158" y="450"/>
                        <a:pt x="158" y="450"/>
                        <a:pt x="118" y="470"/>
                      </a:cubicBezTo>
                      <a:cubicBezTo>
                        <a:pt x="115" y="472"/>
                        <a:pt x="112" y="470"/>
                        <a:pt x="109" y="469"/>
                      </a:cubicBezTo>
                      <a:cubicBezTo>
                        <a:pt x="109" y="469"/>
                        <a:pt x="109" y="469"/>
                        <a:pt x="52" y="410"/>
                      </a:cubicBezTo>
                      <a:cubicBezTo>
                        <a:pt x="49" y="409"/>
                        <a:pt x="49" y="404"/>
                        <a:pt x="50" y="402"/>
                      </a:cubicBezTo>
                      <a:cubicBezTo>
                        <a:pt x="50" y="402"/>
                        <a:pt x="50" y="402"/>
                        <a:pt x="71" y="361"/>
                      </a:cubicBezTo>
                      <a:cubicBezTo>
                        <a:pt x="72" y="358"/>
                        <a:pt x="72" y="354"/>
                        <a:pt x="71" y="351"/>
                      </a:cubicBezTo>
                      <a:cubicBezTo>
                        <a:pt x="71" y="351"/>
                        <a:pt x="71" y="351"/>
                        <a:pt x="59" y="323"/>
                      </a:cubicBezTo>
                      <a:cubicBezTo>
                        <a:pt x="58" y="321"/>
                        <a:pt x="54" y="317"/>
                        <a:pt x="50" y="317"/>
                      </a:cubicBezTo>
                      <a:cubicBezTo>
                        <a:pt x="50" y="317"/>
                        <a:pt x="50" y="317"/>
                        <a:pt x="8" y="302"/>
                      </a:cubicBezTo>
                      <a:cubicBezTo>
                        <a:pt x="6" y="302"/>
                        <a:pt x="0" y="298"/>
                        <a:pt x="0" y="295"/>
                      </a:cubicBezTo>
                      <a:cubicBezTo>
                        <a:pt x="0" y="295"/>
                        <a:pt x="0" y="295"/>
                        <a:pt x="0" y="213"/>
                      </a:cubicBezTo>
                      <a:cubicBezTo>
                        <a:pt x="0" y="211"/>
                        <a:pt x="6" y="207"/>
                        <a:pt x="8" y="206"/>
                      </a:cubicBezTo>
                      <a:cubicBezTo>
                        <a:pt x="8" y="206"/>
                        <a:pt x="8" y="206"/>
                        <a:pt x="53" y="192"/>
                      </a:cubicBezTo>
                      <a:cubicBezTo>
                        <a:pt x="55" y="191"/>
                        <a:pt x="59" y="188"/>
                        <a:pt x="59" y="185"/>
                      </a:cubicBezTo>
                      <a:cubicBezTo>
                        <a:pt x="59" y="185"/>
                        <a:pt x="59" y="185"/>
                        <a:pt x="72" y="155"/>
                      </a:cubicBezTo>
                      <a:cubicBezTo>
                        <a:pt x="73" y="153"/>
                        <a:pt x="73" y="148"/>
                        <a:pt x="72" y="146"/>
                      </a:cubicBezTo>
                      <a:cubicBezTo>
                        <a:pt x="72" y="146"/>
                        <a:pt x="72" y="146"/>
                        <a:pt x="50" y="102"/>
                      </a:cubicBezTo>
                      <a:cubicBezTo>
                        <a:pt x="49" y="100"/>
                        <a:pt x="49" y="96"/>
                        <a:pt x="52" y="94"/>
                      </a:cubicBezTo>
                      <a:cubicBezTo>
                        <a:pt x="52" y="94"/>
                        <a:pt x="52" y="94"/>
                        <a:pt x="109" y="36"/>
                      </a:cubicBezTo>
                      <a:cubicBezTo>
                        <a:pt x="112" y="34"/>
                        <a:pt x="115" y="34"/>
                        <a:pt x="118" y="35"/>
                      </a:cubicBezTo>
                      <a:cubicBezTo>
                        <a:pt x="118" y="35"/>
                        <a:pt x="118" y="35"/>
                        <a:pt x="161" y="56"/>
                      </a:cubicBezTo>
                      <a:cubicBezTo>
                        <a:pt x="164" y="57"/>
                        <a:pt x="169" y="57"/>
                        <a:pt x="171" y="56"/>
                      </a:cubicBezTo>
                      <a:cubicBezTo>
                        <a:pt x="171" y="56"/>
                        <a:pt x="171" y="56"/>
                        <a:pt x="200" y="46"/>
                      </a:cubicBezTo>
                      <a:cubicBezTo>
                        <a:pt x="204" y="44"/>
                        <a:pt x="206" y="43"/>
                        <a:pt x="207" y="40"/>
                      </a:cubicBezTo>
                      <a:cubicBezTo>
                        <a:pt x="207" y="40"/>
                        <a:pt x="207" y="40"/>
                        <a:pt x="222" y="2"/>
                      </a:cubicBezTo>
                      <a:cubicBezTo>
                        <a:pt x="223" y="0"/>
                        <a:pt x="226" y="3"/>
                        <a:pt x="229" y="3"/>
                      </a:cubicBezTo>
                      <a:cubicBezTo>
                        <a:pt x="229" y="3"/>
                        <a:pt x="229" y="3"/>
                        <a:pt x="311" y="3"/>
                      </a:cubicBezTo>
                      <a:cubicBezTo>
                        <a:pt x="314" y="3"/>
                        <a:pt x="317" y="0"/>
                        <a:pt x="318" y="2"/>
                      </a:cubicBezTo>
                      <a:cubicBezTo>
                        <a:pt x="318" y="2"/>
                        <a:pt x="318" y="2"/>
                        <a:pt x="333" y="37"/>
                      </a:cubicBezTo>
                      <a:cubicBezTo>
                        <a:pt x="333" y="40"/>
                        <a:pt x="336" y="43"/>
                        <a:pt x="339" y="43"/>
                      </a:cubicBezTo>
                      <a:cubicBezTo>
                        <a:pt x="339" y="43"/>
                        <a:pt x="339" y="43"/>
                        <a:pt x="368" y="55"/>
                      </a:cubicBezTo>
                      <a:cubicBezTo>
                        <a:pt x="370" y="56"/>
                        <a:pt x="374" y="56"/>
                        <a:pt x="377" y="55"/>
                      </a:cubicBezTo>
                      <a:cubicBezTo>
                        <a:pt x="377" y="55"/>
                        <a:pt x="377" y="55"/>
                        <a:pt x="420" y="35"/>
                      </a:cubicBezTo>
                      <a:cubicBezTo>
                        <a:pt x="422" y="34"/>
                        <a:pt x="426" y="34"/>
                        <a:pt x="428" y="36"/>
                      </a:cubicBezTo>
                      <a:cubicBezTo>
                        <a:pt x="428" y="36"/>
                        <a:pt x="428" y="36"/>
                        <a:pt x="486" y="94"/>
                      </a:cubicBezTo>
                      <a:cubicBezTo>
                        <a:pt x="488" y="96"/>
                        <a:pt x="488" y="100"/>
                        <a:pt x="487" y="102"/>
                      </a:cubicBezTo>
                      <a:cubicBezTo>
                        <a:pt x="487" y="102"/>
                        <a:pt x="487" y="102"/>
                        <a:pt x="467" y="145"/>
                      </a:cubicBezTo>
                      <a:cubicBezTo>
                        <a:pt x="466" y="147"/>
                        <a:pt x="466" y="151"/>
                        <a:pt x="467" y="154"/>
                      </a:cubicBezTo>
                      <a:cubicBezTo>
                        <a:pt x="467" y="154"/>
                        <a:pt x="467" y="154"/>
                        <a:pt x="480" y="185"/>
                      </a:cubicBezTo>
                      <a:cubicBezTo>
                        <a:pt x="481" y="188"/>
                        <a:pt x="484" y="191"/>
                        <a:pt x="486" y="192"/>
                      </a:cubicBezTo>
                      <a:cubicBezTo>
                        <a:pt x="486" y="192"/>
                        <a:pt x="486" y="192"/>
                        <a:pt x="526" y="206"/>
                      </a:cubicBezTo>
                      <a:close/>
                      <a:moveTo>
                        <a:pt x="269" y="395"/>
                      </a:moveTo>
                      <a:cubicBezTo>
                        <a:pt x="342" y="395"/>
                        <a:pt x="401" y="336"/>
                        <a:pt x="401" y="263"/>
                      </a:cubicBezTo>
                      <a:cubicBezTo>
                        <a:pt x="401" y="190"/>
                        <a:pt x="342" y="131"/>
                        <a:pt x="269" y="131"/>
                      </a:cubicBezTo>
                      <a:cubicBezTo>
                        <a:pt x="196" y="131"/>
                        <a:pt x="137" y="190"/>
                        <a:pt x="137" y="263"/>
                      </a:cubicBezTo>
                      <a:cubicBezTo>
                        <a:pt x="137" y="336"/>
                        <a:pt x="196" y="395"/>
                        <a:pt x="269" y="395"/>
                      </a:cubicBezTo>
                      <a:close/>
                    </a:path>
                  </a:pathLst>
                </a:custGeom>
                <a:solidFill>
                  <a:srgbClr val="505050"/>
                </a:solidFill>
                <a:ln>
                  <a:no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3" name="Group 412">
                <a:extLst>
                  <a:ext uri="{FF2B5EF4-FFF2-40B4-BE49-F238E27FC236}">
                    <a16:creationId xmlns:a16="http://schemas.microsoft.com/office/drawing/2014/main" id="{097AFCC0-745E-42C2-9244-E15C0329A610}"/>
                  </a:ext>
                </a:extLst>
              </p:cNvPr>
              <p:cNvGrpSpPr/>
              <p:nvPr/>
            </p:nvGrpSpPr>
            <p:grpSpPr>
              <a:xfrm>
                <a:off x="7204497" y="3768286"/>
                <a:ext cx="239302" cy="239302"/>
                <a:chOff x="1713665" y="948075"/>
                <a:chExt cx="337151" cy="337151"/>
              </a:xfrm>
            </p:grpSpPr>
            <p:sp useBgFill="1">
              <p:nvSpPr>
                <p:cNvPr id="417" name="Oval 416">
                  <a:extLst>
                    <a:ext uri="{FF2B5EF4-FFF2-40B4-BE49-F238E27FC236}">
                      <a16:creationId xmlns:a16="http://schemas.microsoft.com/office/drawing/2014/main" id="{1D7EFCCB-2E27-42B8-99C1-0F90A227C815}"/>
                    </a:ext>
                  </a:extLst>
                </p:cNvPr>
                <p:cNvSpPr/>
                <p:nvPr/>
              </p:nvSpPr>
              <p:spPr bwMode="auto">
                <a:xfrm>
                  <a:off x="1713665" y="94807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8" name="Freeform 662">
                  <a:extLst>
                    <a:ext uri="{FF2B5EF4-FFF2-40B4-BE49-F238E27FC236}">
                      <a16:creationId xmlns:a16="http://schemas.microsoft.com/office/drawing/2014/main" id="{DEF14C92-ED46-41E8-9662-B78474469198}"/>
                    </a:ext>
                  </a:extLst>
                </p:cNvPr>
                <p:cNvSpPr>
                  <a:spLocks noChangeAspect="1"/>
                </p:cNvSpPr>
                <p:nvPr/>
              </p:nvSpPr>
              <p:spPr bwMode="auto">
                <a:xfrm>
                  <a:off x="1759995" y="996769"/>
                  <a:ext cx="200436" cy="239761"/>
                </a:xfrm>
                <a:custGeom>
                  <a:avLst/>
                  <a:gdLst>
                    <a:gd name="T0" fmla="*/ 790 w 790"/>
                    <a:gd name="T1" fmla="*/ 277 h 945"/>
                    <a:gd name="T2" fmla="*/ 790 w 790"/>
                    <a:gd name="T3" fmla="*/ 0 h 945"/>
                    <a:gd name="T4" fmla="*/ 513 w 790"/>
                    <a:gd name="T5" fmla="*/ 0 h 945"/>
                    <a:gd name="T6" fmla="*/ 513 w 790"/>
                    <a:gd name="T7" fmla="*/ 114 h 945"/>
                    <a:gd name="T8" fmla="*/ 419 w 790"/>
                    <a:gd name="T9" fmla="*/ 114 h 945"/>
                    <a:gd name="T10" fmla="*/ 419 w 790"/>
                    <a:gd name="T11" fmla="*/ 5 h 945"/>
                    <a:gd name="T12" fmla="*/ 371 w 790"/>
                    <a:gd name="T13" fmla="*/ 5 h 945"/>
                    <a:gd name="T14" fmla="*/ 371 w 790"/>
                    <a:gd name="T15" fmla="*/ 451 h 945"/>
                    <a:gd name="T16" fmla="*/ 277 w 790"/>
                    <a:gd name="T17" fmla="*/ 451 h 945"/>
                    <a:gd name="T18" fmla="*/ 277 w 790"/>
                    <a:gd name="T19" fmla="*/ 336 h 945"/>
                    <a:gd name="T20" fmla="*/ 0 w 790"/>
                    <a:gd name="T21" fmla="*/ 336 h 945"/>
                    <a:gd name="T22" fmla="*/ 0 w 790"/>
                    <a:gd name="T23" fmla="*/ 612 h 945"/>
                    <a:gd name="T24" fmla="*/ 277 w 790"/>
                    <a:gd name="T25" fmla="*/ 612 h 945"/>
                    <a:gd name="T26" fmla="*/ 277 w 790"/>
                    <a:gd name="T27" fmla="*/ 498 h 945"/>
                    <a:gd name="T28" fmla="*/ 371 w 790"/>
                    <a:gd name="T29" fmla="*/ 498 h 945"/>
                    <a:gd name="T30" fmla="*/ 371 w 790"/>
                    <a:gd name="T31" fmla="*/ 945 h 945"/>
                    <a:gd name="T32" fmla="*/ 419 w 790"/>
                    <a:gd name="T33" fmla="*/ 945 h 945"/>
                    <a:gd name="T34" fmla="*/ 419 w 790"/>
                    <a:gd name="T35" fmla="*/ 831 h 945"/>
                    <a:gd name="T36" fmla="*/ 513 w 790"/>
                    <a:gd name="T37" fmla="*/ 831 h 945"/>
                    <a:gd name="T38" fmla="*/ 513 w 790"/>
                    <a:gd name="T39" fmla="*/ 945 h 945"/>
                    <a:gd name="T40" fmla="*/ 790 w 790"/>
                    <a:gd name="T41" fmla="*/ 945 h 945"/>
                    <a:gd name="T42" fmla="*/ 790 w 790"/>
                    <a:gd name="T43" fmla="*/ 668 h 945"/>
                    <a:gd name="T44" fmla="*/ 513 w 790"/>
                    <a:gd name="T45" fmla="*/ 668 h 945"/>
                    <a:gd name="T46" fmla="*/ 513 w 790"/>
                    <a:gd name="T47" fmla="*/ 782 h 945"/>
                    <a:gd name="T48" fmla="*/ 419 w 790"/>
                    <a:gd name="T49" fmla="*/ 782 h 945"/>
                    <a:gd name="T50" fmla="*/ 419 w 790"/>
                    <a:gd name="T51" fmla="*/ 163 h 945"/>
                    <a:gd name="T52" fmla="*/ 513 w 790"/>
                    <a:gd name="T53" fmla="*/ 163 h 945"/>
                    <a:gd name="T54" fmla="*/ 513 w 790"/>
                    <a:gd name="T55" fmla="*/ 277 h 945"/>
                    <a:gd name="T56" fmla="*/ 790 w 790"/>
                    <a:gd name="T57" fmla="*/ 277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90" h="945">
                      <a:moveTo>
                        <a:pt x="790" y="277"/>
                      </a:moveTo>
                      <a:lnTo>
                        <a:pt x="790" y="0"/>
                      </a:lnTo>
                      <a:lnTo>
                        <a:pt x="513" y="0"/>
                      </a:lnTo>
                      <a:lnTo>
                        <a:pt x="513" y="114"/>
                      </a:lnTo>
                      <a:lnTo>
                        <a:pt x="419" y="114"/>
                      </a:lnTo>
                      <a:lnTo>
                        <a:pt x="419" y="5"/>
                      </a:lnTo>
                      <a:lnTo>
                        <a:pt x="371" y="5"/>
                      </a:lnTo>
                      <a:lnTo>
                        <a:pt x="371" y="451"/>
                      </a:lnTo>
                      <a:lnTo>
                        <a:pt x="277" y="451"/>
                      </a:lnTo>
                      <a:lnTo>
                        <a:pt x="277" y="336"/>
                      </a:lnTo>
                      <a:lnTo>
                        <a:pt x="0" y="336"/>
                      </a:lnTo>
                      <a:lnTo>
                        <a:pt x="0" y="612"/>
                      </a:lnTo>
                      <a:lnTo>
                        <a:pt x="277" y="612"/>
                      </a:lnTo>
                      <a:lnTo>
                        <a:pt x="277" y="498"/>
                      </a:lnTo>
                      <a:lnTo>
                        <a:pt x="371" y="498"/>
                      </a:lnTo>
                      <a:lnTo>
                        <a:pt x="371" y="945"/>
                      </a:lnTo>
                      <a:lnTo>
                        <a:pt x="419" y="945"/>
                      </a:lnTo>
                      <a:lnTo>
                        <a:pt x="419" y="831"/>
                      </a:lnTo>
                      <a:lnTo>
                        <a:pt x="513" y="831"/>
                      </a:lnTo>
                      <a:lnTo>
                        <a:pt x="513" y="945"/>
                      </a:lnTo>
                      <a:lnTo>
                        <a:pt x="790" y="945"/>
                      </a:lnTo>
                      <a:lnTo>
                        <a:pt x="790" y="668"/>
                      </a:lnTo>
                      <a:lnTo>
                        <a:pt x="513" y="668"/>
                      </a:lnTo>
                      <a:lnTo>
                        <a:pt x="513" y="782"/>
                      </a:lnTo>
                      <a:lnTo>
                        <a:pt x="419" y="782"/>
                      </a:lnTo>
                      <a:lnTo>
                        <a:pt x="419" y="163"/>
                      </a:lnTo>
                      <a:lnTo>
                        <a:pt x="513" y="163"/>
                      </a:lnTo>
                      <a:lnTo>
                        <a:pt x="513" y="277"/>
                      </a:lnTo>
                      <a:lnTo>
                        <a:pt x="790" y="277"/>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56"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nvGrpSpPr>
              <p:cNvPr id="414" name="Group 413">
                <a:extLst>
                  <a:ext uri="{FF2B5EF4-FFF2-40B4-BE49-F238E27FC236}">
                    <a16:creationId xmlns:a16="http://schemas.microsoft.com/office/drawing/2014/main" id="{60949519-1F9B-484A-AC1C-CDE99ADE1364}"/>
                  </a:ext>
                </a:extLst>
              </p:cNvPr>
              <p:cNvGrpSpPr/>
              <p:nvPr/>
            </p:nvGrpSpPr>
            <p:grpSpPr>
              <a:xfrm>
                <a:off x="7009333" y="3505256"/>
                <a:ext cx="239302" cy="239302"/>
                <a:chOff x="1199321" y="504115"/>
                <a:chExt cx="337151" cy="337151"/>
              </a:xfrm>
            </p:grpSpPr>
            <p:sp useBgFill="1">
              <p:nvSpPr>
                <p:cNvPr id="415" name="Oval 414">
                  <a:extLst>
                    <a:ext uri="{FF2B5EF4-FFF2-40B4-BE49-F238E27FC236}">
                      <a16:creationId xmlns:a16="http://schemas.microsoft.com/office/drawing/2014/main" id="{C916E76D-963E-4024-BB1D-607DE1917403}"/>
                    </a:ext>
                  </a:extLst>
                </p:cNvPr>
                <p:cNvSpPr/>
                <p:nvPr/>
              </p:nvSpPr>
              <p:spPr bwMode="auto">
                <a:xfrm>
                  <a:off x="1199321" y="504115"/>
                  <a:ext cx="337151" cy="337151"/>
                </a:xfrm>
                <a:prstGeom prst="ellipse">
                  <a:avLst/>
                </a:prstGeom>
                <a:solidFill>
                  <a:srgbClr val="0078D7">
                    <a:shade val="80000"/>
                    <a:satMod val="180000"/>
                  </a:srgbClr>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6" name="Freeform 143">
                  <a:extLst>
                    <a:ext uri="{FF2B5EF4-FFF2-40B4-BE49-F238E27FC236}">
                      <a16:creationId xmlns:a16="http://schemas.microsoft.com/office/drawing/2014/main" id="{2EEB2F81-F226-4037-A5BC-357C114C386E}"/>
                    </a:ext>
                  </a:extLst>
                </p:cNvPr>
                <p:cNvSpPr>
                  <a:spLocks noChangeAspect="1" noEditPoints="1"/>
                </p:cNvSpPr>
                <p:nvPr/>
              </p:nvSpPr>
              <p:spPr bwMode="auto">
                <a:xfrm>
                  <a:off x="1266999" y="537545"/>
                  <a:ext cx="201794" cy="263557"/>
                </a:xfrm>
                <a:custGeom>
                  <a:avLst/>
                  <a:gdLst>
                    <a:gd name="T0" fmla="*/ 702 w 709"/>
                    <a:gd name="T1" fmla="*/ 208 h 926"/>
                    <a:gd name="T2" fmla="*/ 702 w 709"/>
                    <a:gd name="T3" fmla="*/ 158 h 926"/>
                    <a:gd name="T4" fmla="*/ 428 w 709"/>
                    <a:gd name="T5" fmla="*/ 0 h 926"/>
                    <a:gd name="T6" fmla="*/ 19 w 709"/>
                    <a:gd name="T7" fmla="*/ 130 h 926"/>
                    <a:gd name="T8" fmla="*/ 19 w 709"/>
                    <a:gd name="T9" fmla="*/ 175 h 926"/>
                    <a:gd name="T10" fmla="*/ 0 w 709"/>
                    <a:gd name="T11" fmla="*/ 180 h 926"/>
                    <a:gd name="T12" fmla="*/ 0 w 709"/>
                    <a:gd name="T13" fmla="*/ 789 h 926"/>
                    <a:gd name="T14" fmla="*/ 412 w 709"/>
                    <a:gd name="T15" fmla="*/ 926 h 926"/>
                    <a:gd name="T16" fmla="*/ 709 w 709"/>
                    <a:gd name="T17" fmla="*/ 754 h 926"/>
                    <a:gd name="T18" fmla="*/ 709 w 709"/>
                    <a:gd name="T19" fmla="*/ 210 h 926"/>
                    <a:gd name="T20" fmla="*/ 702 w 709"/>
                    <a:gd name="T21" fmla="*/ 208 h 926"/>
                    <a:gd name="T22" fmla="*/ 442 w 709"/>
                    <a:gd name="T23" fmla="*/ 31 h 926"/>
                    <a:gd name="T24" fmla="*/ 695 w 709"/>
                    <a:gd name="T25" fmla="*/ 170 h 926"/>
                    <a:gd name="T26" fmla="*/ 695 w 709"/>
                    <a:gd name="T27" fmla="*/ 189 h 926"/>
                    <a:gd name="T28" fmla="*/ 442 w 709"/>
                    <a:gd name="T29" fmla="*/ 59 h 926"/>
                    <a:gd name="T30" fmla="*/ 442 w 709"/>
                    <a:gd name="T31" fmla="*/ 31 h 926"/>
                    <a:gd name="T32" fmla="*/ 702 w 709"/>
                    <a:gd name="T33" fmla="*/ 730 h 926"/>
                    <a:gd name="T34" fmla="*/ 430 w 709"/>
                    <a:gd name="T35" fmla="*/ 872 h 926"/>
                    <a:gd name="T36" fmla="*/ 430 w 709"/>
                    <a:gd name="T37" fmla="*/ 817 h 926"/>
                    <a:gd name="T38" fmla="*/ 702 w 709"/>
                    <a:gd name="T39" fmla="*/ 692 h 926"/>
                    <a:gd name="T40" fmla="*/ 702 w 709"/>
                    <a:gd name="T41" fmla="*/ 730 h 926"/>
                    <a:gd name="T42" fmla="*/ 702 w 709"/>
                    <a:gd name="T43" fmla="*/ 652 h 926"/>
                    <a:gd name="T44" fmla="*/ 430 w 709"/>
                    <a:gd name="T45" fmla="*/ 756 h 926"/>
                    <a:gd name="T46" fmla="*/ 430 w 709"/>
                    <a:gd name="T47" fmla="*/ 699 h 926"/>
                    <a:gd name="T48" fmla="*/ 702 w 709"/>
                    <a:gd name="T49" fmla="*/ 617 h 926"/>
                    <a:gd name="T50" fmla="*/ 702 w 709"/>
                    <a:gd name="T51" fmla="*/ 652 h 926"/>
                    <a:gd name="T52" fmla="*/ 702 w 709"/>
                    <a:gd name="T53" fmla="*/ 576 h 926"/>
                    <a:gd name="T54" fmla="*/ 430 w 709"/>
                    <a:gd name="T55" fmla="*/ 638 h 926"/>
                    <a:gd name="T56" fmla="*/ 430 w 709"/>
                    <a:gd name="T57" fmla="*/ 584 h 926"/>
                    <a:gd name="T58" fmla="*/ 702 w 709"/>
                    <a:gd name="T59" fmla="*/ 541 h 926"/>
                    <a:gd name="T60" fmla="*/ 702 w 709"/>
                    <a:gd name="T61" fmla="*/ 576 h 926"/>
                    <a:gd name="T62" fmla="*/ 702 w 709"/>
                    <a:gd name="T63" fmla="*/ 501 h 926"/>
                    <a:gd name="T64" fmla="*/ 430 w 709"/>
                    <a:gd name="T65" fmla="*/ 522 h 926"/>
                    <a:gd name="T66" fmla="*/ 430 w 709"/>
                    <a:gd name="T67" fmla="*/ 468 h 926"/>
                    <a:gd name="T68" fmla="*/ 702 w 709"/>
                    <a:gd name="T69" fmla="*/ 463 h 926"/>
                    <a:gd name="T70" fmla="*/ 702 w 709"/>
                    <a:gd name="T71" fmla="*/ 501 h 926"/>
                    <a:gd name="T72" fmla="*/ 702 w 709"/>
                    <a:gd name="T73" fmla="*/ 423 h 926"/>
                    <a:gd name="T74" fmla="*/ 430 w 709"/>
                    <a:gd name="T75" fmla="*/ 406 h 926"/>
                    <a:gd name="T76" fmla="*/ 430 w 709"/>
                    <a:gd name="T77" fmla="*/ 350 h 926"/>
                    <a:gd name="T78" fmla="*/ 702 w 709"/>
                    <a:gd name="T79" fmla="*/ 388 h 926"/>
                    <a:gd name="T80" fmla="*/ 702 w 709"/>
                    <a:gd name="T81" fmla="*/ 423 h 926"/>
                    <a:gd name="T82" fmla="*/ 702 w 709"/>
                    <a:gd name="T83" fmla="*/ 347 h 926"/>
                    <a:gd name="T84" fmla="*/ 430 w 709"/>
                    <a:gd name="T85" fmla="*/ 291 h 926"/>
                    <a:gd name="T86" fmla="*/ 430 w 709"/>
                    <a:gd name="T87" fmla="*/ 234 h 926"/>
                    <a:gd name="T88" fmla="*/ 702 w 709"/>
                    <a:gd name="T89" fmla="*/ 312 h 926"/>
                    <a:gd name="T90" fmla="*/ 702 w 709"/>
                    <a:gd name="T91" fmla="*/ 347 h 926"/>
                    <a:gd name="T92" fmla="*/ 702 w 709"/>
                    <a:gd name="T93" fmla="*/ 272 h 926"/>
                    <a:gd name="T94" fmla="*/ 430 w 709"/>
                    <a:gd name="T95" fmla="*/ 173 h 926"/>
                    <a:gd name="T96" fmla="*/ 430 w 709"/>
                    <a:gd name="T97" fmla="*/ 118 h 926"/>
                    <a:gd name="T98" fmla="*/ 702 w 709"/>
                    <a:gd name="T99" fmla="*/ 234 h 926"/>
                    <a:gd name="T100" fmla="*/ 702 w 709"/>
                    <a:gd name="T101" fmla="*/ 272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9" h="926">
                      <a:moveTo>
                        <a:pt x="702" y="208"/>
                      </a:moveTo>
                      <a:lnTo>
                        <a:pt x="702" y="158"/>
                      </a:lnTo>
                      <a:lnTo>
                        <a:pt x="428" y="0"/>
                      </a:lnTo>
                      <a:lnTo>
                        <a:pt x="19" y="130"/>
                      </a:lnTo>
                      <a:lnTo>
                        <a:pt x="19" y="175"/>
                      </a:lnTo>
                      <a:lnTo>
                        <a:pt x="0" y="180"/>
                      </a:lnTo>
                      <a:lnTo>
                        <a:pt x="0" y="789"/>
                      </a:lnTo>
                      <a:lnTo>
                        <a:pt x="412" y="926"/>
                      </a:lnTo>
                      <a:lnTo>
                        <a:pt x="709" y="754"/>
                      </a:lnTo>
                      <a:lnTo>
                        <a:pt x="709" y="210"/>
                      </a:lnTo>
                      <a:lnTo>
                        <a:pt x="702" y="208"/>
                      </a:lnTo>
                      <a:close/>
                      <a:moveTo>
                        <a:pt x="442" y="31"/>
                      </a:moveTo>
                      <a:lnTo>
                        <a:pt x="695" y="170"/>
                      </a:lnTo>
                      <a:lnTo>
                        <a:pt x="695" y="189"/>
                      </a:lnTo>
                      <a:lnTo>
                        <a:pt x="442" y="59"/>
                      </a:lnTo>
                      <a:lnTo>
                        <a:pt x="442" y="31"/>
                      </a:lnTo>
                      <a:close/>
                      <a:moveTo>
                        <a:pt x="702" y="730"/>
                      </a:moveTo>
                      <a:lnTo>
                        <a:pt x="430" y="872"/>
                      </a:lnTo>
                      <a:lnTo>
                        <a:pt x="430" y="817"/>
                      </a:lnTo>
                      <a:lnTo>
                        <a:pt x="702" y="692"/>
                      </a:lnTo>
                      <a:lnTo>
                        <a:pt x="702" y="730"/>
                      </a:lnTo>
                      <a:close/>
                      <a:moveTo>
                        <a:pt x="702" y="652"/>
                      </a:moveTo>
                      <a:lnTo>
                        <a:pt x="430" y="756"/>
                      </a:lnTo>
                      <a:lnTo>
                        <a:pt x="430" y="699"/>
                      </a:lnTo>
                      <a:lnTo>
                        <a:pt x="702" y="617"/>
                      </a:lnTo>
                      <a:lnTo>
                        <a:pt x="702" y="652"/>
                      </a:lnTo>
                      <a:close/>
                      <a:moveTo>
                        <a:pt x="702" y="576"/>
                      </a:moveTo>
                      <a:lnTo>
                        <a:pt x="430" y="638"/>
                      </a:lnTo>
                      <a:lnTo>
                        <a:pt x="430" y="584"/>
                      </a:lnTo>
                      <a:lnTo>
                        <a:pt x="702" y="541"/>
                      </a:lnTo>
                      <a:lnTo>
                        <a:pt x="702" y="576"/>
                      </a:lnTo>
                      <a:close/>
                      <a:moveTo>
                        <a:pt x="702" y="501"/>
                      </a:moveTo>
                      <a:lnTo>
                        <a:pt x="430" y="522"/>
                      </a:lnTo>
                      <a:lnTo>
                        <a:pt x="430" y="468"/>
                      </a:lnTo>
                      <a:lnTo>
                        <a:pt x="702" y="463"/>
                      </a:lnTo>
                      <a:lnTo>
                        <a:pt x="702" y="501"/>
                      </a:lnTo>
                      <a:close/>
                      <a:moveTo>
                        <a:pt x="702" y="423"/>
                      </a:moveTo>
                      <a:lnTo>
                        <a:pt x="430" y="406"/>
                      </a:lnTo>
                      <a:lnTo>
                        <a:pt x="430" y="350"/>
                      </a:lnTo>
                      <a:lnTo>
                        <a:pt x="702" y="388"/>
                      </a:lnTo>
                      <a:lnTo>
                        <a:pt x="702" y="423"/>
                      </a:lnTo>
                      <a:close/>
                      <a:moveTo>
                        <a:pt x="702" y="347"/>
                      </a:moveTo>
                      <a:lnTo>
                        <a:pt x="430" y="291"/>
                      </a:lnTo>
                      <a:lnTo>
                        <a:pt x="430" y="234"/>
                      </a:lnTo>
                      <a:lnTo>
                        <a:pt x="702" y="312"/>
                      </a:lnTo>
                      <a:lnTo>
                        <a:pt x="702" y="347"/>
                      </a:lnTo>
                      <a:close/>
                      <a:moveTo>
                        <a:pt x="702" y="272"/>
                      </a:moveTo>
                      <a:lnTo>
                        <a:pt x="430" y="173"/>
                      </a:lnTo>
                      <a:lnTo>
                        <a:pt x="430" y="118"/>
                      </a:lnTo>
                      <a:lnTo>
                        <a:pt x="702" y="234"/>
                      </a:lnTo>
                      <a:lnTo>
                        <a:pt x="702" y="272"/>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gradFill>
                      <a:gsLst>
                        <a:gs pos="0">
                          <a:srgbClr val="505050"/>
                        </a:gs>
                        <a:gs pos="100000">
                          <a:srgbClr val="505050"/>
                        </a:gs>
                      </a:gsLst>
                      <a:lin ang="5400000" scaled="1"/>
                    </a:gradFill>
                    <a:effectLst/>
                    <a:uLnTx/>
                    <a:uFillTx/>
                    <a:latin typeface="Segoe UI"/>
                  </a:endParaRPr>
                </a:p>
              </p:txBody>
            </p:sp>
          </p:grpSp>
        </p:grpSp>
      </p:grpSp>
      <p:sp>
        <p:nvSpPr>
          <p:cNvPr id="443" name="Freeform 95">
            <a:extLst>
              <a:ext uri="{FF2B5EF4-FFF2-40B4-BE49-F238E27FC236}">
                <a16:creationId xmlns:a16="http://schemas.microsoft.com/office/drawing/2014/main" id="{1E4EC052-4CA3-4961-B47C-FE6E992FA7A0}"/>
              </a:ext>
            </a:extLst>
          </p:cNvPr>
          <p:cNvSpPr>
            <a:spLocks/>
          </p:cNvSpPr>
          <p:nvPr/>
        </p:nvSpPr>
        <p:spPr bwMode="auto">
          <a:xfrm flipH="1">
            <a:off x="7066563" y="1821544"/>
            <a:ext cx="1449075" cy="9846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a:solidFill>
              <a:schemeClr val="bg1">
                <a:lumMod val="65000"/>
              </a:schemeClr>
            </a:solidFill>
          </a:ln>
          <a:extLst/>
        </p:spPr>
        <p:txBody>
          <a:bodyPr vert="horz" wrap="square" lIns="93221" tIns="46610" rIns="93221" bIns="46610" numCol="1" anchor="t" anchorCtr="0" compatLnSpc="1">
            <a:prstTxWarp prst="textNoShape">
              <a:avLst/>
            </a:prstTxWarp>
          </a:bodyPr>
          <a:lstStyle/>
          <a:p>
            <a:pPr marL="0" marR="0" lvl="0" indent="0" defTabSz="913770" eaLnBrk="1" fontAlgn="base" latinLnBrk="0" hangingPunct="1">
              <a:lnSpc>
                <a:spcPct val="90000"/>
              </a:lnSpc>
              <a:spcBef>
                <a:spcPct val="0"/>
              </a:spcBef>
              <a:spcAft>
                <a:spcPct val="0"/>
              </a:spcAft>
              <a:buClrTx/>
              <a:buSzTx/>
              <a:buFontTx/>
              <a:buNone/>
              <a:tabLst/>
              <a:defRPr/>
            </a:pPr>
            <a:endParaRPr kumimoji="0" lang="en-US" sz="1400" b="1" i="0" u="none" strike="noStrike" kern="0" cap="none" spc="-50" normalizeH="0" baseline="0" noProof="0" dirty="0">
              <a:ln>
                <a:noFill/>
              </a:ln>
              <a:solidFill>
                <a:srgbClr val="505050">
                  <a:lumMod val="50000"/>
                </a:srgbClr>
              </a:solidFill>
              <a:effectLst/>
              <a:uLnTx/>
              <a:uFillTx/>
              <a:latin typeface="Segoe UI Light"/>
            </a:endParaRPr>
          </a:p>
        </p:txBody>
      </p:sp>
      <p:sp>
        <p:nvSpPr>
          <p:cNvPr id="444" name="Up-Down Arrow 671">
            <a:extLst>
              <a:ext uri="{FF2B5EF4-FFF2-40B4-BE49-F238E27FC236}">
                <a16:creationId xmlns:a16="http://schemas.microsoft.com/office/drawing/2014/main" id="{E9788FC7-961F-4E64-8F72-00B894B6D9CC}"/>
              </a:ext>
            </a:extLst>
          </p:cNvPr>
          <p:cNvSpPr/>
          <p:nvPr/>
        </p:nvSpPr>
        <p:spPr bwMode="auto">
          <a:xfrm rot="5400000">
            <a:off x="8578547" y="2126774"/>
            <a:ext cx="135377" cy="315123"/>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5" name="Rectangle 444">
            <a:extLst>
              <a:ext uri="{FF2B5EF4-FFF2-40B4-BE49-F238E27FC236}">
                <a16:creationId xmlns:a16="http://schemas.microsoft.com/office/drawing/2014/main" id="{60C7D987-DFD9-4036-8B05-91B182AE1B67}"/>
              </a:ext>
            </a:extLst>
          </p:cNvPr>
          <p:cNvSpPr/>
          <p:nvPr/>
        </p:nvSpPr>
        <p:spPr bwMode="auto">
          <a:xfrm>
            <a:off x="6776535" y="4174049"/>
            <a:ext cx="482074" cy="467124"/>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52" b="0" i="0" u="none" strike="noStrike" kern="0" cap="none" spc="-50" normalizeH="0" baseline="0" noProof="0" dirty="0">
                <a:ln>
                  <a:noFill/>
                </a:ln>
                <a:effectLst/>
                <a:uLnTx/>
                <a:uFillTx/>
                <a:latin typeface="Segoe UI"/>
                <a:ea typeface="+mn-ea"/>
                <a:cs typeface="+mn-cs"/>
              </a:rPr>
              <a:t>SCO</a:t>
            </a:r>
          </a:p>
        </p:txBody>
      </p:sp>
      <p:sp>
        <p:nvSpPr>
          <p:cNvPr id="446" name="Rectangle 445">
            <a:extLst>
              <a:ext uri="{FF2B5EF4-FFF2-40B4-BE49-F238E27FC236}">
                <a16:creationId xmlns:a16="http://schemas.microsoft.com/office/drawing/2014/main" id="{7CC46974-BC0C-45FE-B78E-1FC0D5E40558}"/>
              </a:ext>
            </a:extLst>
          </p:cNvPr>
          <p:cNvSpPr/>
          <p:nvPr/>
        </p:nvSpPr>
        <p:spPr bwMode="auto">
          <a:xfrm>
            <a:off x="6568181" y="366224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effectLst/>
                <a:uLnTx/>
                <a:uFillTx/>
                <a:latin typeface="Segoe UI"/>
                <a:ea typeface="+mn-ea"/>
                <a:cs typeface="+mn-cs"/>
              </a:rPr>
              <a:t>Orchestrator</a:t>
            </a:r>
            <a:endParaRPr kumimoji="0" lang="en-US" sz="952" b="0" i="0" u="none" strike="noStrike" kern="0" cap="none" spc="-50" normalizeH="0" baseline="0" noProof="0" dirty="0">
              <a:ln>
                <a:noFill/>
              </a:ln>
              <a:effectLst/>
              <a:uLnTx/>
              <a:uFillTx/>
              <a:latin typeface="Segoe UI"/>
              <a:ea typeface="+mn-ea"/>
              <a:cs typeface="+mn-cs"/>
            </a:endParaRPr>
          </a:p>
        </p:txBody>
      </p:sp>
      <p:grpSp>
        <p:nvGrpSpPr>
          <p:cNvPr id="447" name="Group 446">
            <a:extLst>
              <a:ext uri="{FF2B5EF4-FFF2-40B4-BE49-F238E27FC236}">
                <a16:creationId xmlns:a16="http://schemas.microsoft.com/office/drawing/2014/main" id="{1D716AEE-AC20-408B-88E3-99E38879C6D3}"/>
              </a:ext>
            </a:extLst>
          </p:cNvPr>
          <p:cNvGrpSpPr/>
          <p:nvPr/>
        </p:nvGrpSpPr>
        <p:grpSpPr>
          <a:xfrm>
            <a:off x="6773506" y="4160930"/>
            <a:ext cx="964438" cy="1135169"/>
            <a:chOff x="2472569" y="4180549"/>
            <a:chExt cx="1209968" cy="1541064"/>
          </a:xfrm>
        </p:grpSpPr>
        <p:grpSp>
          <p:nvGrpSpPr>
            <p:cNvPr id="448" name="Group 447">
              <a:extLst>
                <a:ext uri="{FF2B5EF4-FFF2-40B4-BE49-F238E27FC236}">
                  <a16:creationId xmlns:a16="http://schemas.microsoft.com/office/drawing/2014/main" id="{24E09D19-B3A2-400F-9B7E-843E15A970AD}"/>
                </a:ext>
              </a:extLst>
            </p:cNvPr>
            <p:cNvGrpSpPr/>
            <p:nvPr/>
          </p:nvGrpSpPr>
          <p:grpSpPr>
            <a:xfrm>
              <a:off x="2562428" y="5127383"/>
              <a:ext cx="457014" cy="540604"/>
              <a:chOff x="13103226" y="2775830"/>
              <a:chExt cx="1039812" cy="1202475"/>
            </a:xfrm>
          </p:grpSpPr>
          <p:sp>
            <p:nvSpPr>
              <p:cNvPr id="471" name="Rectangle 5">
                <a:extLst>
                  <a:ext uri="{FF2B5EF4-FFF2-40B4-BE49-F238E27FC236}">
                    <a16:creationId xmlns:a16="http://schemas.microsoft.com/office/drawing/2014/main" id="{E9C10EEF-BD0C-4388-BEA3-79D99F010DF4}"/>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2" name="Freeform 6">
                <a:extLst>
                  <a:ext uri="{FF2B5EF4-FFF2-40B4-BE49-F238E27FC236}">
                    <a16:creationId xmlns:a16="http://schemas.microsoft.com/office/drawing/2014/main" id="{191CF820-68E0-4FCE-8864-C54335351077}"/>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3" name="Freeform 7">
                <a:extLst>
                  <a:ext uri="{FF2B5EF4-FFF2-40B4-BE49-F238E27FC236}">
                    <a16:creationId xmlns:a16="http://schemas.microsoft.com/office/drawing/2014/main" id="{83C70207-2ACC-4ABE-8F54-E76A6EB6308D}"/>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4" name="Freeform 8">
                <a:extLst>
                  <a:ext uri="{FF2B5EF4-FFF2-40B4-BE49-F238E27FC236}">
                    <a16:creationId xmlns:a16="http://schemas.microsoft.com/office/drawing/2014/main" id="{944D757A-4342-4CDC-AC88-FC83F7D3A022}"/>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5" name="Freeform 9">
                <a:extLst>
                  <a:ext uri="{FF2B5EF4-FFF2-40B4-BE49-F238E27FC236}">
                    <a16:creationId xmlns:a16="http://schemas.microsoft.com/office/drawing/2014/main" id="{21BF69B8-C810-4412-A428-765B01C6FCF6}"/>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6" name="Oval 14">
                <a:extLst>
                  <a:ext uri="{FF2B5EF4-FFF2-40B4-BE49-F238E27FC236}">
                    <a16:creationId xmlns:a16="http://schemas.microsoft.com/office/drawing/2014/main" id="{83F25EAF-EDF7-4389-872D-AF87B2641145}"/>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7" name="Oval 15">
                <a:extLst>
                  <a:ext uri="{FF2B5EF4-FFF2-40B4-BE49-F238E27FC236}">
                    <a16:creationId xmlns:a16="http://schemas.microsoft.com/office/drawing/2014/main" id="{9E6AA66E-797B-471F-8943-82C81299A3CA}"/>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8" name="Oval 16">
                <a:extLst>
                  <a:ext uri="{FF2B5EF4-FFF2-40B4-BE49-F238E27FC236}">
                    <a16:creationId xmlns:a16="http://schemas.microsoft.com/office/drawing/2014/main" id="{7FDF8AAF-80EF-4FD7-B07C-9F012841716D}"/>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9" name="Oval 17">
                <a:extLst>
                  <a:ext uri="{FF2B5EF4-FFF2-40B4-BE49-F238E27FC236}">
                    <a16:creationId xmlns:a16="http://schemas.microsoft.com/office/drawing/2014/main" id="{3C58EF93-2ECC-4D45-95FC-B3AB64065E7C}"/>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49" name="Group 448">
              <a:extLst>
                <a:ext uri="{FF2B5EF4-FFF2-40B4-BE49-F238E27FC236}">
                  <a16:creationId xmlns:a16="http://schemas.microsoft.com/office/drawing/2014/main" id="{FCB276D8-FF7D-47BC-B7F8-B682F8D6A1AA}"/>
                </a:ext>
              </a:extLst>
            </p:cNvPr>
            <p:cNvGrpSpPr/>
            <p:nvPr/>
          </p:nvGrpSpPr>
          <p:grpSpPr>
            <a:xfrm>
              <a:off x="3146951" y="5127383"/>
              <a:ext cx="457014" cy="540604"/>
              <a:chOff x="13103226" y="2775830"/>
              <a:chExt cx="1039812" cy="1202475"/>
            </a:xfrm>
          </p:grpSpPr>
          <p:sp>
            <p:nvSpPr>
              <p:cNvPr id="462" name="Rectangle 5">
                <a:extLst>
                  <a:ext uri="{FF2B5EF4-FFF2-40B4-BE49-F238E27FC236}">
                    <a16:creationId xmlns:a16="http://schemas.microsoft.com/office/drawing/2014/main" id="{AB2CAFAF-5363-46BD-AAB4-37DC00FDAE40}"/>
                  </a:ext>
                </a:extLst>
              </p:cNvPr>
              <p:cNvSpPr>
                <a:spLocks noChangeArrowheads="1"/>
              </p:cNvSpPr>
              <p:nvPr/>
            </p:nvSpPr>
            <p:spPr bwMode="auto">
              <a:xfrm>
                <a:off x="13103226" y="2775830"/>
                <a:ext cx="1039812" cy="1202475"/>
              </a:xfrm>
              <a:prstGeom prst="rect">
                <a:avLst/>
              </a:prstGeom>
              <a:solidFill>
                <a:srgbClr val="005695"/>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3" name="Freeform 6">
                <a:extLst>
                  <a:ext uri="{FF2B5EF4-FFF2-40B4-BE49-F238E27FC236}">
                    <a16:creationId xmlns:a16="http://schemas.microsoft.com/office/drawing/2014/main" id="{62A7AAF1-237B-4A07-99C1-F73BE9FA9EBD}"/>
                  </a:ext>
                </a:extLst>
              </p:cNvPr>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4" name="Freeform 7">
                <a:extLst>
                  <a:ext uri="{FF2B5EF4-FFF2-40B4-BE49-F238E27FC236}">
                    <a16:creationId xmlns:a16="http://schemas.microsoft.com/office/drawing/2014/main" id="{84D829C4-6865-415B-9B70-5676B0C0AA8F}"/>
                  </a:ext>
                </a:extLst>
              </p:cNvPr>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5" name="Freeform 8">
                <a:extLst>
                  <a:ext uri="{FF2B5EF4-FFF2-40B4-BE49-F238E27FC236}">
                    <a16:creationId xmlns:a16="http://schemas.microsoft.com/office/drawing/2014/main" id="{0AC6DDA2-A39C-43E6-8037-EADA6F6E6EF7}"/>
                  </a:ext>
                </a:extLst>
              </p:cNvPr>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6" name="Freeform 9">
                <a:extLst>
                  <a:ext uri="{FF2B5EF4-FFF2-40B4-BE49-F238E27FC236}">
                    <a16:creationId xmlns:a16="http://schemas.microsoft.com/office/drawing/2014/main" id="{5EDEC019-5585-494E-B172-C8320EBAC8AF}"/>
                  </a:ext>
                </a:extLst>
              </p:cNvPr>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7" name="Oval 14">
                <a:extLst>
                  <a:ext uri="{FF2B5EF4-FFF2-40B4-BE49-F238E27FC236}">
                    <a16:creationId xmlns:a16="http://schemas.microsoft.com/office/drawing/2014/main" id="{EF46913C-57E5-4FBA-B67A-250477C68BAE}"/>
                  </a:ext>
                </a:extLst>
              </p:cNvPr>
              <p:cNvSpPr>
                <a:spLocks noChangeArrowheads="1"/>
              </p:cNvSpPr>
              <p:nvPr/>
            </p:nvSpPr>
            <p:spPr bwMode="auto">
              <a:xfrm>
                <a:off x="13875539" y="2970470"/>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8" name="Oval 15">
                <a:extLst>
                  <a:ext uri="{FF2B5EF4-FFF2-40B4-BE49-F238E27FC236}">
                    <a16:creationId xmlns:a16="http://schemas.microsoft.com/office/drawing/2014/main" id="{E0B9BEE9-3642-4EE0-AB64-44E8F72A1B87}"/>
                  </a:ext>
                </a:extLst>
              </p:cNvPr>
              <p:cNvSpPr>
                <a:spLocks noChangeArrowheads="1"/>
              </p:cNvSpPr>
              <p:nvPr/>
            </p:nvSpPr>
            <p:spPr bwMode="auto">
              <a:xfrm>
                <a:off x="13875539" y="3224438"/>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69" name="Oval 16">
                <a:extLst>
                  <a:ext uri="{FF2B5EF4-FFF2-40B4-BE49-F238E27FC236}">
                    <a16:creationId xmlns:a16="http://schemas.microsoft.com/office/drawing/2014/main" id="{0871681F-4137-44A0-816B-1B6D39EB4FEA}"/>
                  </a:ext>
                </a:extLst>
              </p:cNvPr>
              <p:cNvSpPr>
                <a:spLocks noChangeArrowheads="1"/>
              </p:cNvSpPr>
              <p:nvPr/>
            </p:nvSpPr>
            <p:spPr bwMode="auto">
              <a:xfrm>
                <a:off x="13875539" y="3478406"/>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sp>
            <p:nvSpPr>
              <p:cNvPr id="470" name="Oval 17">
                <a:extLst>
                  <a:ext uri="{FF2B5EF4-FFF2-40B4-BE49-F238E27FC236}">
                    <a16:creationId xmlns:a16="http://schemas.microsoft.com/office/drawing/2014/main" id="{1127FA91-D44A-45F0-A66F-A7810BDBC74B}"/>
                  </a:ext>
                </a:extLst>
              </p:cNvPr>
              <p:cNvSpPr>
                <a:spLocks noChangeArrowheads="1"/>
              </p:cNvSpPr>
              <p:nvPr/>
            </p:nvSpPr>
            <p:spPr bwMode="auto">
              <a:xfrm>
                <a:off x="13875539" y="3732374"/>
                <a:ext cx="79105" cy="79105"/>
              </a:xfrm>
              <a:prstGeom prst="ellipse">
                <a:avLst/>
              </a:prstGeom>
              <a:solidFill>
                <a:srgbClr val="D83B01"/>
              </a:solidFill>
              <a:ln>
                <a:noFill/>
              </a:ln>
            </p:spPr>
            <p:txBody>
              <a:bodyPr vert="horz" wrap="square" lIns="124295" tIns="62146" rIns="124295" bIns="62146"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dirty="0">
                  <a:ln>
                    <a:noFill/>
                  </a:ln>
                  <a:solidFill>
                    <a:srgbClr val="000000"/>
                  </a:solidFill>
                  <a:effectLst/>
                  <a:uLnTx/>
                  <a:uFillTx/>
                  <a:latin typeface="Segoe UI"/>
                </a:endParaRPr>
              </a:p>
            </p:txBody>
          </p:sp>
        </p:grpSp>
        <p:grpSp>
          <p:nvGrpSpPr>
            <p:cNvPr id="450" name="Group 449">
              <a:extLst>
                <a:ext uri="{FF2B5EF4-FFF2-40B4-BE49-F238E27FC236}">
                  <a16:creationId xmlns:a16="http://schemas.microsoft.com/office/drawing/2014/main" id="{152D4909-2B3B-4733-AD77-DEF34D46C4B7}"/>
                </a:ext>
              </a:extLst>
            </p:cNvPr>
            <p:cNvGrpSpPr/>
            <p:nvPr/>
          </p:nvGrpSpPr>
          <p:grpSpPr>
            <a:xfrm>
              <a:off x="2599081" y="4665731"/>
              <a:ext cx="415999" cy="415999"/>
              <a:chOff x="3786609" y="4334344"/>
              <a:chExt cx="709838" cy="709838"/>
            </a:xfrm>
          </p:grpSpPr>
          <p:sp>
            <p:nvSpPr>
              <p:cNvPr id="458" name="Oval 457">
                <a:extLst>
                  <a:ext uri="{FF2B5EF4-FFF2-40B4-BE49-F238E27FC236}">
                    <a16:creationId xmlns:a16="http://schemas.microsoft.com/office/drawing/2014/main" id="{891FCD5F-489E-4671-B79A-CB2A89E4EFF9}"/>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9" name="Group 458">
                <a:extLst>
                  <a:ext uri="{FF2B5EF4-FFF2-40B4-BE49-F238E27FC236}">
                    <a16:creationId xmlns:a16="http://schemas.microsoft.com/office/drawing/2014/main" id="{E808DC79-36B5-4BAA-A0F9-FF2F170C932A}"/>
                  </a:ext>
                </a:extLst>
              </p:cNvPr>
              <p:cNvGrpSpPr/>
              <p:nvPr/>
            </p:nvGrpSpPr>
            <p:grpSpPr>
              <a:xfrm>
                <a:off x="3912354" y="4524177"/>
                <a:ext cx="450795" cy="335921"/>
                <a:chOff x="8584104" y="1973913"/>
                <a:chExt cx="366775" cy="273311"/>
              </a:xfrm>
            </p:grpSpPr>
            <p:sp>
              <p:nvSpPr>
                <p:cNvPr id="460" name="Freeform 5">
                  <a:extLst>
                    <a:ext uri="{FF2B5EF4-FFF2-40B4-BE49-F238E27FC236}">
                      <a16:creationId xmlns:a16="http://schemas.microsoft.com/office/drawing/2014/main" id="{ED6EF811-04D1-4A29-A40B-69B2F3EACF62}"/>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61" name="Freeform 36">
                  <a:extLst>
                    <a:ext uri="{FF2B5EF4-FFF2-40B4-BE49-F238E27FC236}">
                      <a16:creationId xmlns:a16="http://schemas.microsoft.com/office/drawing/2014/main" id="{4D42F225-B61B-4A67-91D4-4F7C77D4B598}"/>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grpSp>
          <p:nvGrpSpPr>
            <p:cNvPr id="451" name="Group 450">
              <a:extLst>
                <a:ext uri="{FF2B5EF4-FFF2-40B4-BE49-F238E27FC236}">
                  <a16:creationId xmlns:a16="http://schemas.microsoft.com/office/drawing/2014/main" id="{63BFDC02-672A-40D6-B1C3-46B8AC78F9CC}"/>
                </a:ext>
              </a:extLst>
            </p:cNvPr>
            <p:cNvGrpSpPr/>
            <p:nvPr/>
          </p:nvGrpSpPr>
          <p:grpSpPr>
            <a:xfrm>
              <a:off x="3172136" y="4665731"/>
              <a:ext cx="415999" cy="415999"/>
              <a:chOff x="3786609" y="4334344"/>
              <a:chExt cx="709838" cy="709838"/>
            </a:xfrm>
          </p:grpSpPr>
          <p:sp>
            <p:nvSpPr>
              <p:cNvPr id="454" name="Oval 453">
                <a:extLst>
                  <a:ext uri="{FF2B5EF4-FFF2-40B4-BE49-F238E27FC236}">
                    <a16:creationId xmlns:a16="http://schemas.microsoft.com/office/drawing/2014/main" id="{81EF4743-B125-4423-A738-3C1E54A87173}"/>
                  </a:ext>
                </a:extLst>
              </p:cNvPr>
              <p:cNvSpPr/>
              <p:nvPr/>
            </p:nvSpPr>
            <p:spPr bwMode="auto">
              <a:xfrm>
                <a:off x="3786609" y="4334344"/>
                <a:ext cx="709838" cy="709838"/>
              </a:xfrm>
              <a:prstGeom prst="ellipse">
                <a:avLst/>
              </a:prstGeom>
              <a:solidFill>
                <a:schemeClr val="bg1"/>
              </a:solidFill>
              <a:ln w="9525"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5" name="Group 454">
                <a:extLst>
                  <a:ext uri="{FF2B5EF4-FFF2-40B4-BE49-F238E27FC236}">
                    <a16:creationId xmlns:a16="http://schemas.microsoft.com/office/drawing/2014/main" id="{55C58366-A323-475F-AB72-0AE2E85D0647}"/>
                  </a:ext>
                </a:extLst>
              </p:cNvPr>
              <p:cNvGrpSpPr/>
              <p:nvPr/>
            </p:nvGrpSpPr>
            <p:grpSpPr>
              <a:xfrm>
                <a:off x="3912354" y="4524177"/>
                <a:ext cx="450795" cy="335921"/>
                <a:chOff x="8584104" y="1973913"/>
                <a:chExt cx="366775" cy="273311"/>
              </a:xfrm>
            </p:grpSpPr>
            <p:sp>
              <p:nvSpPr>
                <p:cNvPr id="456" name="Freeform 5">
                  <a:extLst>
                    <a:ext uri="{FF2B5EF4-FFF2-40B4-BE49-F238E27FC236}">
                      <a16:creationId xmlns:a16="http://schemas.microsoft.com/office/drawing/2014/main" id="{9D2FED1A-61FA-4E86-BF0D-313F98C2A120}"/>
                    </a:ext>
                  </a:extLst>
                </p:cNvPr>
                <p:cNvSpPr>
                  <a:spLocks noChangeAspect="1" noEditPoints="1"/>
                </p:cNvSpPr>
                <p:nvPr/>
              </p:nvSpPr>
              <p:spPr bwMode="auto">
                <a:xfrm>
                  <a:off x="8584104" y="1973913"/>
                  <a:ext cx="366775" cy="273311"/>
                </a:xfrm>
                <a:custGeom>
                  <a:avLst/>
                  <a:gdLst>
                    <a:gd name="T0" fmla="*/ 209 w 216"/>
                    <a:gd name="T1" fmla="*/ 0 h 160"/>
                    <a:gd name="T2" fmla="*/ 7 w 216"/>
                    <a:gd name="T3" fmla="*/ 0 h 160"/>
                    <a:gd name="T4" fmla="*/ 0 w 216"/>
                    <a:gd name="T5" fmla="*/ 7 h 160"/>
                    <a:gd name="T6" fmla="*/ 0 w 216"/>
                    <a:gd name="T7" fmla="*/ 153 h 160"/>
                    <a:gd name="T8" fmla="*/ 7 w 216"/>
                    <a:gd name="T9" fmla="*/ 160 h 160"/>
                    <a:gd name="T10" fmla="*/ 209 w 216"/>
                    <a:gd name="T11" fmla="*/ 160 h 160"/>
                    <a:gd name="T12" fmla="*/ 216 w 216"/>
                    <a:gd name="T13" fmla="*/ 153 h 160"/>
                    <a:gd name="T14" fmla="*/ 216 w 216"/>
                    <a:gd name="T15" fmla="*/ 7 h 160"/>
                    <a:gd name="T16" fmla="*/ 209 w 216"/>
                    <a:gd name="T17" fmla="*/ 0 h 160"/>
                    <a:gd name="T18" fmla="*/ 107 w 216"/>
                    <a:gd name="T19" fmla="*/ 154 h 160"/>
                    <a:gd name="T20" fmla="*/ 103 w 216"/>
                    <a:gd name="T21" fmla="*/ 153 h 160"/>
                    <a:gd name="T22" fmla="*/ 103 w 216"/>
                    <a:gd name="T23" fmla="*/ 150 h 160"/>
                    <a:gd name="T24" fmla="*/ 107 w 216"/>
                    <a:gd name="T25" fmla="*/ 150 h 160"/>
                    <a:gd name="T26" fmla="*/ 107 w 216"/>
                    <a:gd name="T27" fmla="*/ 154 h 160"/>
                    <a:gd name="T28" fmla="*/ 107 w 216"/>
                    <a:gd name="T29" fmla="*/ 149 h 160"/>
                    <a:gd name="T30" fmla="*/ 103 w 216"/>
                    <a:gd name="T31" fmla="*/ 149 h 160"/>
                    <a:gd name="T32" fmla="*/ 103 w 216"/>
                    <a:gd name="T33" fmla="*/ 146 h 160"/>
                    <a:gd name="T34" fmla="*/ 107 w 216"/>
                    <a:gd name="T35" fmla="*/ 145 h 160"/>
                    <a:gd name="T36" fmla="*/ 107 w 216"/>
                    <a:gd name="T37" fmla="*/ 149 h 160"/>
                    <a:gd name="T38" fmla="*/ 114 w 216"/>
                    <a:gd name="T39" fmla="*/ 155 h 160"/>
                    <a:gd name="T40" fmla="*/ 108 w 216"/>
                    <a:gd name="T41" fmla="*/ 154 h 160"/>
                    <a:gd name="T42" fmla="*/ 108 w 216"/>
                    <a:gd name="T43" fmla="*/ 150 h 160"/>
                    <a:gd name="T44" fmla="*/ 114 w 216"/>
                    <a:gd name="T45" fmla="*/ 150 h 160"/>
                    <a:gd name="T46" fmla="*/ 114 w 216"/>
                    <a:gd name="T47" fmla="*/ 155 h 160"/>
                    <a:gd name="T48" fmla="*/ 114 w 216"/>
                    <a:gd name="T49" fmla="*/ 149 h 160"/>
                    <a:gd name="T50" fmla="*/ 108 w 216"/>
                    <a:gd name="T51" fmla="*/ 149 h 160"/>
                    <a:gd name="T52" fmla="*/ 108 w 216"/>
                    <a:gd name="T53" fmla="*/ 145 h 160"/>
                    <a:gd name="T54" fmla="*/ 114 w 216"/>
                    <a:gd name="T55" fmla="*/ 144 h 160"/>
                    <a:gd name="T56" fmla="*/ 114 w 216"/>
                    <a:gd name="T57" fmla="*/ 149 h 160"/>
                    <a:gd name="T58" fmla="*/ 204 w 216"/>
                    <a:gd name="T59" fmla="*/ 134 h 160"/>
                    <a:gd name="T60" fmla="*/ 198 w 216"/>
                    <a:gd name="T61" fmla="*/ 140 h 160"/>
                    <a:gd name="T62" fmla="*/ 19 w 216"/>
                    <a:gd name="T63" fmla="*/ 140 h 160"/>
                    <a:gd name="T64" fmla="*/ 12 w 216"/>
                    <a:gd name="T65" fmla="*/ 134 h 160"/>
                    <a:gd name="T66" fmla="*/ 12 w 216"/>
                    <a:gd name="T67" fmla="*/ 19 h 160"/>
                    <a:gd name="T68" fmla="*/ 19 w 216"/>
                    <a:gd name="T69" fmla="*/ 12 h 160"/>
                    <a:gd name="T70" fmla="*/ 198 w 216"/>
                    <a:gd name="T71" fmla="*/ 12 h 160"/>
                    <a:gd name="T72" fmla="*/ 204 w 216"/>
                    <a:gd name="T73" fmla="*/ 19 h 160"/>
                    <a:gd name="T74" fmla="*/ 204 w 216"/>
                    <a:gd name="T75" fmla="*/ 13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160">
                      <a:moveTo>
                        <a:pt x="209" y="0"/>
                      </a:moveTo>
                      <a:cubicBezTo>
                        <a:pt x="7" y="0"/>
                        <a:pt x="7" y="0"/>
                        <a:pt x="7" y="0"/>
                      </a:cubicBezTo>
                      <a:cubicBezTo>
                        <a:pt x="3" y="0"/>
                        <a:pt x="0" y="4"/>
                        <a:pt x="0" y="7"/>
                      </a:cubicBezTo>
                      <a:cubicBezTo>
                        <a:pt x="0" y="145"/>
                        <a:pt x="0" y="153"/>
                        <a:pt x="0" y="153"/>
                      </a:cubicBezTo>
                      <a:cubicBezTo>
                        <a:pt x="0" y="157"/>
                        <a:pt x="3" y="160"/>
                        <a:pt x="7" y="160"/>
                      </a:cubicBezTo>
                      <a:cubicBezTo>
                        <a:pt x="209" y="160"/>
                        <a:pt x="209" y="160"/>
                        <a:pt x="209" y="160"/>
                      </a:cubicBezTo>
                      <a:cubicBezTo>
                        <a:pt x="213" y="160"/>
                        <a:pt x="216" y="157"/>
                        <a:pt x="216" y="153"/>
                      </a:cubicBezTo>
                      <a:cubicBezTo>
                        <a:pt x="216" y="15"/>
                        <a:pt x="216" y="7"/>
                        <a:pt x="216" y="7"/>
                      </a:cubicBezTo>
                      <a:cubicBezTo>
                        <a:pt x="216" y="4"/>
                        <a:pt x="213" y="0"/>
                        <a:pt x="209" y="0"/>
                      </a:cubicBezTo>
                      <a:close/>
                      <a:moveTo>
                        <a:pt x="107" y="154"/>
                      </a:moveTo>
                      <a:cubicBezTo>
                        <a:pt x="103" y="153"/>
                        <a:pt x="103" y="153"/>
                        <a:pt x="103" y="153"/>
                      </a:cubicBezTo>
                      <a:cubicBezTo>
                        <a:pt x="103" y="150"/>
                        <a:pt x="103" y="150"/>
                        <a:pt x="103" y="150"/>
                      </a:cubicBezTo>
                      <a:cubicBezTo>
                        <a:pt x="107" y="150"/>
                        <a:pt x="107" y="150"/>
                        <a:pt x="107" y="150"/>
                      </a:cubicBezTo>
                      <a:lnTo>
                        <a:pt x="107" y="154"/>
                      </a:lnTo>
                      <a:close/>
                      <a:moveTo>
                        <a:pt x="107" y="149"/>
                      </a:moveTo>
                      <a:cubicBezTo>
                        <a:pt x="103" y="149"/>
                        <a:pt x="103" y="149"/>
                        <a:pt x="103" y="149"/>
                      </a:cubicBezTo>
                      <a:cubicBezTo>
                        <a:pt x="103" y="146"/>
                        <a:pt x="103" y="146"/>
                        <a:pt x="103" y="146"/>
                      </a:cubicBezTo>
                      <a:cubicBezTo>
                        <a:pt x="107" y="145"/>
                        <a:pt x="107" y="145"/>
                        <a:pt x="107" y="145"/>
                      </a:cubicBezTo>
                      <a:lnTo>
                        <a:pt x="107" y="149"/>
                      </a:lnTo>
                      <a:close/>
                      <a:moveTo>
                        <a:pt x="114" y="155"/>
                      </a:moveTo>
                      <a:cubicBezTo>
                        <a:pt x="108" y="154"/>
                        <a:pt x="108" y="154"/>
                        <a:pt x="108" y="154"/>
                      </a:cubicBezTo>
                      <a:cubicBezTo>
                        <a:pt x="108" y="150"/>
                        <a:pt x="108" y="150"/>
                        <a:pt x="108" y="150"/>
                      </a:cubicBezTo>
                      <a:cubicBezTo>
                        <a:pt x="114" y="150"/>
                        <a:pt x="114" y="150"/>
                        <a:pt x="114" y="150"/>
                      </a:cubicBezTo>
                      <a:lnTo>
                        <a:pt x="114" y="155"/>
                      </a:lnTo>
                      <a:close/>
                      <a:moveTo>
                        <a:pt x="114" y="149"/>
                      </a:moveTo>
                      <a:cubicBezTo>
                        <a:pt x="108" y="149"/>
                        <a:pt x="108" y="149"/>
                        <a:pt x="108" y="149"/>
                      </a:cubicBezTo>
                      <a:cubicBezTo>
                        <a:pt x="108" y="145"/>
                        <a:pt x="108" y="145"/>
                        <a:pt x="108" y="145"/>
                      </a:cubicBezTo>
                      <a:cubicBezTo>
                        <a:pt x="114" y="144"/>
                        <a:pt x="114" y="144"/>
                        <a:pt x="114" y="144"/>
                      </a:cubicBezTo>
                      <a:lnTo>
                        <a:pt x="114" y="149"/>
                      </a:lnTo>
                      <a:close/>
                      <a:moveTo>
                        <a:pt x="204" y="134"/>
                      </a:moveTo>
                      <a:cubicBezTo>
                        <a:pt x="204" y="137"/>
                        <a:pt x="201" y="140"/>
                        <a:pt x="198" y="140"/>
                      </a:cubicBezTo>
                      <a:cubicBezTo>
                        <a:pt x="19" y="140"/>
                        <a:pt x="19" y="140"/>
                        <a:pt x="19" y="140"/>
                      </a:cubicBezTo>
                      <a:cubicBezTo>
                        <a:pt x="16" y="140"/>
                        <a:pt x="12" y="137"/>
                        <a:pt x="12" y="134"/>
                      </a:cubicBezTo>
                      <a:cubicBezTo>
                        <a:pt x="12" y="19"/>
                        <a:pt x="12" y="19"/>
                        <a:pt x="12" y="19"/>
                      </a:cubicBezTo>
                      <a:cubicBezTo>
                        <a:pt x="12" y="15"/>
                        <a:pt x="16" y="12"/>
                        <a:pt x="19" y="12"/>
                      </a:cubicBezTo>
                      <a:cubicBezTo>
                        <a:pt x="198" y="12"/>
                        <a:pt x="198" y="12"/>
                        <a:pt x="198" y="12"/>
                      </a:cubicBezTo>
                      <a:cubicBezTo>
                        <a:pt x="201" y="12"/>
                        <a:pt x="204" y="15"/>
                        <a:pt x="204" y="19"/>
                      </a:cubicBezTo>
                      <a:lnTo>
                        <a:pt x="204" y="134"/>
                      </a:lnTo>
                      <a:close/>
                    </a:path>
                  </a:pathLst>
                </a:custGeom>
                <a:solidFill>
                  <a:srgbClr val="505050"/>
                </a:solidFill>
                <a:ln>
                  <a:noFill/>
                </a:ln>
                <a:extLst/>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sp>
              <p:nvSpPr>
                <p:cNvPr id="457" name="Freeform 36">
                  <a:extLst>
                    <a:ext uri="{FF2B5EF4-FFF2-40B4-BE49-F238E27FC236}">
                      <a16:creationId xmlns:a16="http://schemas.microsoft.com/office/drawing/2014/main" id="{A53626EE-3965-4B84-B9F3-706C4B51EA4C}"/>
                    </a:ext>
                  </a:extLst>
                </p:cNvPr>
                <p:cNvSpPr>
                  <a:spLocks noChangeAspect="1" noEditPoints="1"/>
                </p:cNvSpPr>
                <p:nvPr/>
              </p:nvSpPr>
              <p:spPr bwMode="auto">
                <a:xfrm>
                  <a:off x="8670280" y="2010350"/>
                  <a:ext cx="199449" cy="185654"/>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solidFill>
                <a:ln>
                  <a:solidFill>
                    <a:schemeClr val="accent1"/>
                  </a:solidFill>
                </a:ln>
              </p:spPr>
              <p:txBody>
                <a:bodyPr vert="horz" wrap="square" lIns="124329" tIns="62165" rIns="124329" bIns="62165"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rgbClr val="505050"/>
                    </a:solidFill>
                    <a:effectLst/>
                    <a:uLnTx/>
                    <a:uFillTx/>
                    <a:latin typeface="Segoe UI"/>
                  </a:endParaRPr>
                </a:p>
              </p:txBody>
            </p:sp>
          </p:grpSp>
        </p:grpSp>
        <p:sp>
          <p:nvSpPr>
            <p:cNvPr id="452" name="Rectangle 451">
              <a:extLst>
                <a:ext uri="{FF2B5EF4-FFF2-40B4-BE49-F238E27FC236}">
                  <a16:creationId xmlns:a16="http://schemas.microsoft.com/office/drawing/2014/main" id="{7F602941-8D4D-4DF8-A44A-BA1AA2DA0206}"/>
                </a:ext>
              </a:extLst>
            </p:cNvPr>
            <p:cNvSpPr/>
            <p:nvPr/>
          </p:nvSpPr>
          <p:spPr bwMode="auto">
            <a:xfrm>
              <a:off x="3049327" y="4180549"/>
              <a:ext cx="604801" cy="634149"/>
            </a:xfrm>
            <a:prstGeom prst="rect">
              <a:avLst/>
            </a:prstGeom>
            <a:noFill/>
            <a:ln w="10795" cap="flat" cmpd="sng" algn="ctr">
              <a:noFill/>
              <a:prstDash val="solid"/>
              <a:headEnd type="none" w="med" len="med"/>
              <a:tailEnd type="none" w="med" len="med"/>
            </a:ln>
            <a:effectLst/>
          </p:spPr>
          <p:txBody>
            <a:bodyPr vert="horz" wrap="square" lIns="121881" tIns="60939" rIns="121881" bIns="60939"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900" b="0" i="0" u="none" strike="noStrike" kern="0" cap="none" spc="-50" normalizeH="0" baseline="0" noProof="0" dirty="0">
                  <a:ln>
                    <a:noFill/>
                  </a:ln>
                  <a:effectLst/>
                  <a:uLnTx/>
                  <a:uFillTx/>
                  <a:latin typeface="Segoe UI"/>
                  <a:ea typeface="+mn-ea"/>
                  <a:cs typeface="+mn-cs"/>
                </a:rPr>
                <a:t>SMA</a:t>
              </a:r>
              <a:endParaRPr kumimoji="0" lang="en-US" sz="100" b="0" i="0" u="none" strike="noStrike" kern="0" cap="none" spc="-50" normalizeH="0" baseline="0" noProof="0" dirty="0">
                <a:ln>
                  <a:noFill/>
                </a:ln>
                <a:effectLst/>
                <a:uLnTx/>
                <a:uFillTx/>
                <a:latin typeface="Segoe UI"/>
                <a:ea typeface="+mn-ea"/>
                <a:cs typeface="+mn-cs"/>
              </a:endParaRPr>
            </a:p>
          </p:txBody>
        </p:sp>
        <p:sp>
          <p:nvSpPr>
            <p:cNvPr id="453" name="Rounded Rectangle 138">
              <a:extLst>
                <a:ext uri="{FF2B5EF4-FFF2-40B4-BE49-F238E27FC236}">
                  <a16:creationId xmlns:a16="http://schemas.microsoft.com/office/drawing/2014/main" id="{F9129597-AFAB-46A8-A375-ABD5B8E7F6F2}"/>
                </a:ext>
              </a:extLst>
            </p:cNvPr>
            <p:cNvSpPr/>
            <p:nvPr/>
          </p:nvSpPr>
          <p:spPr bwMode="auto">
            <a:xfrm>
              <a:off x="2472569" y="4265084"/>
              <a:ext cx="1209968" cy="1456529"/>
            </a:xfrm>
            <a:prstGeom prst="roundRect">
              <a:avLst>
                <a:gd name="adj" fmla="val 7220"/>
              </a:avLst>
            </a:prstGeom>
            <a:noFill/>
            <a:ln w="28575" cap="flat" cmpd="sng" algn="ctr">
              <a:solidFill>
                <a:schemeClr val="accent1"/>
              </a:solidFill>
              <a:prstDash val="sysDash"/>
              <a:headEnd type="none" w="med" len="med"/>
              <a:tailEnd type="none" w="med" len="med"/>
            </a:ln>
            <a:effectLst/>
          </p:spPr>
          <p:txBody>
            <a:bodyPr rot="0" spcFirstLastPara="0" vertOverflow="overflow" horzOverflow="overflow" vert="horz" wrap="square" lIns="248659" tIns="198927" rIns="248659" bIns="198927" numCol="1" spcCol="0" rtlCol="0" fromWordArt="0" anchor="t" anchorCtr="0" forceAA="0" compatLnSpc="1">
              <a:prstTxWarp prst="textNoShape">
                <a:avLst/>
              </a:prstTxWarp>
              <a:noAutofit/>
            </a:bodyPr>
            <a:lstStyle/>
            <a:p>
              <a:pPr marL="0" marR="0" lvl="0" indent="0" algn="ctr" defTabSz="95086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0" name="Freeform 167">
            <a:extLst>
              <a:ext uri="{FF2B5EF4-FFF2-40B4-BE49-F238E27FC236}">
                <a16:creationId xmlns:a16="http://schemas.microsoft.com/office/drawing/2014/main" id="{CF1BA6B9-BEDB-45DD-AE6F-54B45C1C437D}"/>
              </a:ext>
            </a:extLst>
          </p:cNvPr>
          <p:cNvSpPr>
            <a:spLocks/>
          </p:cNvSpPr>
          <p:nvPr/>
        </p:nvSpPr>
        <p:spPr bwMode="auto">
          <a:xfrm>
            <a:off x="8178924" y="4227976"/>
            <a:ext cx="1506312" cy="1274455"/>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505050">
              <a:lumMod val="50000"/>
              <a:lumOff val="50000"/>
            </a:srgbClr>
          </a:solidFill>
          <a:ln>
            <a:solidFill>
              <a:schemeClr val="tx2"/>
            </a:solid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1" name="Up-Down Arrow 168">
            <a:extLst>
              <a:ext uri="{FF2B5EF4-FFF2-40B4-BE49-F238E27FC236}">
                <a16:creationId xmlns:a16="http://schemas.microsoft.com/office/drawing/2014/main" id="{89E97199-2360-4E27-9609-E324A0B2B8B0}"/>
              </a:ext>
            </a:extLst>
          </p:cNvPr>
          <p:cNvSpPr/>
          <p:nvPr/>
        </p:nvSpPr>
        <p:spPr bwMode="auto">
          <a:xfrm rot="5400000">
            <a:off x="9788420" y="4462723"/>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BB27EE0E-26A3-477E-A8B8-8FC99D7C8CD8}"/>
              </a:ext>
            </a:extLst>
          </p:cNvPr>
          <p:cNvSpPr txBox="1"/>
          <p:nvPr/>
        </p:nvSpPr>
        <p:spPr>
          <a:xfrm>
            <a:off x="8342528" y="4497940"/>
            <a:ext cx="1198479" cy="1086296"/>
          </a:xfrm>
          <a:prstGeom prst="rect">
            <a:avLst/>
          </a:prstGeom>
          <a:solidFill>
            <a:srgbClr val="505050">
              <a:lumMod val="50000"/>
              <a:lumOff val="50000"/>
            </a:srgbClr>
          </a:solidFill>
          <a:ln>
            <a:solidFill>
              <a:schemeClr val="tx2"/>
            </a:solidFill>
          </a:ln>
        </p:spPr>
        <p:txBody>
          <a:bodyPr wrap="square" lIns="182854" tIns="146284" rIns="182854" bIns="146284" rtlCol="0">
            <a:spAutoFit/>
          </a:bodyPr>
          <a:lstStyle/>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Hyper-V</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VMWare</a:t>
            </a:r>
          </a:p>
          <a:p>
            <a:pPr marL="0" marR="0" lvl="0" indent="0" defTabSz="91377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dirty="0">
                <a:ln>
                  <a:noFill/>
                </a:ln>
                <a:solidFill>
                  <a:schemeClr val="bg1"/>
                </a:solidFill>
                <a:effectLst/>
                <a:uLnTx/>
                <a:uFillTx/>
                <a:latin typeface="Segoe UI"/>
              </a:rPr>
              <a:t>OpenStack</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a:endParaRPr>
          </a:p>
        </p:txBody>
      </p:sp>
      <p:sp>
        <p:nvSpPr>
          <p:cNvPr id="483" name="Up-Down Arrow 170">
            <a:extLst>
              <a:ext uri="{FF2B5EF4-FFF2-40B4-BE49-F238E27FC236}">
                <a16:creationId xmlns:a16="http://schemas.microsoft.com/office/drawing/2014/main" id="{40E45A39-B249-4485-9841-A01D96524D9E}"/>
              </a:ext>
            </a:extLst>
          </p:cNvPr>
          <p:cNvSpPr/>
          <p:nvPr/>
        </p:nvSpPr>
        <p:spPr bwMode="auto">
          <a:xfrm rot="5400000">
            <a:off x="7914394" y="4481016"/>
            <a:ext cx="179815" cy="474149"/>
          </a:xfrm>
          <a:prstGeom prst="upDownArrow">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4" name="Freeform 95">
            <a:extLst>
              <a:ext uri="{FF2B5EF4-FFF2-40B4-BE49-F238E27FC236}">
                <a16:creationId xmlns:a16="http://schemas.microsoft.com/office/drawing/2014/main" id="{993EE73B-6C68-45A6-A4A5-F1A68FBC4509}"/>
              </a:ext>
            </a:extLst>
          </p:cNvPr>
          <p:cNvSpPr>
            <a:spLocks/>
          </p:cNvSpPr>
          <p:nvPr/>
        </p:nvSpPr>
        <p:spPr bwMode="auto">
          <a:xfrm flipH="1">
            <a:off x="9924096" y="2010161"/>
            <a:ext cx="1347430" cy="8696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505050">
              <a:lumMod val="50000"/>
              <a:lumOff val="50000"/>
            </a:srgbClr>
          </a:solidFill>
          <a:ln>
            <a:noFill/>
          </a:ln>
          <a:extLst/>
        </p:spPr>
        <p:txBody>
          <a:bodyPr vert="horz" wrap="square" lIns="93221" tIns="46610" rIns="93221" bIns="46610" numCol="1" anchor="t" anchorCtr="0" compatLnSpc="1">
            <a:prstTxWarp prst="textNoShape">
              <a:avLst/>
            </a:prstTxWarp>
          </a:bodyPr>
          <a:lstStyle/>
          <a:p>
            <a:pPr marL="0" marR="0" lvl="0" indent="0" defTabSz="93208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rgbClr val="505050"/>
              </a:solidFill>
              <a:effectLst/>
              <a:uLnTx/>
              <a:uFillTx/>
              <a:latin typeface="Segoe UI"/>
            </a:endParaRPr>
          </a:p>
        </p:txBody>
      </p:sp>
      <p:sp>
        <p:nvSpPr>
          <p:cNvPr id="485" name="Rectangle 484">
            <a:extLst>
              <a:ext uri="{FF2B5EF4-FFF2-40B4-BE49-F238E27FC236}">
                <a16:creationId xmlns:a16="http://schemas.microsoft.com/office/drawing/2014/main" id="{EA25B1BD-36BB-4CD0-8461-BEADDB957E8B}"/>
              </a:ext>
            </a:extLst>
          </p:cNvPr>
          <p:cNvSpPr/>
          <p:nvPr/>
        </p:nvSpPr>
        <p:spPr bwMode="auto">
          <a:xfrm>
            <a:off x="9933063" y="2051138"/>
            <a:ext cx="1346976" cy="720153"/>
          </a:xfrm>
          <a:prstGeom prst="rect">
            <a:avLst/>
          </a:prstGeom>
          <a:noFill/>
          <a:ln w="10795" cap="flat" cmpd="sng" algn="ctr">
            <a:noFill/>
            <a:prstDash val="solid"/>
            <a:headEnd type="none" w="med" len="med"/>
            <a:tailEnd type="none" w="med" len="med"/>
          </a:ln>
          <a:effectLst/>
        </p:spPr>
        <p:txBody>
          <a:bodyPr vert="horz" wrap="square" lIns="91410" tIns="45705" rIns="91410" bIns="45705" numCol="1" rtlCol="0" anchor="ctr" anchorCtr="0" compatLnSpc="1">
            <a:prstTxWarp prst="textNoShape">
              <a:avLst/>
            </a:prstTxWarp>
          </a:bodyPr>
          <a:lstStyle/>
          <a:p>
            <a:pPr marL="0" marR="0" lvl="0" indent="0" algn="ctr" defTabSz="913770" eaLnBrk="1" fontAlgn="base" latinLnBrk="0" hangingPunct="1">
              <a:lnSpc>
                <a:spcPct val="90000"/>
              </a:lnSpc>
              <a:spcBef>
                <a:spcPct val="0"/>
              </a:spcBef>
              <a:spcAft>
                <a:spcPct val="0"/>
              </a:spcAft>
              <a:buClrTx/>
              <a:buSzTx/>
              <a:buFontTx/>
              <a:buNone/>
              <a:tabLst/>
              <a:defRPr/>
            </a:pPr>
            <a:r>
              <a:rPr kumimoji="0" lang="en-US" sz="1631"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rPr>
              <a:t>Azure Automation</a:t>
            </a:r>
            <a:endParaRPr kumimoji="0" lang="en-US" sz="952"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836131263"/>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300" dirty="0">
                <a:gradFill>
                  <a:gsLst>
                    <a:gs pos="1250">
                      <a:srgbClr val="353535"/>
                    </a:gs>
                    <a:gs pos="100000">
                      <a:srgbClr val="353535"/>
                    </a:gs>
                  </a:gsLst>
                  <a:lin ang="5400000" scaled="0"/>
                </a:gradFill>
                <a:latin typeface="Calibri" panose="020F0502020204030204" pitchFamily="34" charset="0"/>
                <a:cs typeface="Calibri" panose="020F0502020204030204" pitchFamily="34" charset="0"/>
              </a:rPr>
              <a:t>PowerShell for automation</a:t>
            </a:r>
          </a:p>
        </p:txBody>
      </p:sp>
      <p:sp>
        <p:nvSpPr>
          <p:cNvPr id="6" name="Text Placeholder 5"/>
          <p:cNvSpPr>
            <a:spLocks noGrp="1"/>
          </p:cNvSpPr>
          <p:nvPr>
            <p:ph type="body" sz="quarter" idx="11"/>
          </p:nvPr>
        </p:nvSpPr>
        <p:spPr>
          <a:xfrm>
            <a:off x="269241" y="1189494"/>
            <a:ext cx="11655840" cy="1489639"/>
          </a:xfrm>
        </p:spPr>
        <p:txBody>
          <a:bodyPr/>
          <a:lstStyle/>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Automating repeatable, identical tasks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Creating resources such as VMs</a:t>
            </a:r>
          </a:p>
          <a:p>
            <a:pPr marL="342900" indent="-342900">
              <a:spcBef>
                <a:spcPts val="1200"/>
              </a:spcBef>
              <a:buFont typeface="Arial" panose="020B0604020202020204" pitchFamily="34" charset="0"/>
              <a:buChar char="•"/>
            </a:pPr>
            <a:r>
              <a:rPr lang="en-US" sz="2400" dirty="0">
                <a:solidFill>
                  <a:srgbClr val="000000"/>
                </a:solidFill>
                <a:latin typeface="Calibri" panose="020F0502020204030204" pitchFamily="34" charset="0"/>
                <a:cs typeface="Calibri" panose="020F0502020204030204" pitchFamily="34" charset="0"/>
              </a:rPr>
              <a:t>Tasks that are very time consuming or prone to error</a:t>
            </a:r>
            <a:endParaRPr lang="en-US" sz="12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9070393"/>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Automation Use Cases</a:t>
            </a:r>
          </a:p>
        </p:txBody>
      </p:sp>
      <p:sp>
        <p:nvSpPr>
          <p:cNvPr id="3" name="Content Placeholder 2"/>
          <p:cNvSpPr>
            <a:spLocks noGrp="1"/>
          </p:cNvSpPr>
          <p:nvPr>
            <p:ph idx="1"/>
          </p:nvPr>
        </p:nvSpPr>
        <p:spPr/>
        <p:txBody>
          <a:bodyPr>
            <a:normAutofit fontScale="92500" lnSpcReduction="10000"/>
          </a:bodyPr>
          <a:lstStyle/>
          <a:p>
            <a:r>
              <a:rPr lang="en-US" dirty="0"/>
              <a:t>Monitoring Configurations</a:t>
            </a:r>
          </a:p>
          <a:p>
            <a:r>
              <a:rPr lang="en-US" dirty="0"/>
              <a:t>Eliminate Configuration Drift</a:t>
            </a:r>
          </a:p>
          <a:p>
            <a:r>
              <a:rPr lang="en-US" dirty="0"/>
              <a:t>Automated Change of Configuration </a:t>
            </a:r>
          </a:p>
          <a:p>
            <a:r>
              <a:rPr lang="en-US" dirty="0"/>
              <a:t>Maintain Exact Configuration (override other changes)</a:t>
            </a:r>
          </a:p>
          <a:p>
            <a:r>
              <a:rPr lang="en-US" dirty="0"/>
              <a:t>Automated Testing</a:t>
            </a:r>
          </a:p>
          <a:p>
            <a:r>
              <a:rPr lang="en-US" dirty="0"/>
              <a:t>Automating Usage – Auto Start – Auto Stop</a:t>
            </a:r>
          </a:p>
          <a:p>
            <a:r>
              <a:rPr lang="en-US" dirty="0"/>
              <a:t>Automating Hybrid Scenarios</a:t>
            </a:r>
          </a:p>
          <a:p>
            <a:r>
              <a:rPr lang="en-US" dirty="0"/>
              <a:t>Automated Deployment</a:t>
            </a:r>
          </a:p>
          <a:p>
            <a:r>
              <a:rPr lang="en-US" sz="5200" dirty="0"/>
              <a:t>Implement DevOps practices</a:t>
            </a:r>
          </a:p>
          <a:p>
            <a:endParaRPr lang="en-US" dirty="0"/>
          </a:p>
          <a:p>
            <a:endParaRPr lang="en-US" dirty="0"/>
          </a:p>
        </p:txBody>
      </p:sp>
    </p:spTree>
    <p:extLst>
      <p:ext uri="{BB962C8B-B14F-4D97-AF65-F5344CB8AC3E}">
        <p14:creationId xmlns:p14="http://schemas.microsoft.com/office/powerpoint/2010/main" val="310151740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visibility mean to you?</a:t>
            </a:r>
          </a:p>
        </p:txBody>
      </p:sp>
      <p:grpSp>
        <p:nvGrpSpPr>
          <p:cNvPr id="4" name="Group 3"/>
          <p:cNvGrpSpPr/>
          <p:nvPr/>
        </p:nvGrpSpPr>
        <p:grpSpPr>
          <a:xfrm>
            <a:off x="4024825" y="3617208"/>
            <a:ext cx="1277403" cy="3817073"/>
            <a:chOff x="6877823" y="2981768"/>
            <a:chExt cx="898581" cy="2685093"/>
          </a:xfrm>
          <a:solidFill>
            <a:schemeClr val="accent4">
              <a:lumMod val="75000"/>
            </a:schemeClr>
          </a:solidFill>
        </p:grpSpPr>
        <p:sp>
          <p:nvSpPr>
            <p:cNvPr id="5"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6877823" y="2981768"/>
              <a:ext cx="898581" cy="2685093"/>
              <a:chOff x="6125069" y="3378167"/>
              <a:chExt cx="401637" cy="1200151"/>
            </a:xfrm>
            <a:grpFill/>
          </p:grpSpPr>
          <p:sp>
            <p:nvSpPr>
              <p:cNvPr id="7"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8"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grpSp>
            <p:nvGrpSpPr>
              <p:cNvPr id="9" name="Group 8"/>
              <p:cNvGrpSpPr/>
              <p:nvPr/>
            </p:nvGrpSpPr>
            <p:grpSpPr>
              <a:xfrm>
                <a:off x="6199681" y="3378167"/>
                <a:ext cx="327025" cy="1200151"/>
                <a:chOff x="6199681" y="3378167"/>
                <a:chExt cx="327025" cy="1200151"/>
              </a:xfrm>
              <a:grpFill/>
            </p:grpSpPr>
            <p:sp>
              <p:nvSpPr>
                <p:cNvPr id="10" name="Freeform 115"/>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3" name="Freeform 118"/>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5" name="Freeform 120"/>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2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2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2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2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2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2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2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2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2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2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3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3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32" name="Oval 170"/>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33" name="Oval 171"/>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grpSp>
        </p:grpSp>
      </p:grpSp>
      <p:grpSp>
        <p:nvGrpSpPr>
          <p:cNvPr id="34" name="Group 33"/>
          <p:cNvGrpSpPr/>
          <p:nvPr/>
        </p:nvGrpSpPr>
        <p:grpSpPr>
          <a:xfrm>
            <a:off x="3170226" y="3769092"/>
            <a:ext cx="1495768" cy="4027074"/>
            <a:chOff x="4763661" y="2954623"/>
            <a:chExt cx="1015788" cy="2734817"/>
          </a:xfrm>
          <a:solidFill>
            <a:schemeClr val="accent4">
              <a:lumMod val="75000"/>
            </a:schemeClr>
          </a:solidFill>
        </p:grpSpPr>
        <p:sp>
          <p:nvSpPr>
            <p:cNvPr id="35"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p:nvGrpSpPr>
          <p:grpSpPr>
            <a:xfrm>
              <a:off x="4763661" y="2954623"/>
              <a:ext cx="1015788" cy="2734817"/>
              <a:chOff x="5166219" y="3359117"/>
              <a:chExt cx="454025" cy="1222376"/>
            </a:xfrm>
            <a:grpFill/>
          </p:grpSpPr>
          <p:sp>
            <p:nvSpPr>
              <p:cNvPr id="37"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38"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39"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40"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41"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42"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43"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44"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45"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46"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47"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48"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49"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50"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51"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52"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53"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54"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55"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56"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57"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58"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59"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60"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61"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62"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grpSp>
      </p:grpSp>
      <p:sp>
        <p:nvSpPr>
          <p:cNvPr id="64" name="Freeform 111"/>
          <p:cNvSpPr>
            <a:spLocks/>
          </p:cNvSpPr>
          <p:nvPr/>
        </p:nvSpPr>
        <p:spPr bwMode="auto">
          <a:xfrm>
            <a:off x="8191396" y="3859890"/>
            <a:ext cx="1716959" cy="3885133"/>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4">
              <a:lumMod val="75000"/>
            </a:schemeClr>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65" name="Freeform 113"/>
          <p:cNvSpPr>
            <a:spLocks/>
          </p:cNvSpPr>
          <p:nvPr/>
        </p:nvSpPr>
        <p:spPr bwMode="auto">
          <a:xfrm>
            <a:off x="7239189" y="3530361"/>
            <a:ext cx="1305452" cy="390392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4">
              <a:lumMod val="75000"/>
            </a:schemeClr>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grpSp>
        <p:nvGrpSpPr>
          <p:cNvPr id="66" name="Group 65"/>
          <p:cNvGrpSpPr/>
          <p:nvPr/>
        </p:nvGrpSpPr>
        <p:grpSpPr>
          <a:xfrm>
            <a:off x="4562990" y="3133594"/>
            <a:ext cx="1646522" cy="4432949"/>
            <a:chOff x="4763661" y="2954623"/>
            <a:chExt cx="1015788" cy="2734817"/>
          </a:xfrm>
        </p:grpSpPr>
        <p:sp>
          <p:nvSpPr>
            <p:cNvPr id="67" name="Rectangle 3"/>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p:cNvGrpSpPr/>
            <p:nvPr/>
          </p:nvGrpSpPr>
          <p:grpSpPr>
            <a:xfrm>
              <a:off x="4763661" y="2954623"/>
              <a:ext cx="1015788" cy="2734817"/>
              <a:chOff x="5166219" y="3359117"/>
              <a:chExt cx="454025" cy="1222376"/>
            </a:xfrm>
          </p:grpSpPr>
          <p:sp>
            <p:nvSpPr>
              <p:cNvPr id="69" name="Freeform 140"/>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70" name="Freeform 141"/>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71" name="Freeform 142"/>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72" name="Freeform 143"/>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73" name="Freeform 144"/>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74" name="Freeform 145"/>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75" name="Freeform 146"/>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76" name="Freeform 147"/>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77" name="Freeform 148"/>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78" name="Freeform 149"/>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79" name="Freeform 150"/>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80" name="Freeform 151"/>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81" name="Freeform 152"/>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82" name="Freeform 153"/>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83" name="Freeform 154"/>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84" name="Freeform 155"/>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85" name="Freeform 156"/>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86" name="Freeform 157"/>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87" name="Freeform 158"/>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88" name="Freeform 159"/>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89" name="Freeform 160"/>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90" name="Freeform 161"/>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91" name="Freeform 162"/>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92" name="Freeform 163"/>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93" name="Freeform 164"/>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94" name="Freeform 165"/>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grpSp>
      </p:grpSp>
      <p:grpSp>
        <p:nvGrpSpPr>
          <p:cNvPr id="95" name="Group 94"/>
          <p:cNvGrpSpPr/>
          <p:nvPr/>
        </p:nvGrpSpPr>
        <p:grpSpPr>
          <a:xfrm>
            <a:off x="6267717" y="2945827"/>
            <a:ext cx="1652277" cy="4571118"/>
            <a:chOff x="5648819" y="3317842"/>
            <a:chExt cx="455612" cy="1260476"/>
          </a:xfrm>
        </p:grpSpPr>
        <p:sp>
          <p:nvSpPr>
            <p:cNvPr id="96" name="Freeform 110"/>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97" name="Freeform 96"/>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98" name="Freeform 97"/>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99" name="Freeform 98"/>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00" name="Freeform 99"/>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01" name="Freeform 100"/>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02" name="Freeform 101"/>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03" name="Freeform 102"/>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04" name="Freeform 103"/>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05" name="Freeform 104"/>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06" name="Freeform 105"/>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07" name="Freeform 106"/>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08" name="Freeform 107"/>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09" name="Freeform 108"/>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10" name="Freeform 109"/>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11" name="Freeform 110"/>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12" name="Freeform 111"/>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13" name="Freeform 112"/>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14" name="Freeform 113"/>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15" name="Freeform 114"/>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16" name="Freeform 115"/>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17" name="Freeform 116"/>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18" name="Freeform 117"/>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19" name="Freeform 118"/>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20" name="Freeform 119"/>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21" name="Freeform 120"/>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22" name="Freeform 121"/>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grpSp>
      <p:grpSp>
        <p:nvGrpSpPr>
          <p:cNvPr id="125" name="Group 124"/>
          <p:cNvGrpSpPr/>
          <p:nvPr/>
        </p:nvGrpSpPr>
        <p:grpSpPr>
          <a:xfrm>
            <a:off x="5546806" y="3065149"/>
            <a:ext cx="1506416" cy="4501397"/>
            <a:chOff x="6877823" y="2981768"/>
            <a:chExt cx="898581" cy="2685093"/>
          </a:xfrm>
        </p:grpSpPr>
        <p:sp>
          <p:nvSpPr>
            <p:cNvPr id="126" name="Rectangle 3"/>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7" name="Group 126"/>
            <p:cNvGrpSpPr/>
            <p:nvPr/>
          </p:nvGrpSpPr>
          <p:grpSpPr>
            <a:xfrm>
              <a:off x="6877823" y="2981768"/>
              <a:ext cx="898581" cy="2685093"/>
              <a:chOff x="6125069" y="3378167"/>
              <a:chExt cx="401637" cy="1200151"/>
            </a:xfrm>
          </p:grpSpPr>
          <p:sp>
            <p:nvSpPr>
              <p:cNvPr id="128" name="Freeform 123"/>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29" name="Freeform 124"/>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grpSp>
            <p:nvGrpSpPr>
              <p:cNvPr id="130" name="Group 129"/>
              <p:cNvGrpSpPr/>
              <p:nvPr/>
            </p:nvGrpSpPr>
            <p:grpSpPr>
              <a:xfrm>
                <a:off x="6199681" y="3378167"/>
                <a:ext cx="327025" cy="1200151"/>
                <a:chOff x="6199681" y="3378167"/>
                <a:chExt cx="327025" cy="1200151"/>
              </a:xfrm>
            </p:grpSpPr>
            <p:sp>
              <p:nvSpPr>
                <p:cNvPr id="131" name="Freeform 115"/>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32" name="Freeform 117"/>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33" name="Freeform 118"/>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34" name="Freeform 119"/>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35" name="Freeform 120"/>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36" name="Freeform 121"/>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chemeClr val="tx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37" name="Freeform 122"/>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38" name="Freeform 125"/>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39" name="Freeform 126"/>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40" name="Freeform 127"/>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41" name="Freeform 128"/>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42" name="Freeform 129"/>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43" name="Freeform 130"/>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44" name="Freeform 131"/>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45" name="Freeform 132"/>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46" name="Freeform 133"/>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47" name="Freeform 134"/>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48" name="Freeform 135"/>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49" name="Freeform 136"/>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50" name="Freeform 137"/>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51" name="Freeform 138"/>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52" name="Freeform 139"/>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B4009E"/>
                    </a:solidFill>
                  </a:endParaRPr>
                </a:p>
              </p:txBody>
            </p:sp>
            <p:sp>
              <p:nvSpPr>
                <p:cNvPr id="153" name="Oval 170"/>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sp>
              <p:nvSpPr>
                <p:cNvPr id="154" name="Oval 171"/>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dirty="0">
                    <a:solidFill>
                      <a:srgbClr val="FFFFFF"/>
                    </a:solidFill>
                  </a:endParaRPr>
                </a:p>
              </p:txBody>
            </p:sp>
          </p:grpSp>
        </p:grpSp>
      </p:grpSp>
      <p:grpSp>
        <p:nvGrpSpPr>
          <p:cNvPr id="158" name="Group 157"/>
          <p:cNvGrpSpPr/>
          <p:nvPr/>
        </p:nvGrpSpPr>
        <p:grpSpPr>
          <a:xfrm>
            <a:off x="702002" y="3895442"/>
            <a:ext cx="2538196" cy="835027"/>
            <a:chOff x="8950455" y="380415"/>
            <a:chExt cx="2913486" cy="958491"/>
          </a:xfrm>
        </p:grpSpPr>
        <p:sp>
          <p:nvSpPr>
            <p:cNvPr id="11" name="Rectangle 10"/>
            <p:cNvSpPr/>
            <p:nvPr/>
          </p:nvSpPr>
          <p:spPr bwMode="auto">
            <a:xfrm>
              <a:off x="8950455" y="380415"/>
              <a:ext cx="2592394" cy="95849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dirty="0">
                  <a:solidFill>
                    <a:srgbClr val="0078D7"/>
                  </a:solidFill>
                  <a:cs typeface="Segoe Pro"/>
                </a:rPr>
                <a:t>Detect &amp; debug the errors in my apps</a:t>
              </a:r>
            </a:p>
          </p:txBody>
        </p:sp>
        <p:sp>
          <p:nvSpPr>
            <p:cNvPr id="155" name="Right Triangle 154"/>
            <p:cNvSpPr/>
            <p:nvPr/>
          </p:nvSpPr>
          <p:spPr bwMode="auto">
            <a:xfrm rot="10800000" flipH="1">
              <a:off x="11530113" y="914542"/>
              <a:ext cx="333828"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Group 158"/>
          <p:cNvGrpSpPr/>
          <p:nvPr/>
        </p:nvGrpSpPr>
        <p:grpSpPr>
          <a:xfrm>
            <a:off x="991886" y="2522790"/>
            <a:ext cx="2756538" cy="914222"/>
            <a:chOff x="8683483" y="289511"/>
            <a:chExt cx="3164113" cy="1049396"/>
          </a:xfrm>
        </p:grpSpPr>
        <p:sp>
          <p:nvSpPr>
            <p:cNvPr id="160" name="Rectangle 159"/>
            <p:cNvSpPr/>
            <p:nvPr/>
          </p:nvSpPr>
          <p:spPr bwMode="auto">
            <a:xfrm>
              <a:off x="8683483" y="289511"/>
              <a:ext cx="2859365"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dirty="0">
                  <a:solidFill>
                    <a:srgbClr val="0078D7"/>
                  </a:solidFill>
                  <a:cs typeface="Segoe Pro"/>
                </a:rPr>
                <a:t>Understand &amp; optimize performance of my app</a:t>
              </a:r>
            </a:p>
          </p:txBody>
        </p:sp>
        <p:sp>
          <p:nvSpPr>
            <p:cNvPr id="161" name="Right Triangle 160"/>
            <p:cNvSpPr/>
            <p:nvPr/>
          </p:nvSpPr>
          <p:spPr bwMode="auto">
            <a:xfrm rot="5400000" flipH="1">
              <a:off x="11513768" y="870809"/>
              <a:ext cx="333827"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3" name="Group 162"/>
          <p:cNvGrpSpPr/>
          <p:nvPr/>
        </p:nvGrpSpPr>
        <p:grpSpPr>
          <a:xfrm>
            <a:off x="3929082" y="1586630"/>
            <a:ext cx="2754431" cy="1205049"/>
            <a:chOff x="8381155" y="289511"/>
            <a:chExt cx="3161694" cy="1383224"/>
          </a:xfrm>
        </p:grpSpPr>
        <p:sp>
          <p:nvSpPr>
            <p:cNvPr id="164" name="Rectangle 163"/>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dirty="0">
                  <a:solidFill>
                    <a:srgbClr val="0078D7"/>
                  </a:solidFill>
                  <a:cs typeface="Segoe Pro"/>
                </a:rPr>
                <a:t>Diagnose problems across my app, VMs, networks, and PaaS services</a:t>
              </a:r>
            </a:p>
          </p:txBody>
        </p:sp>
        <p:sp>
          <p:nvSpPr>
            <p:cNvPr id="165" name="Right Triangle 164"/>
            <p:cNvSpPr/>
            <p:nvPr/>
          </p:nvSpPr>
          <p:spPr bwMode="auto">
            <a:xfrm rot="16200000" flipH="1">
              <a:off x="9036961"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6" name="Group 165"/>
          <p:cNvGrpSpPr/>
          <p:nvPr/>
        </p:nvGrpSpPr>
        <p:grpSpPr>
          <a:xfrm>
            <a:off x="7068427" y="1769698"/>
            <a:ext cx="2754431" cy="1205049"/>
            <a:chOff x="8381155" y="289511"/>
            <a:chExt cx="3161694" cy="1383224"/>
          </a:xfrm>
        </p:grpSpPr>
        <p:sp>
          <p:nvSpPr>
            <p:cNvPr id="167" name="Rectangle 166"/>
            <p:cNvSpPr/>
            <p:nvPr/>
          </p:nvSpPr>
          <p:spPr bwMode="auto">
            <a:xfrm>
              <a:off x="8381155" y="289511"/>
              <a:ext cx="3161694" cy="10493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dirty="0">
                  <a:solidFill>
                    <a:srgbClr val="0078D7"/>
                  </a:solidFill>
                  <a:cs typeface="Segoe Pro"/>
                </a:rPr>
                <a:t>Show exec dashboards of application SLAs &amp; KPIs</a:t>
              </a:r>
            </a:p>
          </p:txBody>
        </p:sp>
        <p:sp>
          <p:nvSpPr>
            <p:cNvPr id="168" name="Right Triangle 167"/>
            <p:cNvSpPr/>
            <p:nvPr/>
          </p:nvSpPr>
          <p:spPr bwMode="auto">
            <a:xfrm rot="5400000">
              <a:off x="8765362" y="1338907"/>
              <a:ext cx="333828"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9" name="Group 168"/>
          <p:cNvGrpSpPr/>
          <p:nvPr/>
        </p:nvGrpSpPr>
        <p:grpSpPr>
          <a:xfrm>
            <a:off x="8878202" y="2923398"/>
            <a:ext cx="2960767" cy="930733"/>
            <a:chOff x="8047327" y="270559"/>
            <a:chExt cx="3398538" cy="1068348"/>
          </a:xfrm>
        </p:grpSpPr>
        <p:sp>
          <p:nvSpPr>
            <p:cNvPr id="170" name="Rectangle 169"/>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14049">
                <a:lnSpc>
                  <a:spcPct val="90000"/>
                </a:lnSpc>
                <a:spcAft>
                  <a:spcPts val="600"/>
                </a:spcAft>
                <a:buSzPct val="90000"/>
                <a:defRPr/>
              </a:pPr>
              <a:r>
                <a:rPr lang="en-US" sz="1600" dirty="0">
                  <a:solidFill>
                    <a:srgbClr val="0078D7"/>
                  </a:solidFill>
                  <a:cs typeface="Segoe Pro"/>
                </a:rPr>
                <a:t>Track usage, engagement &amp; retention of my app</a:t>
              </a:r>
            </a:p>
          </p:txBody>
        </p:sp>
        <p:sp>
          <p:nvSpPr>
            <p:cNvPr id="171" name="Right Triangle 170"/>
            <p:cNvSpPr/>
            <p:nvPr/>
          </p:nvSpPr>
          <p:spPr bwMode="auto">
            <a:xfrm rot="16200000">
              <a:off x="8047326" y="430071"/>
              <a:ext cx="333829" cy="333828"/>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489DA2F6-38D9-4C9B-98D0-03AE9A37A424}"/>
              </a:ext>
            </a:extLst>
          </p:cNvPr>
          <p:cNvGrpSpPr/>
          <p:nvPr/>
        </p:nvGrpSpPr>
        <p:grpSpPr>
          <a:xfrm>
            <a:off x="9716213" y="4423374"/>
            <a:ext cx="2167405" cy="797339"/>
            <a:chOff x="8062763" y="270559"/>
            <a:chExt cx="3383102" cy="1068348"/>
          </a:xfrm>
        </p:grpSpPr>
        <p:sp>
          <p:nvSpPr>
            <p:cNvPr id="173" name="Rectangle 172">
              <a:extLst>
                <a:ext uri="{FF2B5EF4-FFF2-40B4-BE49-F238E27FC236}">
                  <a16:creationId xmlns:a16="http://schemas.microsoft.com/office/drawing/2014/main" id="{998A5AE1-94BD-4A4C-9E7D-5A09E8D42B0D}"/>
                </a:ext>
              </a:extLst>
            </p:cNvPr>
            <p:cNvSpPr/>
            <p:nvPr/>
          </p:nvSpPr>
          <p:spPr bwMode="auto">
            <a:xfrm>
              <a:off x="8381154" y="270559"/>
              <a:ext cx="3064711" cy="10683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418">
                <a:lnSpc>
                  <a:spcPct val="90000"/>
                </a:lnSpc>
                <a:spcAft>
                  <a:spcPts val="612"/>
                </a:spcAft>
                <a:buSzPct val="90000"/>
              </a:pPr>
              <a:r>
                <a:rPr lang="en-US" sz="1600" dirty="0">
                  <a:solidFill>
                    <a:srgbClr val="0078D7"/>
                  </a:solidFill>
                  <a:cs typeface="Segoe Pro"/>
                </a:rPr>
                <a:t>Is there is a security threat!!!!!</a:t>
              </a:r>
            </a:p>
          </p:txBody>
        </p:sp>
        <p:sp>
          <p:nvSpPr>
            <p:cNvPr id="174" name="Right Triangle 173">
              <a:extLst>
                <a:ext uri="{FF2B5EF4-FFF2-40B4-BE49-F238E27FC236}">
                  <a16:creationId xmlns:a16="http://schemas.microsoft.com/office/drawing/2014/main" id="{8D4342CA-5334-4828-9A2A-40DD92D5B2C4}"/>
                </a:ext>
              </a:extLst>
            </p:cNvPr>
            <p:cNvSpPr/>
            <p:nvPr/>
          </p:nvSpPr>
          <p:spPr bwMode="auto">
            <a:xfrm rot="10987962">
              <a:off x="8062763" y="460602"/>
              <a:ext cx="333829" cy="333827"/>
            </a:xfrm>
            <a:prstGeom prst="r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030" name="Picture 6" descr="Image result for mustache">
            <a:extLst>
              <a:ext uri="{FF2B5EF4-FFF2-40B4-BE49-F238E27FC236}">
                <a16:creationId xmlns:a16="http://schemas.microsoft.com/office/drawing/2014/main" id="{E76CB2D7-3F82-4137-A331-F1048B05C319}"/>
              </a:ext>
            </a:extLst>
          </p:cNvPr>
          <p:cNvPicPr>
            <a:picLocks noChangeAspect="1" noChangeArrowheads="1"/>
          </p:cNvPicPr>
          <p:nvPr/>
        </p:nvPicPr>
        <p:blipFill>
          <a:blip r:embed="rId3" cstate="email">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8674515" y="3951338"/>
            <a:ext cx="739809" cy="739809"/>
          </a:xfrm>
          <a:prstGeom prst="rect">
            <a:avLst/>
          </a:prstGeom>
          <a:solidFill>
            <a:schemeClr val="accent1">
              <a:alpha val="0"/>
            </a:schemeClr>
          </a:solidFill>
        </p:spPr>
      </p:pic>
    </p:spTree>
    <p:extLst>
      <p:ext uri="{BB962C8B-B14F-4D97-AF65-F5344CB8AC3E}">
        <p14:creationId xmlns:p14="http://schemas.microsoft.com/office/powerpoint/2010/main" val="1521297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750"/>
                                        <p:tgtEl>
                                          <p:spTgt spid="15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59"/>
                                        </p:tgtEl>
                                        <p:attrNameLst>
                                          <p:attrName>style.visibility</p:attrName>
                                        </p:attrNameLst>
                                      </p:cBhvr>
                                      <p:to>
                                        <p:strVal val="visible"/>
                                      </p:to>
                                    </p:set>
                                    <p:animEffect transition="in" filter="fade">
                                      <p:cBhvr>
                                        <p:cTn id="11" dur="750"/>
                                        <p:tgtEl>
                                          <p:spTgt spid="1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750"/>
                                        <p:tgtEl>
                                          <p:spTgt spid="163"/>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750"/>
                                        <p:tgtEl>
                                          <p:spTgt spid="16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750"/>
                                        <p:tgtEl>
                                          <p:spTgt spid="169"/>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850"/>
                                        <p:tgtEl>
                                          <p:spTgt spid="17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85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1030"/>
                                        </p:tgtEl>
                                        <p:attrNameLst>
                                          <p:attrName>style.visibility</p:attrName>
                                        </p:attrNameLst>
                                      </p:cBhvr>
                                      <p:to>
                                        <p:strVal val="visible"/>
                                      </p:to>
                                    </p:set>
                                    <p:animEffect transition="in" filter="fade">
                                      <p:cBhvr>
                                        <p:cTn id="33" dur="85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682116" y="2006424"/>
            <a:ext cx="7000398" cy="3877985"/>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Segoe UI" panose="020B0502040204020203" pitchFamily="34" charset="0"/>
              </a:rPr>
              <a:t>Collect and correlate data from multiple sources</a:t>
            </a:r>
          </a:p>
          <a:p>
            <a:r>
              <a:rPr lang="en-US" sz="2400" dirty="0">
                <a:solidFill>
                  <a:srgbClr val="505050"/>
                </a:solidFill>
                <a:latin typeface="Segoe UI" panose="020B0502040204020203" pitchFamily="34" charset="0"/>
              </a:rPr>
              <a:t>Collect and analyze Azure activity logs</a:t>
            </a:r>
          </a:p>
          <a:p>
            <a:r>
              <a:rPr lang="en-US" sz="2400" dirty="0">
                <a:solidFill>
                  <a:srgbClr val="505050"/>
                </a:solidFill>
                <a:latin typeface="Segoe UI" panose="020B0502040204020203" pitchFamily="34" charset="0"/>
              </a:rPr>
              <a:t>Customize dashboards to focus on what matters most to you</a:t>
            </a:r>
          </a:p>
          <a:p>
            <a:r>
              <a:rPr lang="en-US" sz="2400" dirty="0">
                <a:solidFill>
                  <a:srgbClr val="505050"/>
                </a:solidFill>
                <a:latin typeface="Segoe UI" panose="020B0502040204020203" pitchFamily="34" charset="0"/>
              </a:rPr>
              <a:t>Perform rich data exploration with interactive queries</a:t>
            </a:r>
          </a:p>
          <a:p>
            <a:r>
              <a:rPr lang="en-US" sz="2400" dirty="0">
                <a:solidFill>
                  <a:srgbClr val="505050"/>
                </a:solidFill>
                <a:latin typeface="Segoe UI" panose="020B0502040204020203" pitchFamily="34" charset="0"/>
              </a:rPr>
              <a:t>Use smart analytics powered by machine learning</a:t>
            </a:r>
          </a:p>
          <a:p>
            <a:r>
              <a:rPr lang="en-US" sz="2400" dirty="0">
                <a:solidFill>
                  <a:srgbClr val="505050"/>
                </a:solidFill>
                <a:latin typeface="Segoe UI" panose="020B0502040204020203" pitchFamily="34" charset="0"/>
              </a:rPr>
              <a:t>Turn insights into action with built-in notification and automation</a:t>
            </a:r>
          </a:p>
          <a:p>
            <a:endParaRPr lang="en-US" sz="2400" dirty="0">
              <a:solidFill>
                <a:srgbClr val="5F5F5F">
                  <a:alpha val="99000"/>
                </a:srgbClr>
              </a:solidFill>
              <a:latin typeface="Segoe UI"/>
            </a:endParaRPr>
          </a:p>
          <a:p>
            <a:pPr marL="3174" indent="0">
              <a:lnSpc>
                <a:spcPct val="100000"/>
              </a:lnSpc>
              <a:buFont typeface="Arial" pitchFamily="34" charset="0"/>
              <a:buNone/>
            </a:pPr>
            <a:endParaRPr lang="en-US" sz="2400" dirty="0">
              <a:solidFill>
                <a:srgbClr val="5F5F5F">
                  <a:alpha val="99000"/>
                </a:srgbClr>
              </a:solidFill>
              <a:latin typeface="Segoe UI"/>
            </a:endParaRPr>
          </a:p>
        </p:txBody>
      </p:sp>
      <p:sp>
        <p:nvSpPr>
          <p:cNvPr id="2" name="Title 1"/>
          <p:cNvSpPr>
            <a:spLocks noGrp="1"/>
          </p:cNvSpPr>
          <p:nvPr>
            <p:ph type="title"/>
          </p:nvPr>
        </p:nvSpPr>
        <p:spPr>
          <a:xfrm>
            <a:off x="379514" y="415022"/>
            <a:ext cx="11524432" cy="1063487"/>
          </a:xfrm>
        </p:spPr>
        <p:txBody>
          <a:bodyPr/>
          <a:lstStyle/>
          <a:p>
            <a:r>
              <a:rPr lang="en-GB" dirty="0"/>
              <a:t>Log Analytics</a:t>
            </a:r>
          </a:p>
        </p:txBody>
      </p:sp>
      <p:pic>
        <p:nvPicPr>
          <p:cNvPr id="2050" name="Picture 2" descr="https://azurecomcdn.azureedge.net/cvt-0977e077c364093de92527097be01c8146690f9a69e7b78112c7db59e9f730c8/images/page/services/operational-insights/00-overview.png">
            <a:extLst>
              <a:ext uri="{FF2B5EF4-FFF2-40B4-BE49-F238E27FC236}">
                <a16:creationId xmlns:a16="http://schemas.microsoft.com/office/drawing/2014/main" id="{C590A83E-3F81-4DB3-BAF5-CCE992A4642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9514" y="2262281"/>
            <a:ext cx="3000375"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zurecomcdn.azureedge.net/cvt-3fc01a0e37054acaf8f55d320dae6fcc78c149ce68244e35321c217d57b656e5/images/page/services/operational-insights/turn-insights.png">
            <a:extLst>
              <a:ext uri="{FF2B5EF4-FFF2-40B4-BE49-F238E27FC236}">
                <a16:creationId xmlns:a16="http://schemas.microsoft.com/office/drawing/2014/main" id="{CC9B1064-A517-4188-87C3-6C3CE882BF8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67505" y="4476071"/>
            <a:ext cx="2209800"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52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3653087" y="2282196"/>
            <a:ext cx="7595483" cy="1809726"/>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tx1">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tx1">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tx1">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tx1">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tx1">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505050"/>
                </a:solidFill>
                <a:latin typeface="Segoe UI" panose="020B0502040204020203" pitchFamily="34" charset="0"/>
              </a:rPr>
              <a:t>View and manage all your monitoring data easily</a:t>
            </a:r>
          </a:p>
          <a:p>
            <a:r>
              <a:rPr lang="en-US" sz="2800" dirty="0">
                <a:solidFill>
                  <a:srgbClr val="505050"/>
                </a:solidFill>
                <a:latin typeface="Segoe UI" panose="020B0502040204020203" pitchFamily="34" charset="0"/>
              </a:rPr>
              <a:t>Set up alerts and take automated actions</a:t>
            </a:r>
          </a:p>
          <a:p>
            <a:r>
              <a:rPr lang="en-US" sz="2800" dirty="0">
                <a:solidFill>
                  <a:srgbClr val="505050"/>
                </a:solidFill>
                <a:latin typeface="Segoe UI" panose="020B0502040204020203" pitchFamily="34" charset="0"/>
              </a:rPr>
              <a:t>Diagnose operational issues quickly</a:t>
            </a:r>
          </a:p>
          <a:p>
            <a:r>
              <a:rPr lang="en-US" sz="2800" dirty="0">
                <a:solidFill>
                  <a:srgbClr val="505050"/>
                </a:solidFill>
                <a:latin typeface="Segoe UI" panose="020B0502040204020203" pitchFamily="34" charset="0"/>
              </a:rPr>
              <a:t>Integrate with your existing tools</a:t>
            </a:r>
          </a:p>
        </p:txBody>
      </p:sp>
      <p:sp>
        <p:nvSpPr>
          <p:cNvPr id="2" name="Title 1"/>
          <p:cNvSpPr>
            <a:spLocks noGrp="1"/>
          </p:cNvSpPr>
          <p:nvPr>
            <p:ph type="title"/>
          </p:nvPr>
        </p:nvSpPr>
        <p:spPr>
          <a:xfrm>
            <a:off x="379514" y="415022"/>
            <a:ext cx="11524432" cy="1063487"/>
          </a:xfrm>
        </p:spPr>
        <p:txBody>
          <a:bodyPr/>
          <a:lstStyle/>
          <a:p>
            <a:r>
              <a:rPr lang="en-GB" dirty="0"/>
              <a:t>Azure Monitor</a:t>
            </a:r>
          </a:p>
        </p:txBody>
      </p:sp>
      <p:pic>
        <p:nvPicPr>
          <p:cNvPr id="5122" name="Picture 2" descr="https://azurecomcdn.azureedge.net/cvt-bcbb9a6e6a1c24ebb3ed88d9f84591af867675cffae130f25dcc934edcaf9d0f/images/page/services/monitor/manage-monitoring-data.png">
            <a:extLst>
              <a:ext uri="{FF2B5EF4-FFF2-40B4-BE49-F238E27FC236}">
                <a16:creationId xmlns:a16="http://schemas.microsoft.com/office/drawing/2014/main" id="{574FACBA-11ED-4574-8E92-C83F31D54E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79514" y="2445204"/>
            <a:ext cx="3038475"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03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erver and Cloud 2013">
  <a:themeElements>
    <a:clrScheme name="Custom 11">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2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6.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 [Read-Only]" id="{6F4885E9-16BF-45DA-8043-52AF389A1A37}" vid="{06FBAB65-A9D9-4EC4-8519-C553F3EA738E}"/>
    </a:ext>
  </a:extLst>
</a:theme>
</file>

<file path=ppt/theme/theme7.xml><?xml version="1.0" encoding="utf-8"?>
<a:theme xmlns:a="http://schemas.openxmlformats.org/drawingml/2006/main" name="Connect_2016_Template_Light">
  <a:themeElements>
    <a:clrScheme name="Custom 5">
      <a:dk1>
        <a:srgbClr val="505050"/>
      </a:dk1>
      <a:lt1>
        <a:srgbClr val="FFFFFF"/>
      </a:lt1>
      <a:dk2>
        <a:srgbClr val="5C2D91"/>
      </a:dk2>
      <a:lt2>
        <a:srgbClr val="FFFFFF"/>
      </a:lt2>
      <a:accent1>
        <a:srgbClr val="5C2D91"/>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12524</TotalTime>
  <Words>7406</Words>
  <Application>Microsoft Office PowerPoint</Application>
  <PresentationFormat>Widescreen</PresentationFormat>
  <Paragraphs>945</Paragraphs>
  <Slides>62</Slides>
  <Notes>62</Notes>
  <HiddenSlides>0</HiddenSlides>
  <MMClips>0</MMClips>
  <ScaleCrop>false</ScaleCrop>
  <HeadingPairs>
    <vt:vector size="6" baseType="variant">
      <vt:variant>
        <vt:lpstr>Fonts Used</vt:lpstr>
      </vt:variant>
      <vt:variant>
        <vt:i4>20</vt:i4>
      </vt:variant>
      <vt:variant>
        <vt:lpstr>Theme</vt:lpstr>
      </vt:variant>
      <vt:variant>
        <vt:i4>7</vt:i4>
      </vt:variant>
      <vt:variant>
        <vt:lpstr>Slide Titles</vt:lpstr>
      </vt:variant>
      <vt:variant>
        <vt:i4>62</vt:i4>
      </vt:variant>
    </vt:vector>
  </HeadingPairs>
  <TitlesOfParts>
    <vt:vector size="89" baseType="lpstr">
      <vt:lpstr>Arial</vt:lpstr>
      <vt:lpstr>Arial Black</vt:lpstr>
      <vt:lpstr>Calibri</vt:lpstr>
      <vt:lpstr>Calibri Light</vt:lpstr>
      <vt:lpstr>Consolas</vt:lpstr>
      <vt:lpstr>Courier New</vt:lpstr>
      <vt:lpstr>Gill Sans</vt:lpstr>
      <vt:lpstr>Mangal</vt:lpstr>
      <vt:lpstr>MS PGothic</vt:lpstr>
      <vt:lpstr>MS PGothic</vt:lpstr>
      <vt:lpstr>Segoe Pro</vt:lpstr>
      <vt:lpstr>Segoe Semibold</vt:lpstr>
      <vt:lpstr>Segoe UI</vt:lpstr>
      <vt:lpstr>Segoe UI (Body)</vt:lpstr>
      <vt:lpstr>Segoe UI Bold</vt:lpstr>
      <vt:lpstr>Segoe UI Light</vt:lpstr>
      <vt:lpstr>Segoe UI Semibold</vt:lpstr>
      <vt:lpstr>Segoe UI Semilight</vt:lpstr>
      <vt:lpstr>Segoe UI Symbol</vt:lpstr>
      <vt:lpstr>Wingdings</vt:lpstr>
      <vt:lpstr>Office Theme</vt:lpstr>
      <vt:lpstr>1_Office Theme</vt:lpstr>
      <vt:lpstr>2_Office Theme</vt:lpstr>
      <vt:lpstr>1_Server and Cloud 2013</vt:lpstr>
      <vt:lpstr>2_COLOR TEMPLATE</vt:lpstr>
      <vt:lpstr>5-50111_Build 2017_LIGHT GRAY TEMPLATE</vt:lpstr>
      <vt:lpstr>Connect_2016_Template_Light</vt:lpstr>
      <vt:lpstr>Architecting Microsoft Azure Solutions Operations</vt:lpstr>
      <vt:lpstr>Design for Operations (10-15%)</vt:lpstr>
      <vt:lpstr>PowerPoint Presentation</vt:lpstr>
      <vt:lpstr>Azure is a cloud partnership</vt:lpstr>
      <vt:lpstr>Monitoring and Alerting</vt:lpstr>
      <vt:lpstr>Design an application monitoring and alerting strategy</vt:lpstr>
      <vt:lpstr>What does visibility mean to you?</vt:lpstr>
      <vt:lpstr>Log Analytics</vt:lpstr>
      <vt:lpstr>Azure Monitor</vt:lpstr>
      <vt:lpstr>Azure Application Insights</vt:lpstr>
      <vt:lpstr>Application Insights Ecosystem</vt:lpstr>
      <vt:lpstr>Design a platform monitoring and alerting strategy</vt:lpstr>
      <vt:lpstr>Full set of cloud management capabilities</vt:lpstr>
      <vt:lpstr>PowerPoint Presentation</vt:lpstr>
      <vt:lpstr>Azure Advisor</vt:lpstr>
      <vt:lpstr>Network Watcher</vt:lpstr>
      <vt:lpstr>PowerPoint Presentation</vt:lpstr>
      <vt:lpstr>Design an operations automation strategy</vt:lpstr>
      <vt:lpstr>Azure Automation</vt:lpstr>
      <vt:lpstr>Which to use?   All can be used with Windows &amp; Linux</vt:lpstr>
      <vt:lpstr>Desired State Configuration (DSC)</vt:lpstr>
      <vt:lpstr>Chef &amp; Puppet</vt:lpstr>
      <vt:lpstr>Azure Event Grid</vt:lpstr>
      <vt:lpstr>Manage all events in one place</vt:lpstr>
      <vt:lpstr>Scenarios</vt:lpstr>
      <vt:lpstr>Azure Logic Apps</vt:lpstr>
      <vt:lpstr>Azure Autoscale</vt:lpstr>
      <vt:lpstr>Hybrid Azure Automation - DSC</vt:lpstr>
      <vt:lpstr>Create a standalone Azure Automation account</vt:lpstr>
      <vt:lpstr>Thank You</vt:lpstr>
      <vt:lpstr>Appendix</vt:lpstr>
      <vt:lpstr>Application Insights</vt:lpstr>
      <vt:lpstr>Application Map (Insights)</vt:lpstr>
      <vt:lpstr>Application Map (Insights)</vt:lpstr>
      <vt:lpstr>OMS Services</vt:lpstr>
      <vt:lpstr>OMS Services – Log Analytics</vt:lpstr>
      <vt:lpstr>OMS Services – Process Automation</vt:lpstr>
      <vt:lpstr>OMS Services – Security And Compliance</vt:lpstr>
      <vt:lpstr>Azure Monitoring</vt:lpstr>
      <vt:lpstr>Availability Sets</vt:lpstr>
      <vt:lpstr>Fault Domains &amp; Update Domains</vt:lpstr>
      <vt:lpstr>PowerPoint Presentation</vt:lpstr>
      <vt:lpstr>PowerPoint Presentation</vt:lpstr>
      <vt:lpstr>PowerPoint Presentation</vt:lpstr>
      <vt:lpstr>Azure Site Recovery support matrix *</vt:lpstr>
      <vt:lpstr>Azure BC/DR Capabilities &amp; Use Cases</vt:lpstr>
      <vt:lpstr>Disaster Recovery Capabilities &amp; Use Cases</vt:lpstr>
      <vt:lpstr>PowerPoint Presentation</vt:lpstr>
      <vt:lpstr>PowerPoint Presentation</vt:lpstr>
      <vt:lpstr>PowerPoint Presentation</vt:lpstr>
      <vt:lpstr>Azure Backup Key Workloads</vt:lpstr>
      <vt:lpstr>How It Works: Azure Backup Server </vt:lpstr>
      <vt:lpstr>PowerPoint Presentation</vt:lpstr>
      <vt:lpstr>Backup Schedule &amp; Retention Policy</vt:lpstr>
      <vt:lpstr>Cancelling Schedule and Removing Backups</vt:lpstr>
      <vt:lpstr>Microsoft Azure Backup Server v2</vt:lpstr>
      <vt:lpstr>Documentation / More Info…</vt:lpstr>
      <vt:lpstr>Supported workloads</vt:lpstr>
      <vt:lpstr>6.5 Describe the use cases for Azure Automation configuration </vt:lpstr>
      <vt:lpstr>PowerPoint Presentation</vt:lpstr>
      <vt:lpstr>PowerShell for automation</vt:lpstr>
      <vt:lpstr>Azure Automation Use 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Stolts ITProGuru</dc:creator>
  <cp:lastModifiedBy>Naveed Zaheer</cp:lastModifiedBy>
  <cp:revision>263</cp:revision>
  <dcterms:created xsi:type="dcterms:W3CDTF">2015-09-15T13:10:44Z</dcterms:created>
  <dcterms:modified xsi:type="dcterms:W3CDTF">2018-08-15T18:46:55Z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dstolts@microsoft.com</vt:lpwstr>
  </property>
  <property fmtid="{D5CDD505-2E9C-101B-9397-08002B2CF9AE}" pid="6" name="MSIP_Label_f42aa342-8706-4288-bd11-ebb85995028c_SetDate">
    <vt:lpwstr>2017-09-20T13:59:46.6812851-07:00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